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1356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2f76e21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物质跨膜运输方式的判断</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9.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9.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9.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2_1#890051df0?pid=f82d053b3&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是与转铁蛋白结合后，再与细胞膜上的受体特异性结合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，通过胞吞进入细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，而不是直接与细胞膜上受体特异性结合经胞吞进入细胞，A错误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的内体具有膜结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，膜结构由两层磷脂分子尾对尾排列组成，B正确；温度会影响细胞膜的流动性等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胞吞等过程，所以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进入细胞的速率受细胞所处环境温度的影响，C正确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；机体缺铁会导致缺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铁性贫血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，适当补充含铁量高的食物可以增加铁的摄入，有助于缓解缺铁性贫血，D正确。</a:t>
                </a:r>
                <a:endParaRPr lang="en-US" altLang="zh-CN" sz="2200" dirty="0"/>
              </a:p>
            </p:txBody>
          </p:sp>
        </mc:Choice>
        <mc:Fallback>
          <p:sp>
            <p:nvSpPr>
              <p:cNvPr id="2" name="QC_4_AS.12_1#890051df0?pid=f82d053b3&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358ab83dc?sp=1&amp;pid=f82d053b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高一上期中改编］</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是植物利用的主要无机氮源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由根细胞膜两侧的电位差驱动，</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浓度梯度驱动。相关转运机制如图所示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代表不同的转运蛋白。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3_1#358ab83dc?sp=1&amp;pid=f82d053b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4_AN.14_1#358ab83dc.bracket?pid=f82d053b3&amp;color=0,0,0&amp;vpa=5&amp;vtp=1"/>
          <p:cNvSpPr/>
          <p:nvPr/>
        </p:nvSpPr>
        <p:spPr>
          <a:xfrm>
            <a:off x="816775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13_2#358ab83dc?pid=f82d053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22192" y="2478728"/>
            <a:ext cx="4544568" cy="16824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3_3#358ab83dc.choices?pid=f82d053b3&amp;color=0,0,0&amp;vtp=1&amp;bbb=1"/>
              <p:cNvSpPr/>
              <p:nvPr/>
            </p:nvSpPr>
            <p:spPr>
              <a:xfrm>
                <a:off x="722376" y="4294828"/>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均不能直接穿过磷脂双分子层，因此需要转运蛋白的协助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.不同植物细胞膜上转运蛋白的种类和数量不同，直接影响其吸收氮源的能力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通过主动运输形式运出细胞，土壤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适当降低有利于植物吸收</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进出根部细胞的方式相同，且都不需要消耗能量</a:t>
                </a:r>
                <a:endParaRPr lang="en-US" altLang="zh-CN" sz="2000" dirty="0"/>
              </a:p>
            </p:txBody>
          </p:sp>
        </mc:Choice>
        <mc:Fallback>
          <p:sp>
            <p:nvSpPr>
              <p:cNvPr id="5" name="QC_4_BD.13_3#358ab83dc.choices?pid=f82d053b3&amp;color=0,0,0&amp;vtp=1&amp;bbb=1"/>
              <p:cNvSpPr>
                <a:spLocks noRot="1" noChangeAspect="1" noMove="1" noResize="1" noEditPoints="1" noAdjustHandles="1" noChangeArrowheads="1" noChangeShapeType="1" noTextEdit="1"/>
              </p:cNvSpPr>
              <p:nvPr/>
            </p:nvSpPr>
            <p:spPr>
              <a:xfrm>
                <a:off x="722376" y="42948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5_1#358ab83dc?pid=f82d053b3&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是带电荷的离子，均不能直接穿过磷脂双分子层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，其跨膜运输需要转运蛋白的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是植物利用的主要无机氮源，细胞膜上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转运相关的蛋白，不同植物细胞膜上转运蛋白的种类和数量不同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，直接影响植物吸收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氮源的能力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被排出根细胞是逆浓度梯度进行的，需要消耗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水解所释放的能量，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属于主动运输，膜内外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浓度梯度是驱动</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转运至细胞内的动力，因此土壤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适当降低有利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于植物吸收</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SLAH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转运到细胞外是顺浓度梯度运输的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转运到细胞内是逆浓度梯度运输的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浓度梯度驱动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15_1#358ab83dc?pid=f82d053b3&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673"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6_1#6169d7547?sp=1&amp;pid=f82d053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胃是人体的消化器官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，胃壁细胞分泌的胃酸在食物消化过程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中起重要作用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，下图表示胃壁细胞分泌胃酸的机制，数字表示物质转运过程。</a:t>
            </a:r>
            <a:endParaRPr lang="en-US" altLang="zh-CN" sz="2000" dirty="0"/>
          </a:p>
        </p:txBody>
      </p:sp>
      <p:pic>
        <p:nvPicPr>
          <p:cNvPr id="3" name="QO_4_BD.16_2#6169d7547?pid=f82d053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2021528"/>
            <a:ext cx="5285232" cy="361188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7_1#4da103c1e?pid=6169d7547&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穿过细胞膜的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运输速率的主要因素是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17_1#4da103c1e?pid=6169d7547&amp;color=0,0,0&amp;mp=1&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p:sp>
        <p:nvSpPr>
          <p:cNvPr id="3" name="QB_5_AN.18_1#4da103c1e.blank?pid=6169d7547&amp;color=0,0,0&amp;mp=1&amp;vpa=6&amp;vtp=1&amp;bbb=1"/>
          <p:cNvSpPr/>
          <p:nvPr/>
        </p:nvSpPr>
        <p:spPr>
          <a:xfrm>
            <a:off x="4357180" y="9311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磷脂双分子层</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5_AN.19_1#4da103c1e.blank?pid=6169d7547&amp;color=0,0,0&amp;mp=1&amp;vpa=7&amp;vtp=1&amp;bbb=1"/>
              <p:cNvSpPr/>
              <p:nvPr/>
            </p:nvSpPr>
            <p:spPr>
              <a:xfrm>
                <a:off x="820801" y="1472438"/>
                <a:ext cx="2922016" cy="317500"/>
              </a:xfrm>
              <a:prstGeom prst="rect">
                <a:avLst/>
              </a:prstGeom>
              <a:noFill/>
            </p:spPr>
            <p:txBody>
              <a:bodyPr wrap="none" lIns="0" tIns="0" rIns="0" bIns="0" rtlCol="0" anchor="t"/>
              <a:lstStyle/>
              <a:p>
                <a:pPr algn="ctr" latinLnBrk="1">
                  <a:lnSpc>
                    <a:spcPts val="2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细胞膜两侧</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的浓度差</a:t>
                </a:r>
                <a:endParaRPr lang="en-US" altLang="zh-CN" sz="2000" dirty="0">
                  <a:solidFill>
                    <a:srgbClr val="00B050"/>
                  </a:solidFill>
                </a:endParaRPr>
              </a:p>
            </p:txBody>
          </p:sp>
        </mc:Choice>
        <mc:Fallback>
          <p:sp>
            <p:nvSpPr>
              <p:cNvPr id="4" name="QB_5_AN.19_1#4da103c1e.blank?pid=6169d7547&amp;color=0,0,0&amp;mp=1&amp;vpa=7&amp;vtp=1&amp;bbb=1"/>
              <p:cNvSpPr>
                <a:spLocks noRot="1" noChangeAspect="1" noMove="1" noResize="1" noEditPoints="1" noAdjustHandles="1" noChangeArrowheads="1" noChangeShapeType="1" noTextEdit="1"/>
              </p:cNvSpPr>
              <p:nvPr/>
            </p:nvSpPr>
            <p:spPr>
              <a:xfrm>
                <a:off x="820801" y="1472438"/>
                <a:ext cx="2922016" cy="317500"/>
              </a:xfrm>
              <a:prstGeom prst="rect">
                <a:avLst/>
              </a:prstGeom>
              <a:blipFill rotWithShape="1">
                <a:blip r:embed="rId2"/>
                <a:stretch>
                  <a:fillRect l="-13" t="-3760" r="4" b="1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20_1#4da103c1e?pid=6169d7547&amp;color=0,0,0&amp;vtp=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通过自由扩散的方式进入细胞，需要穿过磷脂双分子层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运输速率的主要因素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是细胞膜两侧</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的浓度差。</a:t>
                </a:r>
                <a:endParaRPr lang="en-US" altLang="zh-CN" sz="2200" dirty="0">
                  <a:solidFill>
                    <a:srgbClr val="000000"/>
                  </a:solidFill>
                </a:endParaRPr>
              </a:p>
            </p:txBody>
          </p:sp>
        </mc:Choice>
        <mc:Fallback>
          <p:sp>
            <p:nvSpPr>
              <p:cNvPr id="5" name="QB_5_AS.20_1#4da103c1e?pid=6169d7547&amp;color=0,0,0&amp;vtp=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3"/>
                <a:stretch>
                  <a:fillRect l="-4" r="-6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21_1#119710598?pid=6169d7547&amp;color=0,0,0&amp;vtp=1&amp;bbb=1&amp;hb=1"/>
              <p:cNvSpPr/>
              <p:nvPr/>
            </p:nvSpPr>
            <p:spPr>
              <a:xfrm>
                <a:off x="722376" y="289563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③过程中</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填“顺”或“逆”）浓度梯度进入胃腔，参与过程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③的蛋白质具有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②中转运蛋白利用的</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顺浓度梯度完成</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的反向转运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5_BD.21_1#119710598?pid=6169d7547&amp;color=0,0,0&amp;vtp=1&amp;bbb=1&amp;hb=1"/>
              <p:cNvSpPr>
                <a:spLocks noRot="1" noChangeAspect="1" noMove="1" noResize="1" noEditPoints="1" noAdjustHandles="1" noChangeArrowheads="1" noChangeShapeType="1" noTextEdit="1"/>
              </p:cNvSpPr>
              <p:nvPr/>
            </p:nvSpPr>
            <p:spPr>
              <a:xfrm>
                <a:off x="722376" y="2895634"/>
                <a:ext cx="10753344" cy="1371600"/>
              </a:xfrm>
              <a:prstGeom prst="rect">
                <a:avLst/>
              </a:prstGeom>
              <a:blipFill rotWithShape="1">
                <a:blip r:embed="rId4"/>
                <a:stretch>
                  <a:fillRect l="-4" t="-2" b="2"/>
                </a:stretch>
              </a:blipFill>
            </p:spPr>
            <p:txBody>
              <a:bodyPr/>
              <a:lstStyle/>
              <a:p>
                <a:r>
                  <a:rPr lang="zh-CN" altLang="en-US">
                    <a:noFill/>
                  </a:rPr>
                  <a:t> </a:t>
                </a:r>
              </a:p>
            </p:txBody>
          </p:sp>
        </mc:Fallback>
      </mc:AlternateContent>
      <p:sp>
        <p:nvSpPr>
          <p:cNvPr id="7" name="QB_5_AN.22_1#119710598.blank?pid=6169d7547&amp;color=0,0,0&amp;vpa=8&amp;vtp=1"/>
          <p:cNvSpPr/>
          <p:nvPr/>
        </p:nvSpPr>
        <p:spPr>
          <a:xfrm>
            <a:off x="2733294" y="285753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a:t>
            </a:r>
            <a:endParaRPr lang="en-US" altLang="zh-CN" sz="2000" dirty="0">
              <a:solidFill>
                <a:srgbClr val="00B050"/>
              </a:solidFill>
            </a:endParaRPr>
          </a:p>
        </p:txBody>
      </p:sp>
      <p:sp>
        <p:nvSpPr>
          <p:cNvPr id="8" name="QB_5_AN.23_1#119710598.blank?pid=6169d7547&amp;color=0,0,0&amp;vpa=9&amp;vtp=1&amp;bbb=1"/>
          <p:cNvSpPr/>
          <p:nvPr/>
        </p:nvSpPr>
        <p:spPr>
          <a:xfrm>
            <a:off x="795401" y="3314734"/>
            <a:ext cx="1454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运输和催化</a:t>
            </a:r>
            <a:endParaRPr lang="en-US" altLang="zh-CN" sz="2000" dirty="0">
              <a:solidFill>
                <a:srgbClr val="00B050"/>
              </a:solidFill>
            </a:endParaRPr>
          </a:p>
        </p:txBody>
      </p:sp>
      <p:sp>
        <p:nvSpPr>
          <p:cNvPr id="9" name="QB_5_AN.24_1#119710598.blank?pid=6169d7547&amp;color=0,0,0&amp;vpa=10&amp;vtp=1&amp;bbb=1"/>
          <p:cNvSpPr/>
          <p:nvPr/>
        </p:nvSpPr>
        <p:spPr>
          <a:xfrm>
            <a:off x="2866517" y="377193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2000" dirty="0">
              <a:solidFill>
                <a:srgbClr val="00B050"/>
              </a:solidFill>
            </a:endParaRPr>
          </a:p>
        </p:txBody>
      </p:sp>
      <p:sp>
        <p:nvSpPr>
          <p:cNvPr id="10" name="QB_5_AN.25_1#119710598.blank?pid=6169d7547&amp;color=0,0,0&amp;vpa=11&amp;vtp=1&amp;bbb=1"/>
          <p:cNvSpPr/>
          <p:nvPr/>
        </p:nvSpPr>
        <p:spPr>
          <a:xfrm>
            <a:off x="6544183" y="377193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1" name="QB_5_AS.26_1#119710598?pid=6169d7547&amp;color=0,0,0&amp;vtp=1&amp;bbb=1&amp;hb=1"/>
              <p:cNvSpPr/>
              <p:nvPr/>
            </p:nvSpPr>
            <p:spPr>
              <a:xfrm>
                <a:off x="722376" y="4279900"/>
                <a:ext cx="10753344" cy="1866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进入胃腔需要通过质子泵且消耗能量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逆浓度梯度进入胃腔中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的蛋白质（质子泵）能催化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的水解，同时运输物质，所以质子泵具有运输和催化功能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程②中转运蛋白利用</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的顺浓度梯度完成</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的反向转运</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的运输需要消耗</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在膜两侧的浓度差产生的能量，故</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的运输方式是主动运输</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Sup>
                      <m:sSub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的运输方式是协助扩散。</a:t>
                </a:r>
                <a:endParaRPr lang="en-US" altLang="zh-CN" sz="2200" dirty="0">
                  <a:solidFill>
                    <a:srgbClr val="000000"/>
                  </a:solidFill>
                </a:endParaRPr>
              </a:p>
            </p:txBody>
          </p:sp>
        </mc:Choice>
        <mc:Fallback>
          <p:sp>
            <p:nvSpPr>
              <p:cNvPr id="11" name="QB_5_AS.26_1#119710598?pid=6169d7547&amp;color=0,0,0&amp;vtp=1&amp;bbb=1&amp;hb=1"/>
              <p:cNvSpPr>
                <a:spLocks noRot="1" noChangeAspect="1" noMove="1" noResize="1" noEditPoints="1" noAdjustHandles="1" noChangeArrowheads="1" noChangeShapeType="1" noTextEdit="1"/>
              </p:cNvSpPr>
              <p:nvPr/>
            </p:nvSpPr>
            <p:spPr>
              <a:xfrm>
                <a:off x="722376" y="4279900"/>
                <a:ext cx="10753344" cy="1866900"/>
              </a:xfrm>
              <a:prstGeom prst="rect">
                <a:avLst/>
              </a:prstGeom>
              <a:blipFill rotWithShape="1">
                <a:blip r:embed="rId5"/>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bg/>
                                          </p:spTgt>
                                        </p:tgtEl>
                                        <p:attrNameLst>
                                          <p:attrName>style.visibility</p:attrName>
                                        </p:attrNameLst>
                                      </p:cBhvr>
                                      <p:to>
                                        <p:strVal val="visible"/>
                                      </p:to>
                                    </p:set>
                                    <p:animEffect transition="in" filter="fade">
                                      <p:cBhvr>
                                        <p:cTn id="58" dur="500"/>
                                        <p:tgtEl>
                                          <p:spTgt spid="10">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
                                            <p:txEl>
                                              <p:pRg st="0" end="0"/>
                                            </p:txEl>
                                          </p:spTgt>
                                        </p:tgtEl>
                                        <p:attrNameLst>
                                          <p:attrName>style.visibility</p:attrName>
                                        </p:attrNameLst>
                                      </p:cBhvr>
                                      <p:to>
                                        <p:strVal val="visible"/>
                                      </p:to>
                                    </p:set>
                                    <p:animEffect transition="in" filter="fade">
                                      <p:cBhvr>
                                        <p:cTn id="61" dur="500"/>
                                        <p:tgtEl>
                                          <p:spTgt spid="10">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1">
                                            <p:bg/>
                                          </p:spTgt>
                                        </p:tgtEl>
                                        <p:attrNameLst>
                                          <p:attrName>style.visibility</p:attrName>
                                        </p:attrNameLst>
                                      </p:cBhvr>
                                      <p:to>
                                        <p:strVal val="visible"/>
                                      </p:to>
                                    </p:set>
                                    <p:animEffect transition="in" filter="fade">
                                      <p:cBhvr>
                                        <p:cTn id="66" dur="500"/>
                                        <p:tgtEl>
                                          <p:spTgt spid="11">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1">
                                            <p:txEl>
                                              <p:pRg st="0" end="0"/>
                                            </p:txEl>
                                          </p:spTgt>
                                        </p:tgtEl>
                                        <p:attrNameLst>
                                          <p:attrName>style.visibility</p:attrName>
                                        </p:attrNameLst>
                                      </p:cBhvr>
                                      <p:to>
                                        <p:strVal val="visible"/>
                                      </p:to>
                                    </p:set>
                                    <p:animEffect transition="in" filter="fade">
                                      <p:cBhvr>
                                        <p:cTn id="69" dur="500"/>
                                        <p:tgtEl>
                                          <p:spTgt spid="11">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1" end="1"/>
                                            </p:txEl>
                                          </p:spTgt>
                                        </p:tgtEl>
                                        <p:attrNameLst>
                                          <p:attrName>style.visibility</p:attrName>
                                        </p:attrNameLst>
                                      </p:cBhvr>
                                      <p:to>
                                        <p:strVal val="visible"/>
                                      </p:to>
                                    </p:set>
                                    <p:animEffect transition="in" filter="fade">
                                      <p:cBhvr>
                                        <p:cTn id="72" dur="500"/>
                                        <p:tgtEl>
                                          <p:spTgt spid="11">
                                            <p:txEl>
                                              <p:pRg st="1" end="1"/>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2" end="2"/>
                                            </p:txEl>
                                          </p:spTgt>
                                        </p:tgtEl>
                                        <p:attrNameLst>
                                          <p:attrName>style.visibility</p:attrName>
                                        </p:attrNameLst>
                                      </p:cBhvr>
                                      <p:to>
                                        <p:strVal val="visible"/>
                                      </p:to>
                                    </p:set>
                                    <p:animEffect transition="in" filter="fade">
                                      <p:cBhvr>
                                        <p:cTn id="75" dur="500"/>
                                        <p:tgtEl>
                                          <p:spTgt spid="11">
                                            <p:txEl>
                                              <p:pRg st="2" end="2"/>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xEl>
                                              <p:pRg st="3" end="3"/>
                                            </p:txEl>
                                          </p:spTgt>
                                        </p:tgtEl>
                                        <p:attrNameLst>
                                          <p:attrName>style.visibility</p:attrName>
                                        </p:attrNameLst>
                                      </p:cBhvr>
                                      <p:to>
                                        <p:strVal val="visible"/>
                                      </p:to>
                                    </p:set>
                                    <p:animEffect transition="in" filter="fade">
                                      <p:cBhvr>
                                        <p:cTn id="78"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P spid="10" grpId="0" animBg="1" build="p"/>
      <p:bldP spid="11"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7_1#f8e53cbaf?pid=6169d754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④中的通道蛋白只允许</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，且通道蛋白的数量也会影响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运输的速率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膜上转运蛋白的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转运蛋白空间结构的变化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，对许多物质的跨膜运输起着决定性的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作用，这也是细胞膜具有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27_1#f8e53cbaf?pid=6169d754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2" b="33"/>
                </a:stretch>
              </a:blipFill>
            </p:spPr>
            <p:txBody>
              <a:bodyPr/>
              <a:lstStyle/>
              <a:p>
                <a:r>
                  <a:rPr lang="zh-CN" altLang="en-US">
                    <a:noFill/>
                  </a:rPr>
                  <a:t> </a:t>
                </a:r>
              </a:p>
            </p:txBody>
          </p:sp>
        </mc:Fallback>
      </mc:AlternateContent>
      <p:sp>
        <p:nvSpPr>
          <p:cNvPr id="3" name="QB_5_AN.28_1#f8e53cbaf.blank?pid=6169d7547&amp;color=0,0,0&amp;vpa=12&amp;vtp=1&amp;bbb=1"/>
          <p:cNvSpPr/>
          <p:nvPr/>
        </p:nvSpPr>
        <p:spPr>
          <a:xfrm>
            <a:off x="2509901" y="1391100"/>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种类和数量</a:t>
            </a:r>
            <a:endParaRPr lang="en-US" altLang="zh-CN" sz="2000" dirty="0"/>
          </a:p>
        </p:txBody>
      </p:sp>
      <p:sp>
        <p:nvSpPr>
          <p:cNvPr id="4" name="QB_5_AN.29_1#f8e53cbaf.blank?pid=6169d7547&amp;color=0,0,0&amp;vpa=13&amp;vtp=1&amp;bbb=1"/>
          <p:cNvSpPr/>
          <p:nvPr/>
        </p:nvSpPr>
        <p:spPr>
          <a:xfrm>
            <a:off x="3525901" y="1848300"/>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选择透过性</a:t>
            </a:r>
            <a:endParaRPr lang="en-US" altLang="zh-CN" sz="2000" dirty="0"/>
          </a:p>
        </p:txBody>
      </p:sp>
      <p:sp>
        <p:nvSpPr>
          <p:cNvPr id="5" name="QB_5_AS.30_1#f8e53cbaf?pid=6169d7547&amp;color=0,0,0&amp;vtp=1&amp;bbb=1&amp;hb=1"/>
          <p:cNvSpPr/>
          <p:nvPr/>
        </p:nvSpPr>
        <p:spPr>
          <a:xfrm>
            <a:off x="722376" y="23974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蛋白质是生命活动的主要承担者，转运蛋白具有专一性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，所以细胞膜上转运蛋白的种类和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数量或转运蛋白空间结构的变化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，对许多物质的跨膜运输起着决定性的作用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，这体现了细胞膜具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有选择透过性的特点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1_1#7d6d7bf3f?sp=1&amp;pid=f82d053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［广东清远五校2024高一上联考］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如图表示某细胞膜结构，图中A、B、C表示某些结构，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表示物质跨膜运输方式。请据图回答下列问题：</a:t>
                </a:r>
                <a:endParaRPr lang="en-US" altLang="zh-CN" sz="2000" dirty="0">
                  <a:solidFill>
                    <a:srgbClr val="000000"/>
                  </a:solidFill>
                </a:endParaRPr>
              </a:p>
            </p:txBody>
          </p:sp>
        </mc:Choice>
        <mc:Fallback>
          <p:sp>
            <p:nvSpPr>
              <p:cNvPr id="2" name="QO_4_BD.31_1#7d6d7bf3f?sp=1&amp;pid=f82d053b3&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4_BD.31_2#7d6d7bf3f?pid=f82d053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30752" y="2021528"/>
            <a:ext cx="4718304" cy="1773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32_1#a3d6091a8?pid=7d6d7bf3f&amp;color=0,0,0&amp;vtp=1&amp;bbb=1"/>
          <p:cNvSpPr/>
          <p:nvPr/>
        </p:nvSpPr>
        <p:spPr>
          <a:xfrm>
            <a:off x="722376" y="392652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1）若该图是小肠上皮细胞的细胞膜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，该细胞吸收葡萄糖的主要方式可用图中</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填字母）表示。</a:t>
            </a:r>
            <a:endParaRPr lang="en-US" altLang="zh-CN" sz="2000" spc="-50" dirty="0">
              <a:solidFill>
                <a:srgbClr val="000000"/>
              </a:solidFill>
            </a:endParaRPr>
          </a:p>
        </p:txBody>
      </p:sp>
      <mc:AlternateContent xmlns:mc="http://schemas.openxmlformats.org/markup-compatibility/2006">
        <mc:Choice xmlns:a14="http://schemas.microsoft.com/office/drawing/2010/main" Requires="a14">
          <p:sp>
            <p:nvSpPr>
              <p:cNvPr id="5" name="QB_5_AN.33_1#a3d6091a8.blank?pid=7d6d7bf3f&amp;color=0,0,0&amp;vpa=14&amp;vtp=1&amp;bbb=1"/>
              <p:cNvSpPr/>
              <p:nvPr/>
            </p:nvSpPr>
            <p:spPr>
              <a:xfrm>
                <a:off x="9340914" y="3983106"/>
                <a:ext cx="26352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spc="-5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33_1#a3d6091a8.blank?pid=7d6d7bf3f&amp;color=0,0,0&amp;vpa=14&amp;vtp=1&amp;bbb=1"/>
              <p:cNvSpPr>
                <a:spLocks noRot="1" noChangeAspect="1" noMove="1" noResize="1" noEditPoints="1" noAdjustHandles="1" noChangeArrowheads="1" noChangeShapeType="1" noTextEdit="1"/>
              </p:cNvSpPr>
              <p:nvPr/>
            </p:nvSpPr>
            <p:spPr>
              <a:xfrm>
                <a:off x="9340914" y="3983106"/>
                <a:ext cx="263525" cy="317500"/>
              </a:xfrm>
              <a:prstGeom prst="rect">
                <a:avLst/>
              </a:prstGeom>
              <a:blipFill rotWithShape="1">
                <a:blip r:embed="rId3"/>
                <a:stretch>
                  <a:fillRect l="-24" t="-122" r="24"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4_1#a3d6091a8?pid=7d6d7bf3f&amp;color=0,0,0&amp;vtp=1&amp;bbb=1"/>
              <p:cNvSpPr/>
              <p:nvPr/>
            </p:nvSpPr>
            <p:spPr>
              <a:xfrm>
                <a:off x="722376" y="431248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小肠上皮细胞吸收葡萄糖的方式主要为主动运输，对应题图中的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34_1#a3d6091a8?pid=7d6d7bf3f&amp;color=0,0,0&amp;vtp=1&amp;bbb=1"/>
              <p:cNvSpPr>
                <a:spLocks noRot="1" noChangeAspect="1" noMove="1" noResize="1" noEditPoints="1" noAdjustHandles="1" noChangeArrowheads="1" noChangeShapeType="1" noTextEdit="1"/>
              </p:cNvSpPr>
              <p:nvPr/>
            </p:nvSpPr>
            <p:spPr>
              <a:xfrm>
                <a:off x="722376" y="4312481"/>
                <a:ext cx="10753344" cy="482600"/>
              </a:xfrm>
              <a:prstGeom prst="rect">
                <a:avLst/>
              </a:prstGeom>
              <a:blipFill rotWithShape="1">
                <a:blip r:embed="rId4"/>
                <a:stretch>
                  <a:fillRect l="-4" t="-41" b="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5_1#5f074d1d2?sp=1&amp;pid=7d6d7bf3f&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（2）某学校生物兴趣小组为了验证牛的成熟红细胞吸收葡萄糖的方式为协助扩散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，而非主动运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。现提供如下材料：牛的成熟红细胞若干、培养瓶、葡萄糖浓度测试仪、生理盐水、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葡萄糖载体抑制剂和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呼吸酶抑制剂（此抑制剂可以抑制细胞的无氧呼吸）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请完善如下实验过程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：主动运输需要转运蛋白参与和消耗能量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，协助扩散需要转运蛋白参与和被转运物质在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膜内外的浓度差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5_1#5f074d1d2?sp=1&amp;pid=7d6d7bf3f&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437" b="16"/>
                </a:stretch>
              </a:blipFill>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5_2#5f074d1d2?pid=7d6d7bf3f&amp;color=0,0,0&amp;vtp=1&amp;bt=1&amp;bbb=1"/>
              <p:cNvSpPr/>
              <p:nvPr/>
            </p:nvSpPr>
            <p:spPr>
              <a:xfrm>
                <a:off x="722376" y="969264"/>
                <a:ext cx="10753344" cy="22860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①取三个培养瓶，编号A、B、C，向三个培养瓶中分别加入等量牛的成熟红细胞和</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a:solidFill>
                    <a:srgbClr val="000000"/>
                  </a:solidFill>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②向A瓶中加入</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生理盐水，向</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B瓶中加入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C瓶中加入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35_2#5f074d1d2?pid=7d6d7bf3f&amp;color=0,0,0&amp;vtp=1&amp;bt=1&amp;bbb=1"/>
              <p:cNvSpPr>
                <a:spLocks noRot="1" noChangeAspect="1" noMove="1" noResize="1" noEditPoints="1" noAdjustHandles="1" noChangeArrowheads="1" noChangeShapeType="1" noTextEdit="1"/>
              </p:cNvSpPr>
              <p:nvPr/>
            </p:nvSpPr>
            <p:spPr>
              <a:xfrm>
                <a:off x="722376" y="969264"/>
                <a:ext cx="10753344" cy="2286000"/>
              </a:xfrm>
              <a:prstGeom prst="rect">
                <a:avLst/>
              </a:prstGeom>
              <a:blipFill rotWithShape="1">
                <a:blip r:embed="rId1"/>
                <a:stretch>
                  <a:fillRect l="-4" t="-11" r="-720" b="11"/>
                </a:stretch>
              </a:blipFill>
            </p:spPr>
            <p:txBody>
              <a:bodyPr/>
              <a:lstStyle/>
              <a:p>
                <a:r>
                  <a:rPr lang="zh-CN" altLang="en-US">
                    <a:noFill/>
                  </a:rPr>
                  <a:t> </a:t>
                </a:r>
              </a:p>
            </p:txBody>
          </p:sp>
        </mc:Fallback>
      </mc:AlternateContent>
      <p:sp>
        <p:nvSpPr>
          <p:cNvPr id="5" name="QB_5_BD.35_5#5f074d1d2?sp=1&amp;pid=7d6d7bf3f&amp;color=0,0,0&amp;vtp=1&amp;bbb=1&amp;hb=1"/>
          <p:cNvSpPr/>
          <p:nvPr/>
        </p:nvSpPr>
        <p:spPr>
          <a:xfrm>
            <a:off x="722376" y="3302034"/>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③在相同且适宜的培养条件下培养一定时间后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测定各培养瓶中葡萄糖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：A瓶和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C瓶中葡萄糖含量大致相等且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填“大于”“小于”或“等于”）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36_1#5f074d1d2.blank?pid=7d6d7bf3f&amp;color=0,0,0&amp;vpa=15&amp;vtp=1&amp;bbb=1&amp;hb=1"/>
              <p:cNvSpPr/>
              <p:nvPr/>
            </p:nvSpPr>
            <p:spPr>
              <a:xfrm>
                <a:off x="722377" y="1388364"/>
                <a:ext cx="10749631" cy="914400"/>
              </a:xfrm>
              <a:prstGeom prst="rect">
                <a:avLst/>
              </a:prstGeom>
              <a:noFill/>
            </p:spPr>
            <p:txBody>
              <a:bodyPr wrap="square" lIns="0" tIns="0" rIns="0" bIns="0" rtlCol="0" anchor="t"/>
              <a:lstStyle/>
              <a:p>
                <a:pPr latinLnBrk="1">
                  <a:lnSpc>
                    <a:spcPct val="15000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的葡萄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糖溶液</a:t>
                </a:r>
                <a:endParaRPr lang="en-US" altLang="zh-CN" sz="100" dirty="0">
                  <a:solidFill>
                    <a:srgbClr val="00B050"/>
                  </a:solidFill>
                </a:endParaRPr>
              </a:p>
            </p:txBody>
          </p:sp>
        </mc:Choice>
        <mc:Fallback>
          <p:sp>
            <p:nvSpPr>
              <p:cNvPr id="6" name="QB_5_AN.36_1#5f074d1d2.blank?pid=7d6d7bf3f&amp;color=0,0,0&amp;vpa=15&amp;vtp=1&amp;bbb=1&amp;hb=1"/>
              <p:cNvSpPr>
                <a:spLocks noRot="1" noChangeAspect="1" noMove="1" noResize="1" noEditPoints="1" noAdjustHandles="1" noChangeArrowheads="1" noChangeShapeType="1" noTextEdit="1"/>
              </p:cNvSpPr>
              <p:nvPr/>
            </p:nvSpPr>
            <p:spPr>
              <a:xfrm>
                <a:off x="722377" y="13883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37_1#5f074d1d2.blank?pid=7d6d7bf3f&amp;color=0,0,0&amp;vpa=16&amp;vtp=1&amp;bbb=1"/>
              <p:cNvSpPr/>
              <p:nvPr/>
            </p:nvSpPr>
            <p:spPr>
              <a:xfrm>
                <a:off x="5640451" y="2384552"/>
                <a:ext cx="27971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葡萄糖载体抑制剂</a:t>
                </a:r>
                <a:endParaRPr lang="en-US" altLang="zh-CN" sz="100" dirty="0">
                  <a:solidFill>
                    <a:srgbClr val="00B050"/>
                  </a:solidFill>
                </a:endParaRPr>
              </a:p>
            </p:txBody>
          </p:sp>
        </mc:Choice>
        <mc:Fallback>
          <p:sp>
            <p:nvSpPr>
              <p:cNvPr id="7" name="QB_5_AN.37_1#5f074d1d2.blank?pid=7d6d7bf3f&amp;color=0,0,0&amp;vpa=16&amp;vtp=1&amp;bbb=1"/>
              <p:cNvSpPr>
                <a:spLocks noRot="1" noChangeAspect="1" noMove="1" noResize="1" noEditPoints="1" noAdjustHandles="1" noChangeArrowheads="1" noChangeShapeType="1" noTextEdit="1"/>
              </p:cNvSpPr>
              <p:nvPr/>
            </p:nvSpPr>
            <p:spPr>
              <a:xfrm>
                <a:off x="5640451" y="2384552"/>
                <a:ext cx="2797175" cy="317500"/>
              </a:xfrm>
              <a:prstGeom prst="rect">
                <a:avLst/>
              </a:prstGeom>
              <a:blipFill rotWithShape="1">
                <a:blip r:embed="rId3"/>
                <a:stretch>
                  <a:fillRect l="-14" t="-3640" r="14"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N.38_1#5f074d1d2.blank?pid=7d6d7bf3f&amp;color=0,0,0&amp;vpa=17&amp;vtp=1&amp;bbb=1&amp;hb=1"/>
              <p:cNvSpPr/>
              <p:nvPr/>
            </p:nvSpPr>
            <p:spPr>
              <a:xfrm>
                <a:off x="722377" y="2302764"/>
                <a:ext cx="10749631" cy="914400"/>
              </a:xfrm>
              <a:prstGeom prst="rect">
                <a:avLst/>
              </a:prstGeom>
              <a:noFill/>
            </p:spPr>
            <p:txBody>
              <a:bodyPr wrap="square" lIns="0" tIns="0" rIns="0" bIns="0" rtlCol="0" anchor="t"/>
              <a:lstStyle/>
              <a:p>
                <a:pPr latinLnBrk="1">
                  <a:lnSpc>
                    <a:spcPct val="15000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酶抑制剂</a:t>
                </a:r>
                <a:endParaRPr lang="en-US" altLang="zh-CN" sz="100" dirty="0">
                  <a:solidFill>
                    <a:srgbClr val="00B050"/>
                  </a:solidFill>
                </a:endParaRPr>
              </a:p>
            </p:txBody>
          </p:sp>
        </mc:Choice>
        <mc:Fallback>
          <p:sp>
            <p:nvSpPr>
              <p:cNvPr id="8" name="QB_5_AN.38_1#5f074d1d2.blank?pid=7d6d7bf3f&amp;color=0,0,0&amp;vpa=17&amp;vtp=1&amp;bbb=1&amp;hb=1"/>
              <p:cNvSpPr>
                <a:spLocks noRot="1" noChangeAspect="1" noMove="1" noResize="1" noEditPoints="1" noAdjustHandles="1" noChangeArrowheads="1" noChangeShapeType="1" noTextEdit="1"/>
              </p:cNvSpPr>
              <p:nvPr/>
            </p:nvSpPr>
            <p:spPr>
              <a:xfrm>
                <a:off x="722377" y="2302764"/>
                <a:ext cx="10749631" cy="914400"/>
              </a:xfrm>
              <a:prstGeom prst="rect">
                <a:avLst/>
              </a:prstGeom>
              <a:blipFill rotWithShape="1">
                <a:blip r:embed="rId4"/>
                <a:stretch>
                  <a:fillRect l="-4" t="-28" r="1" b="28"/>
                </a:stretch>
              </a:blipFill>
            </p:spPr>
            <p:txBody>
              <a:bodyPr/>
              <a:lstStyle/>
              <a:p>
                <a:r>
                  <a:rPr lang="zh-CN" altLang="en-US">
                    <a:noFill/>
                  </a:rPr>
                  <a:t> </a:t>
                </a:r>
              </a:p>
            </p:txBody>
          </p:sp>
        </mc:Fallback>
      </mc:AlternateContent>
      <p:sp>
        <p:nvSpPr>
          <p:cNvPr id="9" name="QB_5_AN.39_1#5f074d1d2.blank?pid=7d6d7bf3f&amp;color=0,0,0&amp;vpa=18&amp;vtp=1&amp;bbb=1"/>
          <p:cNvSpPr/>
          <p:nvPr/>
        </p:nvSpPr>
        <p:spPr>
          <a:xfrm>
            <a:off x="6573901" y="326393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葡萄糖浓度测试仪</a:t>
            </a:r>
            <a:endParaRPr lang="en-US" altLang="zh-CN" sz="2000" dirty="0">
              <a:solidFill>
                <a:srgbClr val="00B050"/>
              </a:solidFill>
            </a:endParaRPr>
          </a:p>
        </p:txBody>
      </p:sp>
      <p:sp>
        <p:nvSpPr>
          <p:cNvPr id="10" name="QB_5_AN.40_1#5f074d1d2.blank?pid=7d6d7bf3f&amp;color=0,0,0&amp;vpa=19&amp;vtp=1&amp;bbb=1"/>
          <p:cNvSpPr/>
          <p:nvPr/>
        </p:nvSpPr>
        <p:spPr>
          <a:xfrm>
            <a:off x="5907151" y="4191034"/>
            <a:ext cx="692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小于</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500"/>
                                        <p:tgtEl>
                                          <p:spTgt spid="10">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xEl>
                                              <p:pRg st="0" end="0"/>
                                            </p:txEl>
                                          </p:spTgt>
                                        </p:tgtEl>
                                        <p:attrNameLst>
                                          <p:attrName>style.visibility</p:attrName>
                                        </p:attrNameLst>
                                      </p:cBhvr>
                                      <p:to>
                                        <p:strVal val="visible"/>
                                      </p:to>
                                    </p:set>
                                    <p:animEffect transition="in" filter="fade">
                                      <p:cBhvr>
                                        <p:cTn id="4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41_1#5f074d1d2?pid=7d6d7bf3f&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验证牛的成熟红细胞吸收葡萄糖的方式为协助扩散，而非主动运输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制剂的种类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，因变量为培养瓶中葡萄糖的含量。由实验目的和预期结果中的A瓶和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C瓶中葡萄糖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含量大致相等可知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，C瓶用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呼吸酶抑制剂处理，B瓶用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葡萄糖载体抑制剂处理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骤和预期结果见答案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5_AS.41_1#5f074d1d2?pid=7d6d7bf3f&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82d053b3.fixed?pid=2f76e210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f82d053b3.fixed?pid=2f76e210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物质跨膜运输方式的判断</a:t>
            </a:r>
            <a:endParaRPr lang="en-US" altLang="zh-CN" sz="4400" dirty="0"/>
          </a:p>
        </p:txBody>
      </p:sp>
      <p:pic>
        <p:nvPicPr>
          <p:cNvPr id="4" name="C_3#f82d053b3.fixed?pid=2f76e210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82d053b3.fixed?pid=2f76e210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42_1#7d6d7bf3f?pid=f82d053b3&amp;color=0,0,0&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根据题意和题图分析可知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，A为载体蛋白，B为磷脂双分子层，C为糖蛋白；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将物质由低浓度运输到高浓度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，需要载体和能量；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，特点是将物质由含量多的一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侧运输到含量少的一侧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，不需要载体和能量；具有糖蛋白的一侧代表膜外，其中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外运向膜内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将物质由膜内运向膜外。</a:t>
                </a:r>
                <a:endParaRPr lang="en-US" altLang="zh-CN" sz="2000" dirty="0"/>
              </a:p>
            </p:txBody>
          </p:sp>
        </mc:Choice>
        <mc:Fallback>
          <p:sp>
            <p:nvSpPr>
              <p:cNvPr id="2" name="QO_4_EX.42_1#7d6d7bf3f?pid=f82d053b3&amp;color=0,0,0&amp;vtp=1&amp;bt=1&amp;bbb=1&amp;hb=1"/>
              <p:cNvSpPr>
                <a:spLocks noRot="1" noChangeAspect="1" noMove="1" noResize="1" noEditPoints="1" noAdjustHandles="1" noChangeArrowheads="1" noChangeShapeType="1" noTextEdit="1"/>
              </p:cNvSpPr>
              <p:nvPr/>
            </p:nvSpPr>
            <p:spPr>
              <a:xfrm>
                <a:off x="722376" y="969264"/>
                <a:ext cx="10753344" cy="2298700"/>
              </a:xfrm>
              <a:prstGeom prst="rect">
                <a:avLst/>
              </a:prstGeom>
              <a:blipFill rotWithShape="1">
                <a:blip r:embed="rId1"/>
                <a:stretch>
                  <a:fillRect l="-4" t="-11" r="-502"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_1#a0d364c9f?sp=1&amp;pid=f82d053b3&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1.下列选项中关于物质跨膜运输方式和可能影响运输速率的因素的分析，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 name="QB_4_BD.1_2#a0d364c9f?colgroup=2,8,6,7,13&amp;pid=f82d053b3&amp;color=0,0,0&amp;vtp=1&amp;bbb=1"/>
              <p:cNvGraphicFramePr>
                <a:graphicFrameLocks noGrp="1"/>
              </p:cNvGraphicFramePr>
              <p:nvPr/>
            </p:nvGraphicFramePr>
            <p:xfrm>
              <a:off x="722376" y="1490853"/>
              <a:ext cx="10707624" cy="2298700"/>
            </p:xfrm>
            <a:graphic>
              <a:graphicData uri="http://schemas.openxmlformats.org/drawingml/2006/table">
                <a:tbl>
                  <a:tblPr/>
                  <a:tblGrid>
                    <a:gridCol w="804672"/>
                    <a:gridCol w="2377440"/>
                    <a:gridCol w="1764792"/>
                    <a:gridCol w="2084832"/>
                    <a:gridCol w="3675888"/>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跨膜运输方式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可能影响运输速率的因素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排出</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细胞内外的</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水通道蛋白的数量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分泌酪蛋白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 name="QB_4_BD.1_2#a0d364c9f?colgroup=2,8,6,7,13&amp;pid=f82d053b3&amp;color=0,0,0&amp;vtp=1&amp;bbb=1"/>
              <p:cNvGraphicFramePr>
                <a:graphicFrameLocks noGrp="1"/>
              </p:cNvGraphicFramePr>
              <p:nvPr/>
            </p:nvGraphicFramePr>
            <p:xfrm>
              <a:off x="722376" y="1490853"/>
              <a:ext cx="10707624" cy="2298700"/>
            </p:xfrm>
            <a:graphic>
              <a:graphicData uri="http://schemas.openxmlformats.org/drawingml/2006/table">
                <a:tbl>
                  <a:tblPr/>
                  <a:tblGrid>
                    <a:gridCol w="804672"/>
                    <a:gridCol w="2377440"/>
                    <a:gridCol w="1764792"/>
                    <a:gridCol w="2084832"/>
                    <a:gridCol w="3675888"/>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跨膜运输方式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可能影响运输速率的因素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水通道蛋白的数量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分泌酪蛋白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3" name="QB_4_AN.2_1#a0d364c9f.bracket?pid=f82d053b3&amp;color=0,0,0&amp;vpa=1&amp;vtp=1"/>
          <p:cNvSpPr/>
          <p:nvPr/>
        </p:nvSpPr>
        <p:spPr>
          <a:xfrm>
            <a:off x="10404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3_1#a0d364c9f?pid=f82d053b3&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肺泡上皮细胞排出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的方式是自由扩散，是顺浓度梯度进行的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，因此细胞膜内外的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度差会影响运输速率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，A正确；水分子的跨膜运输方式包括自由扩散和协助扩散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，其中协助扩散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，肾小管上皮细胞对水的重吸收也依赖水通道蛋白，属于被动运输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的数量会影响运输速率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，B正确；乳腺细胞分泌酪蛋白的跨膜运输方式为胞吐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，胞吐过程不需要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；人红细胞吸收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的方式是主动运输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，需要载体蛋白的协助且消耗细胞代谢产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，因此能量会影响运输速率，D正确。</a:t>
                </a:r>
                <a:endParaRPr lang="en-US" altLang="zh-CN" sz="2200" dirty="0"/>
              </a:p>
            </p:txBody>
          </p:sp>
        </mc:Choice>
        <mc:Fallback>
          <p:sp>
            <p:nvSpPr>
              <p:cNvPr id="2" name="QB_4_AS.3_1#a0d364c9f?pid=f82d053b3&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6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931e9b188?sp=1&amp;pid=f82d053b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［江西多校2025高一下联考］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乙分别表示载体介导和通道介导的两种转运物质的方式，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其中通道介导的比载体介导的快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931e9b188.bracket?pid=f82d053b3&amp;color=0,0,0&amp;vpa=2&amp;vtp=1"/>
          <p:cNvSpPr/>
          <p:nvPr/>
        </p:nvSpPr>
        <p:spPr>
          <a:xfrm>
            <a:off x="82503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_2#931e9b188?htil=1&amp;pid=f82d053b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86312" y="2021528"/>
            <a:ext cx="4233672" cy="20208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_3#931e9b188.choices?htil=1&amp;pid=f82d053b3&amp;color=0,0,0&amp;vtp=1&amp;bbb=1&amp;hb=1"/>
          <p:cNvSpPr/>
          <p:nvPr/>
        </p:nvSpPr>
        <p:spPr>
          <a:xfrm>
            <a:off x="722376" y="1932662"/>
            <a:ext cx="638251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、乙中的载体蛋白和通道蛋白在细胞膜上是静止不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.载体蛋白和通道蛋白均具有一定的专一性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.甲、乙两种运输方式均属于主动运输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.物质以通道介导的方式进出细胞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，可以满足细胞的所有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931e9b188?pid=f82d053b3&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载体蛋白和通道蛋白在细胞膜上不是静止不动的，而是可以进行一定的运动，A错误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体蛋白和通道蛋白往往只适合转运特定的物质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，均具有一定的专一性，B正确；甲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方式都是将物质从高浓度一侧运输到低浓度一侧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，需要转运蛋白的协助，不消耗能量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，属于协助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，C错误；物质进出细胞的方式有很多种，物质以通道介导的方式进出细胞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，不能满足细胞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的所有需要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48674b59d?sp=1&amp;pid=f82d053b3&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［河南南阳六校2025高一上联考改编］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主动运输的能量来源分为3类，即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驱动泵）、间接供能（协同转运蛋白）、光驱动（光驱动泵），如图所示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运指膜蛋白介导的一种离子或分子的跨膜转运要依赖另一种离子或分子顺浓度梯度（或电化学梯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）跨膜转运的过程。根据两种物质转运方向是否相同分为同向转运和反向转运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7_1#48674b59d?sp=1&amp;pid=f82d053b3&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726" b="20"/>
                </a:stretch>
              </a:blipFill>
            </p:spPr>
            <p:txBody>
              <a:bodyPr/>
              <a:lstStyle/>
              <a:p>
                <a:r>
                  <a:rPr lang="zh-CN" altLang="en-US">
                    <a:noFill/>
                  </a:rPr>
                  <a:t> </a:t>
                </a:r>
              </a:p>
            </p:txBody>
          </p:sp>
        </mc:Fallback>
      </mc:AlternateContent>
      <p:sp>
        <p:nvSpPr>
          <p:cNvPr id="3" name="QC_4_AN.8_1#48674b59d.bracket?pid=f82d053b3&amp;color=0,0,0&amp;vpa=3&amp;vtp=1&amp;bbb=1"/>
          <p:cNvSpPr/>
          <p:nvPr/>
        </p:nvSpPr>
        <p:spPr>
          <a:xfrm>
            <a:off x="1976501" y="2800800"/>
            <a:ext cx="547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4_BD.7_2#48674b59d?htil=2&amp;pid=f82d053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84851" y="3393128"/>
            <a:ext cx="4233672" cy="20208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7_3#48674b59d.choices?htil=2&amp;pid=f82d053b3&amp;color=0,0,0&amp;vtp=1&amp;bbb=1&amp;hb=1"/>
              <p:cNvSpPr/>
              <p:nvPr/>
            </p:nvSpPr>
            <p:spPr>
              <a:xfrm>
                <a:off x="722376" y="3304262"/>
                <a:ext cx="638251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A.图示协同转运为同向转运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驱动泵运输物质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，细胞膜上的蛋白质只起到运输功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.通过主动运输的方式转运物质时，通常逆浓度梯度运输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.主动运输的能量可来源于光能、化学能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、离子或分子的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电化学势能</a:t>
                </a:r>
                <a:endParaRPr lang="en-US" altLang="zh-CN" sz="2000" dirty="0"/>
              </a:p>
            </p:txBody>
          </p:sp>
        </mc:Choice>
        <mc:Fallback>
          <p:sp>
            <p:nvSpPr>
              <p:cNvPr id="5" name="QC_4_BD.7_3#48674b59d.choices?htil=2&amp;pid=f82d053b3&amp;color=0,0,0&amp;vtp=1&amp;bbb=1&amp;hb=1"/>
              <p:cNvSpPr>
                <a:spLocks noRot="1" noChangeAspect="1" noMove="1" noResize="1" noEditPoints="1" noAdjustHandles="1" noChangeArrowheads="1" noChangeShapeType="1" noTextEdit="1"/>
              </p:cNvSpPr>
              <p:nvPr/>
            </p:nvSpPr>
            <p:spPr>
              <a:xfrm>
                <a:off x="722376" y="3304262"/>
                <a:ext cx="6382512" cy="2781300"/>
              </a:xfrm>
              <a:prstGeom prst="rect">
                <a:avLst/>
              </a:prstGeom>
              <a:blipFill rotWithShape="1">
                <a:blip r:embed="rId3"/>
                <a:stretch>
                  <a:fillRect l="-6" t="-13" r="-1514"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9_1#48674b59d?pid=f82d053b3&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图示协同转运蛋白转运两种物质的方向相反，为反向转运，A错误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驱动泵既作为载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体蛋白运输物质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，也发挥酶的作用催化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的水解，为物质运输提供能量，B错误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常是物质逆浓度梯度进行的跨膜运输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，C正确；由题干信息可知，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主动运输的能量可来源于光能、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、离子或分子的电化学势能等多种形式的能量，D正确。</a:t>
                </a:r>
                <a:endParaRPr lang="en-US" altLang="zh-CN" sz="2200" dirty="0"/>
              </a:p>
            </p:txBody>
          </p:sp>
        </mc:Choice>
        <mc:Fallback>
          <p:sp>
            <p:nvSpPr>
              <p:cNvPr id="2" name="QC_4_AS.9_1#48674b59d?pid=f82d053b3&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98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890051df0?sp=1&amp;pid=f82d053b3&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［山西晋中2025高一上期中］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机体对铁的需求与供给失衡会导致体内储存铁耗尽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铁性贫血。如图是细胞吸收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并进行转化的部分示意图，图中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为转铁蛋白，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TfR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为转铁蛋白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0_1#890051df0?sp=1&amp;pid=f82d053b3&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4_AN.11_1#890051df0.bracket?pid=f82d053b3&amp;color=0,0,0&amp;vpa=4&amp;vtp=1"/>
          <p:cNvSpPr/>
          <p:nvPr/>
        </p:nvSpPr>
        <p:spPr>
          <a:xfrm>
            <a:off x="3716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10_2#890051df0?htil=3&amp;pid=f82d053b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81918" y="2478728"/>
            <a:ext cx="3922776" cy="207568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0_3#890051df0.choices?htil=3&amp;pid=f82d053b3&amp;color=0,0,0&amp;vtp=1&amp;bbb=1"/>
              <p:cNvSpPr/>
              <p:nvPr/>
            </p:nvSpPr>
            <p:spPr>
              <a:xfrm>
                <a:off x="722376" y="2389862"/>
                <a:ext cx="6693408"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直接与细胞膜上受体特异性结合胞吞进入细胞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的内体由两层磷脂分子尾对尾排列组成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进入细胞的速率受细胞所处环境温度的影响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.适当补充含铁量高的食物有助于缓解缺铁性贫血</a:t>
                </a:r>
                <a:endParaRPr lang="en-US" altLang="zh-CN" sz="2000" dirty="0"/>
              </a:p>
            </p:txBody>
          </p:sp>
        </mc:Choice>
        <mc:Fallback>
          <p:sp>
            <p:nvSpPr>
              <p:cNvPr id="5" name="QC_4_BD.10_3#890051df0.choices?htil=3&amp;pid=f82d053b3&amp;color=0,0,0&amp;vtp=1&amp;bbb=1"/>
              <p:cNvSpPr>
                <a:spLocks noRot="1" noChangeAspect="1" noMove="1" noResize="1" noEditPoints="1" noAdjustHandles="1" noChangeArrowheads="1" noChangeShapeType="1" noTextEdit="1"/>
              </p:cNvSpPr>
              <p:nvPr/>
            </p:nvSpPr>
            <p:spPr>
              <a:xfrm>
                <a:off x="722376" y="2389862"/>
                <a:ext cx="6693408" cy="1866900"/>
              </a:xfrm>
              <a:prstGeom prst="rect">
                <a:avLst/>
              </a:prstGeom>
              <a:blipFill rotWithShape="1">
                <a:blip r:embed="rId3"/>
                <a:stretch>
                  <a:fillRect l="-6" t="-19" r="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4369</Words>
  <Application>WPS 演示</Application>
  <PresentationFormat>宽屏</PresentationFormat>
  <Paragraphs>234</Paragraphs>
  <Slides>21</Slides>
  <Notes>21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21</vt:i4>
      </vt:variant>
    </vt:vector>
  </HeadingPairs>
  <TitlesOfParts>
    <vt:vector size="39"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Cambria Math</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2025-05-10T06:50:00Z</dcterms:created>
  <dcterms:modified xsi:type="dcterms:W3CDTF">2025-05-19T02:45:18Z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9C65CC0B5DBE41B2AD1688088495AF0A_12</vt:lpwstr>
  </property>
  <property fmtid="{D5CDD505-2E9C-101B-9397-08002B2CF9AE}" pid="3" name="KSOProductBuildVer">
    <vt:lpwstr>2052-12.1.0.20784</vt:lpwstr>
  </property>
</Properties>
</file>