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495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专题#df=2a5a0f07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生物组织中有机物的检测</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2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9.xml"/><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9.xml"/><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8_1#af4a74f89?sp=1&amp;pid=523a6b6d0&amp;color=0,0,0&amp;vtp=1&amp;bt=1&amp;bbb=1&amp;hb=1"/>
          <p:cNvSpPr/>
          <p:nvPr/>
        </p:nvSpPr>
        <p:spPr>
          <a:xfrm>
            <a:off x="722376" y="972000"/>
            <a:ext cx="10753344" cy="12192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（3）为检测马铃薯中还原糖含量，研究人员采用不同方法制备了马铃薯提取液，如表2所示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ct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p:graphicFrame>
        <p:nvGraphicFramePr>
          <p:cNvPr id="11" name="QB_5_BD.18_2#af4a74f89?colgroup=5,12,8,12&amp;pid=523a6b6d0&amp;color=0,0,0&amp;vtp=1&amp;bbb=1"/>
          <p:cNvGraphicFramePr>
            <a:graphicFrameLocks noGrp="1"/>
          </p:cNvGraphicFramePr>
          <p:nvPr/>
        </p:nvGraphicFramePr>
        <p:xfrm>
          <a:off x="722376" y="2326328"/>
          <a:ext cx="10716768" cy="1727581"/>
        </p:xfrm>
        <a:graphic>
          <a:graphicData uri="http://schemas.openxmlformats.org/drawingml/2006/table">
            <a:tbl>
              <a:tblPr/>
              <a:tblGrid>
                <a:gridCol w="1591056"/>
                <a:gridCol w="3328416"/>
                <a:gridCol w="2459736"/>
                <a:gridCol w="3337560"/>
              </a:tblGrid>
              <a:tr h="42799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提取液颜色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提取液澄清度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还原糖提取程度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浅红褐色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不澄清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不充分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深红褐色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澄清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浅黄色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澄清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5_BD.18_3#af4a74f89?pid=523a6b6d0&amp;color=0,0,0&amp;vtp=1&amp;bbb=1&amp;hb=1"/>
          <p:cNvSpPr/>
          <p:nvPr/>
        </p:nvSpPr>
        <p:spPr>
          <a:xfrm>
            <a:off x="722376" y="4193228"/>
            <a:ext cx="10753344" cy="8128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三种马铃薯提取液中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，应使用方法</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所得的提取液进行实验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①提取液澄清且还原糖提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取充分；②</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5_AN.19_1#af4a74f89.blank?pid=523a6b6d0&amp;color=0,0,0&amp;vpa=7&amp;vtp=1"/>
          <p:cNvSpPr/>
          <p:nvPr/>
        </p:nvSpPr>
        <p:spPr>
          <a:xfrm>
            <a:off x="4529201" y="4156144"/>
            <a:ext cx="341313" cy="406400"/>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p>
        </p:txBody>
      </p:sp>
      <p:sp>
        <p:nvSpPr>
          <p:cNvPr id="6" name="QB_5_AN.20_1#af4a74f89.blank?pid=523a6b6d0&amp;color=0,0,0&amp;vpa=8&amp;vtp=1&amp;bbb=1"/>
          <p:cNvSpPr/>
          <p:nvPr/>
        </p:nvSpPr>
        <p:spPr>
          <a:xfrm>
            <a:off x="2001901" y="4562544"/>
            <a:ext cx="5518150" cy="406400"/>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提取液颜色为浅黄色，对实验结果的颜色干扰小</a:t>
            </a:r>
            <a:endParaRPr lang="en-US" altLang="zh-CN" sz="2000" dirty="0"/>
          </a:p>
        </p:txBody>
      </p:sp>
      <p:sp>
        <p:nvSpPr>
          <p:cNvPr id="7" name="QB_5_AS.21_1#af4a74f89?pid=523a6b6d0&amp;color=0,0,0&amp;vtp=1&amp;bbb=1&amp;hb=1"/>
          <p:cNvSpPr/>
          <p:nvPr/>
        </p:nvSpPr>
        <p:spPr>
          <a:xfrm>
            <a:off x="722376" y="5046541"/>
            <a:ext cx="10753344" cy="1219200"/>
          </a:xfrm>
          <a:prstGeom prst="rect">
            <a:avLst/>
          </a:prstGeom>
          <a:noFill/>
        </p:spPr>
        <p:txBody>
          <a:bodyPr wrap="none" lIns="0" tIns="0" rIns="0" bIns="0" rtlCol="0" anchor="t"/>
          <a:lstStyle/>
          <a:p>
            <a:pPr algn="l" latinLnBrk="1">
              <a:lnSpc>
                <a:spcPts val="3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用斐林试剂检测还原糖会生成砖红色沉淀，所以制备的提取液颜色太深会影响观察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2中制备的马铃薯提取液的各方面指标，应使用方法3所得的提取液进行实验。理由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：该方法制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取的提取液澄清且还原糖提取充分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；提取液颜色为浅黄色，对实验结果的颜色干扰小。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ef1b423d.fixed?pid=2a5a0f07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bef1b423d.fixed?pid=2a5a0f07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生物组织中有机物的检测</a:t>
            </a:r>
            <a:endParaRPr lang="en-US" altLang="zh-CN" sz="4400" dirty="0"/>
          </a:p>
        </p:txBody>
      </p:sp>
      <p:pic>
        <p:nvPicPr>
          <p:cNvPr id="4" name="C_3#bef1b423d.fixed?pid=2a5a0f07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ef1b423d.fixed?pid=2a5a0f079&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_1#ebf8b1d30?pid=bef1b423d&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［河北沧州五县2025高一上联考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某生物兴趣小组在野外发现一种组织颜色为白色的不知名野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，该小组把这些野果带回实验室欲鉴定其中是否含有还原糖、脂肪和蛋白质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_1#ebf8b1d30.bracket?pid=bef1b423d&amp;color=0,0,0&amp;vpa=1&amp;vtp=1"/>
          <p:cNvSpPr/>
          <p:nvPr/>
        </p:nvSpPr>
        <p:spPr>
          <a:xfrm>
            <a:off x="1163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1_2#ebf8b1d30.choices?pid=bef1b423d&amp;color=0,0,0&amp;vtp=1&amp;bbb=1&amp;hb=1"/>
          <p:cNvSpPr/>
          <p:nvPr/>
        </p:nvSpPr>
        <p:spPr>
          <a:xfrm>
            <a:off x="722376" y="2389862"/>
            <a:ext cx="1075334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A.进行还原糖鉴定实验结束时，须将剩余的斐林试剂装入棕色瓶，以便长期使用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.若在该野果的组织样液中加入斐林试剂并水浴加热出现较深的砖红色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，说明该野果中含有大量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的葡萄糖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.使用双缩脲试剂进行蛋白质的鉴定时需要水浴加热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.对该野果进行脂肪鉴定可使用苏丹Ⅲ染液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_1#ebf8b1d30?pid=bef1b423d&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斐林试剂应该现配现用，配制的斐林试剂不能长期使用，A错误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；对该野果的组织样液中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加入斐林试剂并水浴加热出现较深的砖红色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，只能说明该野果中含有大量的还原糖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，但不一定是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，B错误；使用双缩脲试剂进行蛋白质的鉴定时不需要水浴加热，C错误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；脂肪鉴定可用苏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Ⅲ染液，脂肪能被苏丹Ⅲ染液染成橘黄色，D正确。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_1#60eae22d6?htil=1&amp;pid=bef1b423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00030" y="1054296"/>
            <a:ext cx="5202936" cy="2523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4_2#60eae22d6?htil=1&amp;sp=1&amp;pid=bef1b423d&amp;color=0,0,0&amp;vtp=1&amp;bt=1&amp;bbb=1&amp;hb=1&amp;hs=1"/>
          <p:cNvSpPr/>
          <p:nvPr/>
        </p:nvSpPr>
        <p:spPr>
          <a:xfrm>
            <a:off x="722376" y="972000"/>
            <a:ext cx="5422392" cy="2743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［江西抚州2024高一上月考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酸奶由于口味独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、营养丰富，越来越受到人们的欢迎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。为检测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市场上销售的不同酸奶的营养价值，某兴趣小组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～戊5种品牌原味酸奶进行还原糖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蛋白质含量的测定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5_1#60eae22d6.bracket?pid=bef1b423d&amp;color=0,0,0&amp;vpa=2&amp;vtp=1"/>
          <p:cNvSpPr/>
          <p:nvPr/>
        </p:nvSpPr>
        <p:spPr>
          <a:xfrm>
            <a:off x="1671701" y="32580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4_BD.4_3#60eae22d6.choices?pid=bef1b423d&amp;color=0,0,0&amp;vtp=1&amp;bbb=1&amp;hs=1"/>
          <p:cNvSpPr/>
          <p:nvPr/>
        </p:nvSpPr>
        <p:spPr>
          <a:xfrm>
            <a:off x="722376" y="37614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A.不同品牌原味酸奶的还原糖、脂肪和蛋白质含量不完全相同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.可利用双缩脲试剂来检测不同品牌原味酸奶中的蛋白质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.加入斐林试剂并水浴加热后，可发现乙品牌酸奶的砖红色最浅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.高温加热后，酸奶中加入双缩脲试剂，将不再出现紫色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_1#60eae22d6?pid=bef1b423d&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由题图可知，不同品牌原味酸奶的还原糖、脂肪和蛋白质含量不完全相同，A正确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脲试剂可与蛋白质发生反应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，生成紫色络合物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，故可利用双缩脲试剂检测不同品牌原味酸奶中的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，B正确；5个品牌原味酸奶中，乙品牌中的还原糖含量最少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，故加入斐林试剂并水浴加热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，乙品牌酸奶的砖红色最浅，C正确；高温会破坏蛋白质的空间结构，但肽键不会被破坏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与双缩脲试剂反应产生紫色物质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8c3d3c3c7?sp=1&amp;pid=bef1b423d&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［广东惠州一中2025高一上期中］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，斐林试剂可与葡萄糖反应生成砖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红色沉淀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，去除沉淀后的溶液蓝色变浅，测定其吸光值可用于计算葡萄糖含量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。如表是用该方法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检测不同样本的结果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8" name="QC_4_BD.7_2#8c3d3c3c7?colgroup=13,3,4,4,4,4,4&amp;pid=bef1b423d&amp;color=0,0,0&amp;vtp=1&amp;bbb=1"/>
              <p:cNvGraphicFramePr>
                <a:graphicFrameLocks noGrp="1"/>
              </p:cNvGraphicFramePr>
              <p:nvPr/>
            </p:nvGraphicFramePr>
            <p:xfrm>
              <a:off x="722376" y="2478728"/>
              <a:ext cx="10671048" cy="1379220"/>
            </p:xfrm>
            <a:graphic>
              <a:graphicData uri="http://schemas.openxmlformats.org/drawingml/2006/table">
                <a:tbl>
                  <a:tblPr/>
                  <a:tblGrid>
                    <a:gridCol w="3602736"/>
                    <a:gridCol w="1170432"/>
                    <a:gridCol w="1179576"/>
                    <a:gridCol w="1179576"/>
                    <a:gridCol w="1179576"/>
                    <a:gridCol w="1179576"/>
                    <a:gridCol w="117957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吸光值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葡萄糖含量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8" name="QC_4_BD.7_2#8c3d3c3c7?colgroup=13,3,4,4,4,4,4&amp;pid=bef1b423d&amp;color=0,0,0&amp;vtp=1&amp;bbb=1"/>
              <p:cNvGraphicFramePr>
                <a:graphicFrameLocks noGrp="1"/>
              </p:cNvGraphicFramePr>
              <p:nvPr/>
            </p:nvGraphicFramePr>
            <p:xfrm>
              <a:off x="722376" y="2478728"/>
              <a:ext cx="10671048" cy="1379220"/>
            </p:xfrm>
            <a:graphic>
              <a:graphicData uri="http://schemas.openxmlformats.org/drawingml/2006/table">
                <a:tbl>
                  <a:tblPr/>
                  <a:tblGrid>
                    <a:gridCol w="3602736"/>
                    <a:gridCol w="1170432"/>
                    <a:gridCol w="1179576"/>
                    <a:gridCol w="1179576"/>
                    <a:gridCol w="1179576"/>
                    <a:gridCol w="1179576"/>
                    <a:gridCol w="117957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吸光值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AN.8_1#8c3d3c3c7.bracket?pid=bef1b423d&amp;color=0,0,0&amp;vpa=3&amp;vtp=1&amp;bbb=1"/>
          <p:cNvSpPr/>
          <p:nvPr/>
        </p:nvSpPr>
        <p:spPr>
          <a:xfrm>
            <a:off x="5507101" y="1886400"/>
            <a:ext cx="7302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5" name="QC_4_BD.7_3#8c3d3c3c7.choices?pid=bef1b423d&amp;color=0,0,0&amp;vtp=1&amp;bbb=1"/>
              <p:cNvSpPr/>
              <p:nvPr/>
            </p:nvSpPr>
            <p:spPr>
              <a:xfrm>
                <a:off x="722376" y="39900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A.去除沉淀后蓝色溶液的吸光值与葡萄糖含量呈正相关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.该实验中斐林试剂与葡萄糖混合后，需进行水浴加热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.若某样本的吸光值为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578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，则其葡萄糖含量在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.苹果组织样液可作为鉴定植物组织中还原糖的实验材料</a:t>
                </a:r>
                <a:endParaRPr lang="en-US" altLang="zh-CN" sz="2000" dirty="0"/>
              </a:p>
            </p:txBody>
          </p:sp>
        </mc:Choice>
        <mc:Fallback>
          <p:sp>
            <p:nvSpPr>
              <p:cNvPr id="5" name="QC_4_BD.7_3#8c3d3c3c7.choices?pid=bef1b423d&amp;color=0,0,0&amp;vtp=1&amp;bbb=1"/>
              <p:cNvSpPr>
                <a:spLocks noRot="1" noChangeAspect="1" noMove="1" noResize="1" noEditPoints="1" noAdjustHandles="1" noChangeArrowheads="1" noChangeShapeType="1" noTextEdit="1"/>
              </p:cNvSpPr>
              <p:nvPr/>
            </p:nvSpPr>
            <p:spPr>
              <a:xfrm>
                <a:off x="722376" y="39900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_1#8c3d3c3c7?pid=bef1b423d&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由表格数据可知，葡萄糖含量越高，吸光值越小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，即去除沉淀后蓝色溶液的吸光值与葡萄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糖含量呈负相关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，A错误；实验中斐林试剂与葡萄糖（还原糖）反应生成砖红色沉淀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，需进行水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浴加热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，B正确；由表格内容可知，葡萄糖含量越高，吸光值越小，若某样本的吸光值为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578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571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范围内，故其葡萄糖含量在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；苹果组织样液色浅且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富含还原糖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，可作为鉴定植物组织内还原糖的实验材料，D正确。</a:t>
                </a:r>
                <a:endParaRPr lang="en-US" altLang="zh-CN" sz="2200" dirty="0"/>
              </a:p>
            </p:txBody>
          </p:sp>
        </mc:Choice>
        <mc:Fallback>
          <p:sp>
            <p:nvSpPr>
              <p:cNvPr id="2" name="QC_4_AS.9_1#8c3d3c3c7?pid=bef1b423d&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573"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0_1#523a6b6d0?sp=1&amp;pid=bef1b423d&amp;color=0,0,0&amp;vtp=1&amp;bt=1&amp;bbb=1"/>
          <p:cNvSpPr/>
          <p:nvPr/>
        </p:nvSpPr>
        <p:spPr>
          <a:xfrm>
            <a:off x="722376" y="972000"/>
            <a:ext cx="10753344" cy="8128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4.请分析表1中的内容，回答有关实验的问题：</a:t>
            </a:r>
            <a:endParaRPr lang="en-US" altLang="zh-CN" sz="2000" dirty="0"/>
          </a:p>
          <a:p>
            <a:pPr algn="ct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p:txBody>
      </p:sp>
      <mc:AlternateContent xmlns:mc="http://schemas.openxmlformats.org/markup-compatibility/2006" xmlns:a14="http://schemas.microsoft.com/office/drawing/2010/main">
        <mc:Choice Requires="a14">
          <p:graphicFrame>
            <p:nvGraphicFramePr>
              <p:cNvPr id="10" name="QO_4_BD.10_2#523a6b6d0?colgroup=2,9,20,7&amp;pid=bef1b423d&amp;color=0,0,0&amp;vtp=1&amp;bbb=1"/>
              <p:cNvGraphicFramePr>
                <a:graphicFrameLocks noGrp="1"/>
              </p:cNvGraphicFramePr>
              <p:nvPr/>
            </p:nvGraphicFramePr>
            <p:xfrm>
              <a:off x="722376" y="1894528"/>
              <a:ext cx="10707624" cy="1700149"/>
            </p:xfrm>
            <a:graphic>
              <a:graphicData uri="http://schemas.openxmlformats.org/drawingml/2006/table">
                <a:tbl>
                  <a:tblPr/>
                  <a:tblGrid>
                    <a:gridCol w="749808"/>
                    <a:gridCol w="2532888"/>
                    <a:gridCol w="5468112"/>
                    <a:gridCol w="195681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浸泡过的花生种子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体积分数为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鸡蛋清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0" name="QO_4_BD.10_2#523a6b6d0?colgroup=2,9,20,7&amp;pid=bef1b423d&amp;color=0,0,0&amp;vtp=1&amp;bbb=1"/>
              <p:cNvGraphicFramePr>
                <a:graphicFrameLocks noGrp="1"/>
              </p:cNvGraphicFramePr>
              <p:nvPr/>
            </p:nvGraphicFramePr>
            <p:xfrm>
              <a:off x="722376" y="1894528"/>
              <a:ext cx="10707624" cy="1700149"/>
            </p:xfrm>
            <a:graphic>
              <a:graphicData uri="http://schemas.openxmlformats.org/drawingml/2006/table">
                <a:tbl>
                  <a:tblPr/>
                  <a:tblGrid>
                    <a:gridCol w="749808"/>
                    <a:gridCol w="2532888"/>
                    <a:gridCol w="5468112"/>
                    <a:gridCol w="1956816"/>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浸泡过的花生种子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鸡蛋清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还原糖的检测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B_5_BD.11_1#c0caccc41?pid=523a6b6d0&amp;color=0,0,0&amp;vtp=1&amp;bbb=1"/>
          <p:cNvSpPr/>
          <p:nvPr/>
        </p:nvSpPr>
        <p:spPr>
          <a:xfrm>
            <a:off x="722376" y="3723327"/>
            <a:ext cx="10753344" cy="4445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1）A组实验中酒精的作用是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，最终观察到的脂肪颗粒呈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5_AN.12_1#c0caccc41.blank?pid=523a6b6d0&amp;color=0,0,0&amp;vpa=4&amp;vtp=1&amp;bbb=1"/>
          <p:cNvSpPr/>
          <p:nvPr/>
        </p:nvSpPr>
        <p:spPr>
          <a:xfrm>
            <a:off x="4108514" y="3684465"/>
            <a:ext cx="1200150" cy="444500"/>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洗去浮色</a:t>
            </a:r>
            <a:endParaRPr lang="en-US" altLang="zh-CN" sz="2000" dirty="0"/>
          </a:p>
        </p:txBody>
      </p:sp>
      <p:sp>
        <p:nvSpPr>
          <p:cNvPr id="6" name="QB_5_AN.13_1#c0caccc41.blank?pid=523a6b6d0&amp;color=0,0,0&amp;vpa=5&amp;vtp=1&amp;bbb=1"/>
          <p:cNvSpPr/>
          <p:nvPr/>
        </p:nvSpPr>
        <p:spPr>
          <a:xfrm>
            <a:off x="8426514" y="3684465"/>
            <a:ext cx="692150" cy="444500"/>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橘黄</a:t>
            </a:r>
            <a:endParaRPr lang="en-US" altLang="zh-CN" sz="2000" dirty="0"/>
          </a:p>
        </p:txBody>
      </p:sp>
      <mc:AlternateContent xmlns:mc="http://schemas.openxmlformats.org/markup-compatibility/2006">
        <mc:Choice xmlns:a14="http://schemas.microsoft.com/office/drawing/2010/main" Requires="a14">
          <p:sp>
            <p:nvSpPr>
              <p:cNvPr id="7" name="QB_5_AS.14_1#c0caccc41?pid=523a6b6d0&amp;color=0,0,0&amp;vtp=1&amp;bbb=1&amp;hb=1"/>
              <p:cNvSpPr/>
              <p:nvPr/>
            </p:nvSpPr>
            <p:spPr>
              <a:xfrm>
                <a:off x="722376" y="4128966"/>
                <a:ext cx="10753344" cy="850900"/>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表1中A组实验为脂肪的检测，脂肪可以被苏丹Ⅲ染液染成橘黄色，体积分数为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溶液的作用是洗去浮色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，最终可观察到呈橘黄色的脂肪颗粒。</a:t>
                </a:r>
                <a:endParaRPr lang="en-US" altLang="zh-CN" sz="2200" dirty="0"/>
              </a:p>
            </p:txBody>
          </p:sp>
        </mc:Choice>
        <mc:Fallback>
          <p:sp>
            <p:nvSpPr>
              <p:cNvPr id="7" name="QB_5_AS.14_1#c0caccc41?pid=523a6b6d0&amp;color=0,0,0&amp;vtp=1&amp;bbb=1&amp;hb=1"/>
              <p:cNvSpPr>
                <a:spLocks noRot="1" noChangeAspect="1" noMove="1" noResize="1" noEditPoints="1" noAdjustHandles="1" noChangeArrowheads="1" noChangeShapeType="1" noTextEdit="1"/>
              </p:cNvSpPr>
              <p:nvPr/>
            </p:nvSpPr>
            <p:spPr>
              <a:xfrm>
                <a:off x="722376" y="4128966"/>
                <a:ext cx="10753344" cy="850900"/>
              </a:xfrm>
              <a:prstGeom prst="rect">
                <a:avLst/>
              </a:prstGeom>
              <a:blipFill rotWithShape="1">
                <a:blip r:embed="rId2"/>
                <a:stretch>
                  <a:fillRect l="-4" t="-23" r="-496" b="23"/>
                </a:stretch>
              </a:blipFill>
            </p:spPr>
            <p:txBody>
              <a:bodyPr/>
              <a:lstStyle/>
              <a:p>
                <a:r>
                  <a:rPr lang="zh-CN" altLang="en-US">
                    <a:noFill/>
                  </a:rPr>
                  <a:t> </a:t>
                </a:r>
              </a:p>
            </p:txBody>
          </p:sp>
        </mc:Fallback>
      </mc:AlternateContent>
      <p:sp>
        <p:nvSpPr>
          <p:cNvPr id="8" name="QB_5_BD.15_1#e8aa76315?pid=523a6b6d0&amp;color=0,0,0&amp;vtp=1&amp;bbb=1"/>
          <p:cNvSpPr/>
          <p:nvPr/>
        </p:nvSpPr>
        <p:spPr>
          <a:xfrm>
            <a:off x="722376" y="5005299"/>
            <a:ext cx="10753344" cy="4445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（2）B组实验中选用的鉴定试剂包括A液与B液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，加入的顺序为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9" name="QB_5_AN.16_1#e8aa76315.blank?pid=523a6b6d0&amp;color=0,0,0&amp;vpa=6&amp;vtp=1&amp;bbb=1"/>
          <p:cNvSpPr/>
          <p:nvPr/>
        </p:nvSpPr>
        <p:spPr>
          <a:xfrm>
            <a:off x="7740714" y="4966437"/>
            <a:ext cx="2325688" cy="444500"/>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先加A液，再加B液</a:t>
            </a:r>
            <a:endParaRPr lang="en-US" altLang="zh-CN" sz="2000" dirty="0"/>
          </a:p>
        </p:txBody>
      </p:sp>
      <p:sp>
        <p:nvSpPr>
          <p:cNvPr id="3" name="QB_5_AS.17_1#e8aa76315?pid=523a6b6d0&amp;color=0,0,0&amp;vtp=1&amp;bbb=1&amp;hb=1"/>
          <p:cNvSpPr/>
          <p:nvPr/>
        </p:nvSpPr>
        <p:spPr>
          <a:xfrm>
            <a:off x="722376" y="5450528"/>
            <a:ext cx="10753344" cy="850900"/>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表1中B组实验为蛋白质的鉴定，双缩脲试剂包括A液与B液，使用时先加入A液，摇匀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B液，摇匀，观察颜色的变化。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bg/>
                                          </p:spTgt>
                                        </p:tgtEl>
                                        <p:attrNameLst>
                                          <p:attrName>style.visibility</p:attrName>
                                        </p:attrNameLst>
                                      </p:cBhvr>
                                      <p:to>
                                        <p:strVal val="visible"/>
                                      </p:to>
                                    </p:set>
                                    <p:animEffect transition="in" filter="fade">
                                      <p:cBhvr>
                                        <p:cTn id="42" dur="500"/>
                                        <p:tgtEl>
                                          <p:spTgt spid="3">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Effect transition="in" filter="fade">
                                      <p:cBhvr>
                                        <p:cTn id="45" dur="500"/>
                                        <p:tgtEl>
                                          <p:spTgt spid="3">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
                                            <p:txEl>
                                              <p:pRg st="1" end="1"/>
                                            </p:txEl>
                                          </p:spTgt>
                                        </p:tgtEl>
                                        <p:attrNameLst>
                                          <p:attrName>style.visibility</p:attrName>
                                        </p:attrNameLst>
                                      </p:cBhvr>
                                      <p:to>
                                        <p:strVal val="visible"/>
                                      </p:to>
                                    </p:set>
                                    <p:animEffect transition="in" filter="fade">
                                      <p:cBhvr>
                                        <p:cTn id="4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9" grpId="0" animBg="1" build="p"/>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2003</Words>
  <Application>WPS 演示</Application>
  <PresentationFormat>宽屏</PresentationFormat>
  <Paragraphs>200</Paragraphs>
  <Slides>11</Slides>
  <Notes>11</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11</vt:i4>
      </vt:variant>
    </vt:vector>
  </HeadingPairs>
  <TitlesOfParts>
    <vt:vector size="29"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2025-05-10T06:46:00Z</dcterms:created>
  <dcterms:modified xsi:type="dcterms:W3CDTF">2025-05-16T01:32:54Z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9FA0146A96404B3689FDB53F4F15D5AA_12</vt:lpwstr>
  </property>
  <property fmtid="{D5CDD505-2E9C-101B-9397-08002B2CF9AE}" pid="3" name="KSOProductBuildVer">
    <vt:lpwstr>2052-12.1.0.20784</vt:lpwstr>
  </property>
</Properties>
</file>