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150" d="100"/>
        <a:sy n="150" d="100"/>
      </p:scale>
      <p:origin x="0" y="-3013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5" Type="http://schemas.openxmlformats.org/officeDocument/2006/relationships/tableStyles" Target="tableStyles.xml"/><Relationship Id="rId44" Type="http://schemas.openxmlformats.org/officeDocument/2006/relationships/viewProps" Target="viewProps.xml"/><Relationship Id="rId43" Type="http://schemas.openxmlformats.org/officeDocument/2006/relationships/presProps" Target="presProps.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0ae21ae0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对糖类和脂质的元素组成和功能混淆不清</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e4b3e324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糖类的种类、组成及功能</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0eedf4e9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脂质的种类和作用</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0704260f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糖类和脂质的比较</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0ae21ae0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对糖类和脂质的元素组成和功能混淆不清</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f58d3e41e8d6aeec5702#tid=681dcfbaf29a350009a8f828#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 多选题</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4.xml"/><Relationship Id="rId1"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4.xml"/><Relationship Id="rId1"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4.xml"/><Relationship Id="rId1" Type="http://schemas.openxmlformats.org/officeDocument/2006/relationships/image" Target="../media/image12.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4.xml"/><Relationship Id="rId1"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4.xml"/><Relationship Id="rId1"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4.xml"/><Relationship Id="rId1"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4.xml"/><Relationship Id="rId1"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5.xml"/><Relationship Id="rId1"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5.xml"/><Relationship Id="rId1" Type="http://schemas.openxmlformats.org/officeDocument/2006/relationships/image" Target="../media/image18.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6.xml"/><Relationship Id="rId2" Type="http://schemas.openxmlformats.org/officeDocument/2006/relationships/image" Target="../media/image20.png"/><Relationship Id="rId1" Type="http://schemas.openxmlformats.org/officeDocument/2006/relationships/image" Target="../media/image19.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6.xml"/><Relationship Id="rId1" Type="http://schemas.openxmlformats.org/officeDocument/2006/relationships/image" Target="../media/image21.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6.xml"/><Relationship Id="rId1" Type="http://schemas.openxmlformats.org/officeDocument/2006/relationships/image" Target="../media/image22.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6.xml"/><Relationship Id="rId1" Type="http://schemas.openxmlformats.org/officeDocument/2006/relationships/image" Target="../media/image23.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9.xml"/><Relationship Id="rId1" Type="http://schemas.openxmlformats.org/officeDocument/2006/relationships/image" Target="../media/image24.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9.xml"/><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image" Target="../media/image25.jpe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9.xml"/><Relationship Id="rId1" Type="http://schemas.openxmlformats.org/officeDocument/2006/relationships/image" Target="../media/image28.png"/></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9.xml"/><Relationship Id="rId2" Type="http://schemas.openxmlformats.org/officeDocument/2006/relationships/image" Target="../media/image30.jpeg"/><Relationship Id="rId1" Type="http://schemas.openxmlformats.org/officeDocument/2006/relationships/image" Target="../media/image29.jpe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4" Type="http://schemas.openxmlformats.org/officeDocument/2006/relationships/notesSlide" Target="../notesSlides/notesSlide36.xml"/><Relationship Id="rId3" Type="http://schemas.openxmlformats.org/officeDocument/2006/relationships/slideLayout" Target="../slideLayouts/slideLayout9.xml"/><Relationship Id="rId2" Type="http://schemas.openxmlformats.org/officeDocument/2006/relationships/image" Target="../media/image32.jpeg"/><Relationship Id="rId1" Type="http://schemas.openxmlformats.org/officeDocument/2006/relationships/image" Target="../media/image31.jpe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2_1#d78b6b2bd?pid=e4b3e324d&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某生物体内发生题干所述的糖类转化过程，可根据最终生成糖原判断该生物是动物，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；淀粉和麦芽糖主要存在于植物细胞中，但是植物细胞中不能合成糖原，B错误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；动物如果以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植物为食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，在动物的消化道中可以发生淀粉先水解为麦芽糖进而水解为葡萄糖的过程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，且动物细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胞可以吸收葡萄糖并合成糖原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，C错误；淀粉是植物细胞特有的储能物质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，糖原是动物细胞特有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的储能物质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，麦芽糖是由两分子葡萄糖合成的二糖，D错误。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afaefdb3c?pid=0eedf4e92&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5.人类大脑中磷脂含量丰富，所以多食富含磷脂的食物（如大豆）有较好的保健功能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。人体内磷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脂的重要生理作用是(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4_1#afaefdb3c.bracket?pid=0eedf4e92&amp;color=0,0,0&amp;vpa=5&amp;vtp=1"/>
          <p:cNvSpPr/>
          <p:nvPr/>
        </p:nvSpPr>
        <p:spPr>
          <a:xfrm>
            <a:off x="3208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3_2#afaefdb3c.choices?pid=0eedf4e92&amp;color=0,0,0&amp;vtp=1&amp;bbb=1"/>
          <p:cNvSpPr/>
          <p:nvPr/>
        </p:nvSpPr>
        <p:spPr>
          <a:xfrm>
            <a:off x="722376" y="1932662"/>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A.合成维生素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D和脂肪的原料</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.氧化分解为机体提供能量</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C.细胞膜和多种细胞器膜的重要成分</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.参与血液中脂质的运输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5_1#afaefdb3c?pid=0eedf4e92&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维生素D属于固醇类物质，不是由磷脂合成的，脂肪是由甘油和脂肪酸反应形成的，A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磷脂是构成细胞膜和多种细胞器膜的重要成分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，不能氧化分解为细胞提供能量，B错误，C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胆固醇在人体内参与血液中脂质的运输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，磷脂不参与该过程，D错误。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6_1#829c59d21?pid=0eedf4e92&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［河北邯郸2025高一上月考］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脂质是组成细胞和生物体的重要有机化合物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7_1#829c59d21.bracket?pid=0eedf4e92&amp;color=0,0,0&amp;vpa=6&amp;vtp=1&amp;bbb=1"/>
          <p:cNvSpPr/>
          <p:nvPr/>
        </p:nvSpPr>
        <p:spPr>
          <a:xfrm>
            <a:off x="2738501" y="1429200"/>
            <a:ext cx="5476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a:t>
            </a:r>
            <a:endParaRPr lang="en-US" altLang="zh-CN" sz="2000" dirty="0"/>
          </a:p>
        </p:txBody>
      </p:sp>
      <mc:AlternateContent xmlns:mc="http://schemas.openxmlformats.org/markup-compatibility/2006">
        <mc:Choice xmlns:a14="http://schemas.microsoft.com/office/drawing/2010/main" Requires="a14">
          <p:sp>
            <p:nvSpPr>
              <p:cNvPr id="4" name="QC_5_BD.16_2#829c59d21.choices?pid=0eedf4e92&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A.组成脂质的化学元素主要是C、</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，有些脂质还含有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.动物脂肪大多含有饱和脂肪酸，熔点较高，室温时呈固态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.胆固醇是构成细胞膜和细胞器膜的重要成分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.磷脂是由三分子脂肪酸和一分子甘油发生反应而形成的酯</a:t>
                </a:r>
                <a:endParaRPr lang="en-US" altLang="zh-CN" sz="2000" dirty="0"/>
              </a:p>
            </p:txBody>
          </p:sp>
        </mc:Choice>
        <mc:Fallback>
          <p:sp>
            <p:nvSpPr>
              <p:cNvPr id="4" name="QC_5_BD.16_2#829c59d21.choices?pid=0eedf4e92&amp;color=0,0,0&amp;vtp=1&amp;bbb=1"/>
              <p:cNvSpPr>
                <a:spLocks noRot="1" noChangeAspect="1" noMove="1" noResize="1" noEditPoints="1" noAdjustHandles="1" noChangeArrowheads="1" noChangeShapeType="1" noTextEdit="1"/>
              </p:cNvSpPr>
              <p:nvPr/>
            </p:nvSpPr>
            <p:spPr>
              <a:xfrm>
                <a:off x="722376" y="1932662"/>
                <a:ext cx="10753344" cy="1866900"/>
              </a:xfrm>
              <a:prstGeom prst="rect">
                <a:avLst/>
              </a:prstGeom>
              <a:blipFill rotWithShape="1">
                <a:blip r:embed="rId1"/>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8_1#829c59d21?pid=0eedf4e92&amp;color=0,0,0&amp;vtp=1&amp;bt=1&amp;bbb=1&amp;hb=1"/>
              <p:cNvSpPr/>
              <p:nvPr/>
            </p:nvSpPr>
            <p:spPr>
              <a:xfrm>
                <a:off x="722376" y="972000"/>
                <a:ext cx="10753344" cy="18542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组成脂质的化学元素主要是C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，有些脂质如磷脂还含有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甚至</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；动物脂肪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大多含有饱和脂肪酸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，熔点较高，室温时呈固态，B正确；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胆固醇是构成动物细胞膜的重要成分，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错误；脂肪是由三分子脂肪酸和一分子甘油发生反应而形成的酯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，磷脂与脂肪的不同之处在于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甘油的一个羟基</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OH</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不是与脂肪酸结合成酯，而是与磷酸及其他衍生物结合，D错误。</a:t>
                </a:r>
                <a:endParaRPr lang="en-US" altLang="zh-CN" sz="2200" dirty="0"/>
              </a:p>
            </p:txBody>
          </p:sp>
        </mc:Choice>
        <mc:Fallback>
          <p:sp>
            <p:nvSpPr>
              <p:cNvPr id="2" name="QC_5_AS.18_1#829c59d21?pid=0eedf4e92&amp;color=0,0,0&amp;vtp=1&amp;bt=1&amp;bbb=1&amp;hb=1"/>
              <p:cNvSpPr>
                <a:spLocks noRot="1" noChangeAspect="1" noMove="1" noResize="1" noEditPoints="1" noAdjustHandles="1" noChangeArrowheads="1" noChangeShapeType="1" noTextEdit="1"/>
              </p:cNvSpPr>
              <p:nvPr/>
            </p:nvSpPr>
            <p:spPr>
              <a:xfrm>
                <a:off x="722376" y="972000"/>
                <a:ext cx="10753344" cy="1854200"/>
              </a:xfrm>
              <a:prstGeom prst="rect">
                <a:avLst/>
              </a:prstGeom>
              <a:blipFill rotWithShape="1">
                <a:blip r:embed="rId1"/>
                <a:stretch>
                  <a:fillRect l="-4" t="-24" r="-1884"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f9a92ea2f?sp=1&amp;pid=0eedf4e92&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［重庆万州区多校2025高一上联考］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如图是顺式脂肪酸与反式脂肪酸的结构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。天然脂肪酸多为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，主要作用是为人体储存和提供能量，能降低心血管疾病的风险；后者常见于饼干、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糕点、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奶茶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、炸薯条等，会增加人体血液的黏稠度和凝聚力，容易导致血栓的形成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。以下分析错误的是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0_1#f9a92ea2f.bracket?pid=0eedf4e92&amp;color=0,0,0&amp;vpa=7&amp;vtp=1"/>
          <p:cNvSpPr/>
          <p:nvPr/>
        </p:nvSpPr>
        <p:spPr>
          <a:xfrm>
            <a:off x="922401" y="23436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19_2#f9a92ea2f?htil=1&amp;pid=0eedf4e9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076488" y="2935928"/>
            <a:ext cx="3419856" cy="213055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19_3#f9a92ea2f.choices?htil=1&amp;pid=0eedf4e92&amp;color=0,0,0&amp;vtp=1&amp;bbb=1"/>
          <p:cNvSpPr/>
          <p:nvPr/>
        </p:nvSpPr>
        <p:spPr>
          <a:xfrm>
            <a:off x="722376" y="2847062"/>
            <a:ext cx="7196328"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A.顺式脂肪酸与反式脂肪酸都属于不饱和脂肪酸</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.植物脂肪大多含有顺式脂肪酸</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.动物脂肪大多含有反式脂肪酸</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.日常生活中应注意控制反式脂肪酸的摄入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1_1#f9a92ea2f?pid=0eedf4e92&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两种脂肪酸都含有不饱和的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m>
                      <m:mPr>
                        <m:mcs>
                          <m:mc>
                            <m:mcPr>
                              <m:count m:val="1"/>
                              <m:mcJc m:val="center"/>
                            </m:mcPr>
                          </m:mc>
                        </m:mcs>
                        <m:ctrlPr>
                          <a:rPr lang="en-US" altLang="zh-CN" i="1" baseline="-30000">
                            <a:solidFill>
                              <a:srgbClr val="000000"/>
                            </a:solidFill>
                            <a:latin typeface="Cambria Math" panose="02040503050406030204" pitchFamily="18" charset="0"/>
                          </a:rPr>
                        </m:ctrlPr>
                      </m:mPr>
                      <m:mr>
                        <m:e>
                          <m:bar>
                            <m:barPr>
                              <m:ctrlPr>
                                <a:rPr lang="en-US" altLang="zh-CN" sz="2000" b="0" i="1" baseline="-2000">
                                  <a:solidFill>
                                    <a:srgbClr val="000000"/>
                                  </a:solidFill>
                                  <a:latin typeface="Cambria Math" panose="02040503050406030204" pitchFamily="18" charset="0"/>
                                </a:rPr>
                              </m:ctrlPr>
                            </m:barPr>
                            <m:e>
                              <m:bar>
                                <m:barPr>
                                  <m:ctrlPr>
                                    <a:rPr lang="en-US" altLang="zh-CN" sz="2000" b="0" i="1" baseline="-8000">
                                      <a:solidFill>
                                        <a:srgbClr val="000000"/>
                                      </a:solidFill>
                                      <a:latin typeface="Cambria Math" panose="02040503050406030204" pitchFamily="18" charset="0"/>
                                    </a:rPr>
                                  </m:ctrlPr>
                                </m:barPr>
                                <m:e>
                                  <m:r>
                                    <a:rPr lang="en-US" altLang="zh-CN" sz="2000" b="0" baseline="-12000">
                                      <a:solidFill>
                                        <a:srgbClr val="000000"/>
                                      </a:solidFill>
                                      <a:latin typeface="Cambria Math" panose="02040503050406030204" pitchFamily="18" charset="0"/>
                                    </a:rPr>
                                    <m:t>         </m:t>
                                  </m:r>
                                </m:e>
                              </m:bar>
                            </m:e>
                          </m:bar>
                        </m:e>
                      </m:mr>
                      <m:m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e>
                      </m:mr>
                    </m: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双键，属于不饱和脂肪酸，A正确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；植物脂肪大多含有不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饱和脂肪酸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，根据题意可知，天然脂肪酸多为顺式脂肪酸，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因此植物脂肪大多含有顺式脂肪酸，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正确；大多数动物脂肪含饱和脂肪酸，而反式脂肪酸为不饱和脂肪酸，C错误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；反式脂肪酸会增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加人体血液的黏稠度和凝聚力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，容易导致血栓的形成，故应控制反式脂肪酸的摄入，D正确。</a:t>
                </a:r>
                <a:endParaRPr lang="en-US" altLang="zh-CN" sz="2200" dirty="0"/>
              </a:p>
            </p:txBody>
          </p:sp>
        </mc:Choice>
        <mc:Fallback>
          <p:sp>
            <p:nvSpPr>
              <p:cNvPr id="2" name="QC_5_AS.21_1#f9a92ea2f?pid=0eedf4e92&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1404" r="-1122"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2_1#1a6d35697?sp=1&amp;pid=0eedf4e92&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［福建厦门一中2025高一上月考］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血浆中胆固醇含量过高，易引发高胆固醇血症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。某科研小组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研制了一种治疗该症的药物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A，为评估其药效，选取该病患者50人，随机均分为5组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，分别注射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不同剂量的药物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A，一段时间后，检测每组患者体内的相关指标并进行数据处理，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结果见下表。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18" name="QC_5_BD.22_2#1a6d35697?colgroup=13,16,9&amp;pid=0eedf4e92&amp;color=0,0,0&amp;vtp=1&amp;bbb=1"/>
              <p:cNvGraphicFramePr>
                <a:graphicFrameLocks noGrp="1"/>
              </p:cNvGraphicFramePr>
              <p:nvPr/>
            </p:nvGraphicFramePr>
            <p:xfrm>
              <a:off x="722376" y="2935928"/>
              <a:ext cx="10725912" cy="2758440"/>
            </p:xfrm>
            <a:graphic>
              <a:graphicData uri="http://schemas.openxmlformats.org/drawingml/2006/table">
                <a:tbl>
                  <a:tblPr/>
                  <a:tblGrid>
                    <a:gridCol w="3529584"/>
                    <a:gridCol w="4517136"/>
                    <a:gridCol w="2679192"/>
                  </a:tblGrid>
                  <a:tr h="459740">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注射药物</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胆固醇含量相对值</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（注射后/</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注射前）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转氨酶活性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94</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91</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76</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8" name="QC_5_BD.22_2#1a6d35697?colgroup=13,16,9&amp;pid=0eedf4e92&amp;color=0,0,0&amp;vtp=1&amp;bbb=1"/>
              <p:cNvGraphicFramePr>
                <a:graphicFrameLocks noGrp="1"/>
              </p:cNvGraphicFramePr>
              <p:nvPr/>
            </p:nvGraphicFramePr>
            <p:xfrm>
              <a:off x="722376" y="2935928"/>
              <a:ext cx="10725912" cy="2758440"/>
            </p:xfrm>
            <a:graphic>
              <a:graphicData uri="http://schemas.openxmlformats.org/drawingml/2006/table">
                <a:tbl>
                  <a:tblPr/>
                  <a:tblGrid>
                    <a:gridCol w="3529584"/>
                    <a:gridCol w="4517136"/>
                    <a:gridCol w="2679192"/>
                  </a:tblGrid>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胆固醇含量相对值</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（注射后/</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注射前）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转氨酶活性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
        <p:nvSpPr>
          <p:cNvPr id="4" name="QC_5_BD.22_3#1a6d35697?pid=0eedf4e92&amp;color=0,0,0&amp;vtp=1&amp;bbb=1"/>
          <p:cNvSpPr/>
          <p:nvPr/>
        </p:nvSpPr>
        <p:spPr>
          <a:xfrm>
            <a:off x="722376" y="5831528"/>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一定程度上，转氨酶活性与肝细胞受损程度呈正相关</a:t>
            </a:r>
            <a:endParaRPr lang="en-US" altLang="zh-CN" sz="2000"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4_1#1a6d35697.choices?pid=0eedf4e92&amp;color=0,0,0&amp;vtp=1&amp;bt=1&amp;bbb=1"/>
              <p:cNvSpPr/>
              <p:nvPr/>
            </p:nvSpPr>
            <p:spPr>
              <a:xfrm>
                <a:off x="722376" y="972000"/>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A.胆固醇是构成动物细胞膜的重要成分，在人体内还参与血液中脂质的运输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.血浆中胆固醇含量过多时，胆固醇可大量转化为葡萄糖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.注射药物A前后每组患者体内的胆固醇含量可形成自身前后对照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.药物A剂量是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周时降低胆固醇含量效果较明显，同时肝脏基本不受损伤</a:t>
                </a:r>
                <a:endParaRPr lang="en-US" altLang="zh-CN" sz="2000" dirty="0"/>
              </a:p>
            </p:txBody>
          </p:sp>
        </mc:Choice>
        <mc:Fallback>
          <p:sp>
            <p:nvSpPr>
              <p:cNvPr id="2" name="QC_5_BD.24_1#1a6d35697.choices?pid=0eedf4e92&amp;color=0,0,0&amp;vtp=1&amp;bt=1&amp;bbb=1"/>
              <p:cNvSpPr>
                <a:spLocks noRot="1" noChangeAspect="1" noMove="1" noResize="1" noEditPoints="1" noAdjustHandles="1" noChangeArrowheads="1" noChangeShapeType="1" noTextEdit="1"/>
              </p:cNvSpPr>
              <p:nvPr/>
            </p:nvSpPr>
            <p:spPr>
              <a:xfrm>
                <a:off x="722376" y="972000"/>
                <a:ext cx="10753344" cy="1866900"/>
              </a:xfrm>
              <a:prstGeom prst="rect">
                <a:avLst/>
              </a:prstGeom>
              <a:blipFill rotWithShape="1">
                <a:blip r:embed="rId1"/>
                <a:stretch>
                  <a:fillRect l="-4" t="-24" b="24"/>
                </a:stretch>
              </a:blipFill>
            </p:spPr>
            <p:txBody>
              <a:bodyPr/>
              <a:lstStyle/>
              <a:p>
                <a:r>
                  <a:rPr lang="zh-CN" altLang="en-US">
                    <a:noFill/>
                  </a:rPr>
                  <a:t> </a:t>
                </a:r>
              </a:p>
            </p:txBody>
          </p:sp>
        </mc:Fallback>
      </mc:AlternateContent>
      <p:sp>
        <p:nvSpPr>
          <p:cNvPr id="3" name="QC_5_AN.23_1#1a6d35697.bracket?pid=0eedf4e92&amp;color=0,0,0&amp;vpa=8&amp;vtp=1&amp;answeroption=B"/>
          <p:cNvSpPr txBox="1"/>
          <p:nvPr/>
        </p:nvSpPr>
        <p:spPr>
          <a:xfrm>
            <a:off x="595376" y="15028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5_1#1a6d35697?pid=0eedf4e92&amp;color=0,0,0&amp;vtp=1&amp;bt=1&amp;bbb=1&amp;hb=1"/>
              <p:cNvSpPr/>
              <p:nvPr/>
            </p:nvSpPr>
            <p:spPr>
              <a:xfrm>
                <a:off x="722376" y="972000"/>
                <a:ext cx="10753344" cy="3213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胆固醇属于脂质，胆固醇是构成动物细胞膜的重要成分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，在人体内还参与血液中脂质的运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，A正确；细胞中的糖类和脂质是可以相互转化的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，人体内多余的糖类可以大量转化为脂肪等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，但胆固醇不能大量转化为葡萄糖，B错误；本实验的自变量为注射药物A的剂量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，因变量是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胆固醇含量相对值和转氨酶活性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，注射药物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A前后每组患者体内的胆固醇含量可形成自身前后对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，C正确；药物A的用量在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周时，检测得到的胆固醇含量降低效果较明显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，且转氨酶活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性与对照组相同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，即肝脏几乎没有受到损害，用量在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，虽然检测得到的胆固醇含量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降低效果更明显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，但转氨酶活性明显比对照组高，说明肝脏受到较大损害，D正确。</a:t>
                </a:r>
                <a:endParaRPr lang="en-US" altLang="zh-CN" sz="2200" dirty="0"/>
              </a:p>
            </p:txBody>
          </p:sp>
        </mc:Choice>
        <mc:Fallback>
          <p:sp>
            <p:nvSpPr>
              <p:cNvPr id="2" name="QC_5_AS.25_1#1a6d35697?pid=0eedf4e92&amp;color=0,0,0&amp;vtp=1&amp;bt=1&amp;bbb=1&amp;hb=1"/>
              <p:cNvSpPr>
                <a:spLocks noRot="1" noChangeAspect="1" noMove="1" noResize="1" noEditPoints="1" noAdjustHandles="1" noChangeArrowheads="1" noChangeShapeType="1" noTextEdit="1"/>
              </p:cNvSpPr>
              <p:nvPr/>
            </p:nvSpPr>
            <p:spPr>
              <a:xfrm>
                <a:off x="722376" y="972000"/>
                <a:ext cx="10753344" cy="3213100"/>
              </a:xfrm>
              <a:prstGeom prst="rect">
                <a:avLst/>
              </a:prstGeom>
              <a:blipFill rotWithShape="1">
                <a:blip r:embed="rId1"/>
                <a:stretch>
                  <a:fillRect l="-4" t="-14" r="-1181"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620a5998e.fixed?pid=cd1e0d313&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620a5998e.fixed?pid=cd1e0d313&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细胞中的糖类和脂质</a:t>
            </a:r>
            <a:endParaRPr lang="en-US" altLang="zh-CN" sz="4400" dirty="0"/>
          </a:p>
        </p:txBody>
      </p:sp>
      <p:pic>
        <p:nvPicPr>
          <p:cNvPr id="4" name="C_3#620a5998e.fixed?pid=cd1e0d313&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620a5998e.fixed?pid=cd1e0d313&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6_1#8955177af?pid=0704260f9&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［江苏徐州2025高一上期中］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花生种子萌发时（真叶长出之前，此时不能进行光合作用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肪水解成脂肪酸和甘油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，脂肪酸和甘油分别在多种酶的催化下，形成葡萄糖，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最后转变成蔗糖，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并转运至胚轴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，供给胚的生长和发育。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7_1#8955177af.bracket?pid=0704260f9&amp;color=0,0,0&amp;vpa=9&amp;vtp=1"/>
          <p:cNvSpPr/>
          <p:nvPr/>
        </p:nvSpPr>
        <p:spPr>
          <a:xfrm>
            <a:off x="7259701" y="18864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26_2#8955177af.choices?pid=0704260f9&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A.脂肪的含氢量比糖类少，与同质量糖类比，其氧化分解产生的水和释放的能量更多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.与花生种子中的脂肪相比，动物脂肪大多含有饱和脂肪酸，熔点较低，不易凝固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.相对于小麦种子，花生的播种深度应该深一点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.花生种子萌发初期干重会增加，导致干重增加的主要元素是氧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8_1#8955177af?pid=0704260f9&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脂肪的碳、氢含量比糖类多，氧含量比糖类少，与同质量糖类相比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，脂肪氧化分解产生水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和释放的能量更多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，A错误；花生种子中储存的脂肪大多含有不饱和脂肪酸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，动物脂肪大多含有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饱和脂肪酸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，熔点较高，易凝固，B错误；相对于玉米种子，花生种子的脂肪含量高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，氧化分解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时消耗的氧气多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，播种深度应该浅一点，C错误；花生种子萌发时，大量脂肪转变为蔗糖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脂肪中氧含量少于糖类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，故导致干重增加的主要元素是氧，D正确。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e39fec253?sp=1&amp;pid=0704260f9&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［江西赣州十八县市2024高一上期中联考］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人体进行运动时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，体内脂肪与糖类的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供能比例如表所示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23" name="QC_5_BD.29_2#e39fec253?colgroup=18,6,6,6&amp;pid=0704260f9&amp;color=0,0,0&amp;vtp=1&amp;bbb=1"/>
              <p:cNvGraphicFramePr>
                <a:graphicFrameLocks noGrp="1"/>
              </p:cNvGraphicFramePr>
              <p:nvPr/>
            </p:nvGraphicFramePr>
            <p:xfrm>
              <a:off x="722376" y="2021528"/>
              <a:ext cx="10698480" cy="919480"/>
            </p:xfrm>
            <a:graphic>
              <a:graphicData uri="http://schemas.openxmlformats.org/drawingml/2006/table">
                <a:tbl>
                  <a:tblPr/>
                  <a:tblGrid>
                    <a:gridCol w="4937760"/>
                    <a:gridCol w="1920240"/>
                    <a:gridCol w="1920240"/>
                    <a:gridCol w="1920240"/>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运动强度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脂肪与糖类供能比例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3" name="QC_5_BD.29_2#e39fec253?colgroup=18,6,6,6&amp;pid=0704260f9&amp;color=0,0,0&amp;vtp=1&amp;bbb=1"/>
              <p:cNvGraphicFramePr>
                <a:graphicFrameLocks noGrp="1"/>
              </p:cNvGraphicFramePr>
              <p:nvPr/>
            </p:nvGraphicFramePr>
            <p:xfrm>
              <a:off x="722376" y="2021528"/>
              <a:ext cx="10698480" cy="919480"/>
            </p:xfrm>
            <a:graphic>
              <a:graphicData uri="http://schemas.openxmlformats.org/drawingml/2006/table">
                <a:tbl>
                  <a:tblPr/>
                  <a:tblGrid>
                    <a:gridCol w="4937760"/>
                    <a:gridCol w="1920240"/>
                    <a:gridCol w="1920240"/>
                    <a:gridCol w="1920240"/>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运动强度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脂肪与糖类供能比例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
        <p:nvSpPr>
          <p:cNvPr id="4" name="QC_5_AN.30_1#e39fec253.bracket?pid=0704260f9&amp;color=0,0,0&amp;vpa=10&amp;vtp=1&amp;bbb=1"/>
          <p:cNvSpPr/>
          <p:nvPr/>
        </p:nvSpPr>
        <p:spPr>
          <a:xfrm>
            <a:off x="5227701" y="1429200"/>
            <a:ext cx="52863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a:t>
            </a:r>
            <a:endParaRPr lang="en-US" altLang="zh-CN" sz="2000" dirty="0"/>
          </a:p>
        </p:txBody>
      </p:sp>
      <p:sp>
        <p:nvSpPr>
          <p:cNvPr id="5" name="QC_5_BD.29_3#e39fec253.choices?pid=0704260f9&amp;color=0,0,0&amp;vtp=1&amp;bbb=1"/>
          <p:cNvSpPr/>
          <p:nvPr/>
        </p:nvSpPr>
        <p:spPr>
          <a:xfrm>
            <a:off x="722376" y="30756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A.相比于糖类，等量脂肪氧化分解需要消耗更多的氧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.相比于低强度运动，高强度运动更有助于人体减脂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.中强度运动时，人体消耗的脂肪与糖类的量相等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.人体内糖类在供应充足情况下可大量转化为脂肪</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31_1#e39fec253?pid=0704260f9&amp;color=0,0,0&amp;mp=1&amp;vtp=1&amp;bt=1&amp;bbb=1"/>
          <p:cNvSpPr/>
          <p:nvPr/>
        </p:nvSpPr>
        <p:spPr>
          <a:xfrm>
            <a:off x="722376" y="969264"/>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题表解读</a:t>
            </a:r>
            <a:endParaRPr lang="en-US" altLang="zh-CN" sz="2000" dirty="0"/>
          </a:p>
        </p:txBody>
      </p:sp>
      <p:pic>
        <p:nvPicPr>
          <p:cNvPr id="3" name="QC_5_EX.31_2#e39fec253?pid=0704260f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1561084"/>
            <a:ext cx="4160520" cy="2953512"/>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2_1#e39fec253?pid=0704260f9&amp;color=0,0,0&amp;vtp=1&amp;bt=1&amp;bbb=1&amp;hb=1"/>
          <p:cNvSpPr/>
          <p:nvPr/>
        </p:nvSpPr>
        <p:spPr>
          <a:xfrm>
            <a:off x="722376" y="97200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与糖类相比，脂肪分子中的碳、氢含量多，氧含量少，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氧化分解时等量的脂肪耗氧量更多，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产生的能量更多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，A正确；糖类在供应充足的情况下，可大量转化为脂肪，D正确。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3_1#eb1cf9a61?sp=1&amp;pid=0ae21ae0b&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［辽宁锦州2025高一上期中］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如图是某同学绘制的概念图，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4_1#eb1cf9a61.bracket?pid=0ae21ae0b&amp;color=0,0,0&amp;vpa=11&amp;vtp=1"/>
          <p:cNvSpPr/>
          <p:nvPr/>
        </p:nvSpPr>
        <p:spPr>
          <a:xfrm>
            <a:off x="10668064" y="969264"/>
            <a:ext cx="385763"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6_BD.33_2#eb1cf9a61?htil=2&amp;pid=0ae21ae0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458818" y="1490853"/>
            <a:ext cx="1947672" cy="122529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6_BD.33_3#eb1cf9a61.choices?htil=2&amp;pid=0ae21ae0b&amp;color=0,0,0&amp;vtp=1&amp;bbb=1"/>
              <p:cNvSpPr/>
              <p:nvPr/>
            </p:nvSpPr>
            <p:spPr>
              <a:xfrm>
                <a:off x="722376" y="1401987"/>
                <a:ext cx="8668512"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A.若①表示固醇，则②③④可分别表示胆固醇、性激素、维生素D</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.若①表示蔗糖和脂肪的组成元素，则②③④可分别表示C、</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.若①表示动植物共有的糖类，则②③④可分别表示核糖、脱氧核糖、葡萄糖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.若①表示人体细胞内的储能物质，则②③④可分别表示脂肪、淀粉、糖原</a:t>
                </a:r>
                <a:endParaRPr lang="en-US" altLang="zh-CN" sz="2000" dirty="0"/>
              </a:p>
            </p:txBody>
          </p:sp>
        </mc:Choice>
        <mc:Fallback>
          <p:sp>
            <p:nvSpPr>
              <p:cNvPr id="5" name="QC_6_BD.33_3#eb1cf9a61.choices?htil=2&amp;pid=0ae21ae0b&amp;color=0,0,0&amp;vtp=1&amp;bbb=1"/>
              <p:cNvSpPr>
                <a:spLocks noRot="1" noChangeAspect="1" noMove="1" noResize="1" noEditPoints="1" noAdjustHandles="1" noChangeArrowheads="1" noChangeShapeType="1" noTextEdit="1"/>
              </p:cNvSpPr>
              <p:nvPr/>
            </p:nvSpPr>
            <p:spPr>
              <a:xfrm>
                <a:off x="722376" y="1401987"/>
                <a:ext cx="8668512" cy="1866900"/>
              </a:xfrm>
              <a:prstGeom prst="rect">
                <a:avLst/>
              </a:prstGeom>
              <a:blipFill rotWithShape="1">
                <a:blip r:embed="rId2"/>
                <a:stretch>
                  <a:fillRect l="-4" t="-29" r="-31" b="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5_1#eb1cf9a61?pid=0ae21ae0b&amp;color=0,0,0&amp;vtp=1&amp;bt=1&amp;bbb=1&amp;hb=1"/>
              <p:cNvSpPr/>
              <p:nvPr/>
            </p:nvSpPr>
            <p:spPr>
              <a:xfrm>
                <a:off x="722376" y="972000"/>
                <a:ext cx="10804144" cy="32512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固醇包括胆固醇、性激素、维生素D等，若①表示脂质中的固醇，则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②③④可分别表示胆固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、性激素、维生素D，A正确；蔗糖由C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三种元素组成，组成脂肪的化学元素为C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zh-CN" altLang="en-US" sz="2200" b="0" i="0" kern="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，若①表示蔗糖和脂肪的组成元素，则②③④可分别表示C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，B正确；葡萄糖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、核糖和脱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氧核糖均存在于动植物细胞中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，若①表示动植物共有的糖类，则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②③④可分别表示核糖</a:t>
                </a:r>
                <a:r>
                  <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zh-CN" altLang="en-US" sz="2000" b="0" i="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a:t> </a:t>
                </a:r>
                <a:endParaRPr lang="zh-CN" altLang="en-US"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的组成成分</a:t>
                </a:r>
                <a14:m>
                  <m:oMath xmlns:m="http://schemas.openxmlformats.org/officeDocument/2006/math">
                    <m:r>
                      <a:rPr lang="en-US" altLang="zh-CN" sz="2200" b="0" i="0" dirty="0" smtClean="0">
                        <a:solidFill>
                          <a:srgbClr val="639319"/>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、脱氧核糖</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的组成成分</a:t>
                </a:r>
                <a14:m>
                  <m:oMath xmlns:m="http://schemas.openxmlformats.org/officeDocument/2006/math">
                    <m:r>
                      <a:rPr lang="en-US" altLang="zh-CN" sz="2200" b="0" i="0" dirty="0" smtClean="0">
                        <a:solidFill>
                          <a:srgbClr val="639319"/>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、葡萄糖，C正确；若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①表示人体细胞内的储能物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，则②③④可分别表示脂肪、肝糖原、肌糖原，但不可能是淀粉，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因为淀粉是植物的储能物质，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mc:Choice>
        <mc:Fallback>
          <p:sp>
            <p:nvSpPr>
              <p:cNvPr id="2" name="QC_6_AS.35_1#eb1cf9a61?pid=0ae21ae0b&amp;color=0,0,0&amp;vtp=1&amp;bt=1&amp;bbb=1&amp;hb=1"/>
              <p:cNvSpPr>
                <a:spLocks noRot="1" noChangeAspect="1" noMove="1" noResize="1" noEditPoints="1" noAdjustHandles="1" noChangeArrowheads="1" noChangeShapeType="1" noTextEdit="1"/>
              </p:cNvSpPr>
              <p:nvPr/>
            </p:nvSpPr>
            <p:spPr>
              <a:xfrm>
                <a:off x="722376" y="972000"/>
                <a:ext cx="10804144" cy="3251200"/>
              </a:xfrm>
              <a:prstGeom prst="rect">
                <a:avLst/>
              </a:prstGeom>
              <a:blipFill rotWithShape="1">
                <a:blip r:embed="rId1"/>
                <a:stretch>
                  <a:fillRect l="-4" t="-14" r="-2280"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36_1#eb1cf9a61?pid=0ae21ae0b&amp;color=0,0,0&amp;vtp=1&amp;bt=1&amp;bbb=1"/>
          <p:cNvSpPr/>
          <p:nvPr/>
        </p:nvSpPr>
        <p:spPr>
          <a:xfrm>
            <a:off x="722376" y="969264"/>
            <a:ext cx="10753344" cy="9271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糖类与脂质的比较</a:t>
            </a:r>
            <a:endParaRPr lang="en-US" altLang="zh-CN" sz="2000" dirty="0"/>
          </a:p>
        </p:txBody>
      </p:sp>
      <mc:AlternateContent xmlns:mc="http://schemas.openxmlformats.org/markup-compatibility/2006" xmlns:a14="http://schemas.microsoft.com/office/drawing/2010/main">
        <mc:Choice Requires="a14">
          <p:graphicFrame>
            <p:nvGraphicFramePr>
              <p:cNvPr id="28" name="QC_6_EX.36_2#eb1cf9a61?colgroup=10,15,14&amp;pid=0ae21ae0b&amp;color=0,0,0&amp;vtp=1&amp;bbb=1&amp;hb=1"/>
              <p:cNvGraphicFramePr>
                <a:graphicFrameLocks noGrp="1"/>
              </p:cNvGraphicFramePr>
              <p:nvPr/>
            </p:nvGraphicFramePr>
            <p:xfrm>
              <a:off x="722376" y="2019300"/>
              <a:ext cx="10752492" cy="4318000"/>
            </p:xfrm>
            <a:graphic>
              <a:graphicData uri="http://schemas.openxmlformats.org/drawingml/2006/table">
                <a:tbl>
                  <a:tblPr/>
                  <a:tblGrid>
                    <a:gridCol w="2863538"/>
                    <a:gridCol w="4158307"/>
                    <a:gridCol w="3730647"/>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比较项目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元素组成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一般是C</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主要是C</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有些脂质还含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元素含量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单糖</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二糖</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多糖等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固醇等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08280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生理作用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①重要的能源物质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构成细胞结构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如细胞壁</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细胞中的储能物质</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如植物的淀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粉</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动物的糖原等</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细胞识别分子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如糖被等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①生物体的储能物质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如脂肪</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构成生物膜的重要成分</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胆固醇</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调节新陈代谢和生殖生命活动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8" name="QC_6_EX.36_2#eb1cf9a61?colgroup=10,15,14&amp;pid=0ae21ae0b&amp;color=0,0,0&amp;vtp=1&amp;bbb=1&amp;hb=1"/>
              <p:cNvGraphicFramePr>
                <a:graphicFrameLocks noGrp="1"/>
              </p:cNvGraphicFramePr>
              <p:nvPr/>
            </p:nvGraphicFramePr>
            <p:xfrm>
              <a:off x="722376" y="2019300"/>
              <a:ext cx="10752492" cy="4318000"/>
            </p:xfrm>
            <a:graphic>
              <a:graphicData uri="http://schemas.openxmlformats.org/drawingml/2006/table">
                <a:tbl>
                  <a:tblPr/>
                  <a:tblGrid>
                    <a:gridCol w="2863538"/>
                    <a:gridCol w="4158307"/>
                    <a:gridCol w="3730647"/>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比较项目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元素组成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单糖</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二糖</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多糖等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固醇等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08280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生理作用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①重要的能源物质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构成细胞结构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如细胞壁</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细胞中的储能物质</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如植物的淀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粉</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动物的糖原等</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细胞识别分子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如糖被等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①生物体的储能物质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如脂肪</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构成生物膜的重要成分</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胆固醇</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调节新陈代谢和生殖生命活动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29" name="QC_6_EX.36_3#eb1cf9a61?colgroup=10,15,14&amp;pid=0ae21ae0b&amp;color=0,0,0&amp;mp=1&amp;vtp=1&amp;bt=1&amp;bbb=1&amp;hb=1"/>
              <p:cNvGraphicFramePr>
                <a:graphicFrameLocks noGrp="1"/>
              </p:cNvGraphicFramePr>
              <p:nvPr/>
            </p:nvGraphicFramePr>
            <p:xfrm>
              <a:off x="722376" y="1508252"/>
              <a:ext cx="10698480" cy="2758440"/>
            </p:xfrm>
            <a:graphic>
              <a:graphicData uri="http://schemas.openxmlformats.org/drawingml/2006/table">
                <a:tbl>
                  <a:tblPr/>
                  <a:tblGrid>
                    <a:gridCol w="1399032"/>
                    <a:gridCol w="1380744"/>
                    <a:gridCol w="4169664"/>
                    <a:gridCol w="3749040"/>
                  </a:tblGrid>
                  <a:tr h="459740">
                    <a:tc grid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比较项目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grid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水解最终产物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脂肪：甘油</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grid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代谢终产物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rowSpan="3">
                      <a:txBody>
                        <a:bodyPr/>
                        <a:lstStyle/>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同质量氧</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化分解结</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消耗氧气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v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生成水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v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9" name="QC_6_EX.36_3#eb1cf9a61?colgroup=10,15,14&amp;pid=0ae21ae0b&amp;color=0,0,0&amp;mp=1&amp;vtp=1&amp;bt=1&amp;bbb=1&amp;hb=1"/>
              <p:cNvGraphicFramePr>
                <a:graphicFrameLocks noGrp="1"/>
              </p:cNvGraphicFramePr>
              <p:nvPr/>
            </p:nvGraphicFramePr>
            <p:xfrm>
              <a:off x="722376" y="1508252"/>
              <a:ext cx="10698480" cy="2758440"/>
            </p:xfrm>
            <a:graphic>
              <a:graphicData uri="http://schemas.openxmlformats.org/drawingml/2006/table">
                <a:tbl>
                  <a:tblPr/>
                  <a:tblGrid>
                    <a:gridCol w="1399032"/>
                    <a:gridCol w="1380744"/>
                    <a:gridCol w="4169664"/>
                    <a:gridCol w="3749040"/>
                  </a:tblGrid>
                  <a:tr h="459740">
                    <a:tc grid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比较项目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grid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水解最终产物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脂肪：甘油</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grid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代谢终产物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59740">
                    <a:tc rowSpan="3">
                      <a:txBody>
                        <a:bodyPr/>
                        <a:lstStyle/>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同质量氧</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化分解结</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消耗氧气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v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生成水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v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2" name="QC_6_EX.36_3#eb1cf9a61?colgroup=10,15,14&amp;pid=0ae21ae0b&amp;color=0,0,0&amp;mp=1&amp;vtp=1&amp;bt=1&amp;bbb=1"/>
          <p:cNvSpPr txBox="1"/>
          <p:nvPr/>
        </p:nvSpPr>
        <p:spPr>
          <a:xfrm>
            <a:off x="10907895" y="969264"/>
            <a:ext cx="512961" cy="416909"/>
          </a:xfrm>
          <a:prstGeom prst="rect">
            <a:avLst/>
          </a:prstGeom>
          <a:noFill/>
        </p:spPr>
        <p:txBody>
          <a:bodyPr vert="horz" wrap="none" lIns="0" tIns="0" rIns="0" bIns="0" rtlCol="0">
            <a:spAutoFit/>
          </a:bodyPr>
          <a:lstStyle/>
          <a:p>
            <a:pPr algn="r">
              <a:lnSpc>
                <a:spcPts val="3600"/>
              </a:lnSpc>
            </a:pPr>
            <a:r>
              <a:rPr lang="zh-CN" altLang="en-US" sz="2000">
                <a:latin typeface="微软雅黑" panose="020B0503020204020204" pitchFamily="34" charset="-122"/>
                <a:ea typeface="微软雅黑" panose="020B0503020204020204" pitchFamily="34" charset="-122"/>
              </a:rPr>
              <a:t>续表</a:t>
            </a:r>
            <a:endParaRPr lang="zh-CN" altLang="en-US" sz="20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0ecbd412a.fixed?pid=cd1e0d313&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0ecbd412a.fixed?pid=cd1e0d313&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细胞中的糖类和脂质</a:t>
            </a:r>
            <a:endParaRPr lang="en-US" altLang="zh-CN" sz="4400" dirty="0"/>
          </a:p>
        </p:txBody>
      </p:sp>
      <p:pic>
        <p:nvPicPr>
          <p:cNvPr id="4" name="C_3#0ecbd412a.fixed?pid=cd1e0d313&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0ecbd412a.fixed?pid=cd1e0d313&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d0b71c978?pid=e4b3e324d&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［云南昭通2024高一上期末］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下列关于糖类的叙述，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d0b71c978.bracket?pid=e4b3e324d&amp;color=0,0,0&amp;vpa=1&amp;vtp=1"/>
          <p:cNvSpPr/>
          <p:nvPr/>
        </p:nvSpPr>
        <p:spPr>
          <a:xfrm>
            <a:off x="7991539" y="969264"/>
            <a:ext cx="35560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d0b71c978.choices?pid=e4b3e324d&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A.糖类是重要的能源物质，都能为细胞供应能量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.二糖只存在于植物体内，动物体内没有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.淀粉是储能物质，其彻底水解生成葡萄糖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.植物细胞壁的主要成分是纤维素和壳多糖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7_1#40517329e?sp=1&amp;pid=0ecbd412a&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［湖南衡阳部分校2025高一上联考］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如图表示糖类的化学组成和种类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38_1#40517329e.bracket?pid=0ecbd412a&amp;color=0,0,0&amp;vpa=12&amp;vtp=1"/>
          <p:cNvSpPr/>
          <p:nvPr/>
        </p:nvSpPr>
        <p:spPr>
          <a:xfrm>
            <a:off x="922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37_2#40517329e?pid=0ecbd412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50208" y="2021528"/>
            <a:ext cx="4297680" cy="143560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4_BD.37_3#40517329e.choices?pid=0ecbd412a&amp;color=0,0,0&amp;vtp=1&amp;bbb=1"/>
          <p:cNvSpPr/>
          <p:nvPr/>
        </p:nvSpPr>
        <p:spPr>
          <a:xfrm>
            <a:off x="722376" y="35963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A.植物细胞壁中含有丰富的④和⑤</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.④和⑤都是储能物质，都能够为人体细胞提供能量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.生活中最常见的二糖是蔗糖，大多数水果和蔬菜中都含有蔗糖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.①和②可以直接被人体细胞吸收，③水解成单糖后才能被人体细胞吸收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9_1#40517329e?pid=0ecbd412a&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植物细胞壁中含有丰富的纤维素（图中的④）和果胶，没有⑤（肌糖原），A错误；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纤维素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，属于多糖，不能为人体细胞提供能量，⑤为肌糖原，是人体内的储能物质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，能够为人体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细胞提供能量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，B错误；生活中最常见的二糖是蔗糖，存在于大多数水果和蔬菜中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，另外常见的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二糖还有乳糖和麦芽糖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，C正确；①为单糖，大多可以直接被人体细胞吸收，②为二糖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要水解后才可能被人体细胞吸收利用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，③为多糖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，其中的淀粉需要水解成葡萄糖后才能被人体细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胞吸收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，多糖中的纤维素不能被人体利用，D错误。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0_1#df03ea75b?sp=1&amp;pid=0ecbd412a&amp;color=0,0,0&amp;vtp=1&amp;bt=1&amp;bbb=1"/>
          <p:cNvSpPr/>
          <p:nvPr/>
        </p:nvSpPr>
        <p:spPr>
          <a:xfrm>
            <a:off x="722376" y="969264"/>
            <a:ext cx="10753344" cy="469900"/>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2.图甲和图乙是某种磷脂分子和几丁质分子的组成示意图。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1_1#df03ea75b.bracket?pid=0ecbd412a&amp;color=0,0,0&amp;vpa=13&amp;vtp=1"/>
          <p:cNvSpPr/>
          <p:nvPr/>
        </p:nvSpPr>
        <p:spPr>
          <a:xfrm>
            <a:off x="10023539" y="960120"/>
            <a:ext cx="355600" cy="469900"/>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40_3#df03ea75b?iti=1&amp;htil=1&amp;pid=0ecbd412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971800" y="1716024"/>
            <a:ext cx="877824" cy="2322576"/>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4_BD.40_4#df03ea75b?iti=2&amp;htil=1&amp;pid=0ecbd412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315200" y="1514856"/>
            <a:ext cx="2944368" cy="25237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C_4_BD.40_5#df03ea75b?iti=1&amp;htil=1&amp;pid=0ecbd412a&amp;color=0,0,0&amp;vtp=1"/>
          <p:cNvSpPr/>
          <p:nvPr/>
        </p:nvSpPr>
        <p:spPr>
          <a:xfrm>
            <a:off x="3255137" y="4165600"/>
            <a:ext cx="311150" cy="383413"/>
          </a:xfrm>
          <a:prstGeom prst="rect">
            <a:avLst/>
          </a:prstGeom>
          <a:noFill/>
        </p:spPr>
        <p:txBody>
          <a:bodyPr wrap="square" lIns="0" tIns="0" rIns="0" bIns="0" rtlCol="0" anchor="t"/>
          <a:lstStyle/>
          <a:p>
            <a:pPr algn="ctr" latinLnBrk="1">
              <a:lnSpc>
                <a:spcPct val="139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7" name="QC_4_BD.40_6#df03ea75b?iti=2&amp;htil=1&amp;pid=0ecbd412a&amp;color=0,0,0&amp;vtp=1"/>
          <p:cNvSpPr/>
          <p:nvPr/>
        </p:nvSpPr>
        <p:spPr>
          <a:xfrm>
            <a:off x="8631809" y="4165600"/>
            <a:ext cx="311150" cy="383413"/>
          </a:xfrm>
          <a:prstGeom prst="rect">
            <a:avLst/>
          </a:prstGeom>
          <a:noFill/>
        </p:spPr>
        <p:txBody>
          <a:bodyPr wrap="square" lIns="0" tIns="0" rIns="0" bIns="0" rtlCol="0" anchor="t"/>
          <a:lstStyle/>
          <a:p>
            <a:pPr algn="ctr" latinLnBrk="1">
              <a:lnSpc>
                <a:spcPct val="139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mc:AlternateContent xmlns:mc="http://schemas.openxmlformats.org/markup-compatibility/2006">
        <mc:Choice xmlns:a14="http://schemas.microsoft.com/office/drawing/2010/main" Requires="a14">
          <p:sp>
            <p:nvSpPr>
              <p:cNvPr id="8" name="QC_4_BD.40_7#df03ea75b.choices?pid=0ecbd412a&amp;color=0,0,0&amp;vtp=1&amp;bbb=1"/>
              <p:cNvSpPr/>
              <p:nvPr/>
            </p:nvSpPr>
            <p:spPr>
              <a:xfrm>
                <a:off x="722376" y="4639090"/>
                <a:ext cx="10753344" cy="17272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A.生物体内的各种糖类都含有C、</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三种元素</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.甲比胆固醇的组成元素中多</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.乙和淀粉、糖原都是储能物质，但纤维素不是</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.磷脂是所有细胞必不可少的脂质</a:t>
                </a:r>
                <a:endParaRPr lang="en-US" altLang="zh-CN" sz="2000" dirty="0"/>
              </a:p>
            </p:txBody>
          </p:sp>
        </mc:Choice>
        <mc:Fallback>
          <p:sp>
            <p:nvSpPr>
              <p:cNvPr id="8" name="QC_4_BD.40_7#df03ea75b.choices?pid=0ecbd412a&amp;color=0,0,0&amp;vtp=1&amp;bbb=1"/>
              <p:cNvSpPr>
                <a:spLocks noRot="1" noChangeAspect="1" noMove="1" noResize="1" noEditPoints="1" noAdjustHandles="1" noChangeArrowheads="1" noChangeShapeType="1" noTextEdit="1"/>
              </p:cNvSpPr>
              <p:nvPr/>
            </p:nvSpPr>
            <p:spPr>
              <a:xfrm>
                <a:off x="722376" y="4639090"/>
                <a:ext cx="10753344" cy="1727200"/>
              </a:xfrm>
              <a:prstGeom prst="rect">
                <a:avLst/>
              </a:prstGeom>
              <a:blipFill rotWithShape="1">
                <a:blip r:embed="rId3"/>
                <a:stretch>
                  <a:fillRect l="-4" t="-24"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2_1#df03ea75b?pid=0ecbd412a&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生物体内的糖类一定含有C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三种元素，有些糖类可能还含有其他元素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，如几丁质含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元素，A正确；甲是某种磷脂分子，含有C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五种元素，胆固醇只含有C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三种元素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，故甲比胆固醇的组成元素中多</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；几丁质是甲壳动物和昆虫外骨骼的组成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，不属于能源物质，C错误；所有细胞都有细胞膜，而磷脂是构成细胞膜的重要成分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磷脂是所有细胞必不可少的脂质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42_1#df03ea75b?pid=0ecbd412a&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r="-3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3_1#79a8be781?sp=1&amp;pid=0ecbd412a&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［江苏连云港2025高一上期中］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、乙分别为油菜种子在形成和萌发过程中可溶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性糖和脂肪的变化曲线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4_1#79a8be781.bracket?pid=0ecbd412a&amp;color=0,0,0&amp;vpa=14&amp;vtp=1&amp;bbb=1"/>
          <p:cNvSpPr/>
          <p:nvPr/>
        </p:nvSpPr>
        <p:spPr>
          <a:xfrm>
            <a:off x="5748401" y="1429200"/>
            <a:ext cx="7493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p:pic>
        <p:nvPicPr>
          <p:cNvPr id="4" name="QC_4_BD.43_3#79a8be781?iti=3&amp;htil=1&amp;pid=0ecbd412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295144" y="2021528"/>
            <a:ext cx="2221992" cy="1636776"/>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4_BD.43_4#79a8be781?iti=4&amp;htil=1&amp;pid=0ecbd412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616952" y="2021528"/>
            <a:ext cx="2331720" cy="162763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C_4_BD.43_5#79a8be781?iti=3&amp;htil=1&amp;pid=0ecbd412a&amp;color=0,0,0&amp;vtp=1"/>
          <p:cNvSpPr/>
          <p:nvPr/>
        </p:nvSpPr>
        <p:spPr>
          <a:xfrm>
            <a:off x="3250565" y="3785304"/>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7" name="QC_4_BD.43_6#79a8be781?iti=4&amp;htil=1&amp;pid=0ecbd412a&amp;color=0,0,0&amp;vtp=1"/>
          <p:cNvSpPr/>
          <p:nvPr/>
        </p:nvSpPr>
        <p:spPr>
          <a:xfrm>
            <a:off x="8627237" y="3776160"/>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8" name="QC_4_BD.43_7#79a8be781.choices?pid=0ecbd412a&amp;color=0,0,0&amp;vtp=1&amp;bbb=1"/>
          <p:cNvSpPr/>
          <p:nvPr/>
        </p:nvSpPr>
        <p:spPr>
          <a:xfrm>
            <a:off x="722376" y="42821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A.种子形成时，可溶性糖转化为脂肪，需要大量的氧元素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.种子形成时，脂肪含量逐渐增多，说明脂肪是种子生命活动的重要能源物质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.种子萌发时，脂肪含量逐渐减少，其中的部分能量随物质转化进入可溶性糖中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.种子萌发时，脂肪转变为可溶性糖，该过程在人体内也可以大量发生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45_1#79a8be781?pid=0ecbd412a&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由图甲可知，油菜种子在形成过程中，可溶性糖的含量下降，脂肪含量上升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，说明可溶性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糖转化成脂肪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，由于脂肪中氧的含量远远低于糖类，故这个过程不需要大量氧元素，A错误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子生命活动的重要能源物质是糖类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，B错误；由图乙可知，种子萌发时，脂肪含量逐渐减少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溶性糖增多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，说明脂肪转化成可溶性糖，物质是能量的载体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，因此脂肪中的部分能量随物质转化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进入可溶性糖中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，C正确；在人体内脂肪不能大量转化为糖类，D错误。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6_1#7974a03d0?sp=1&amp;pid=8a83edc5d&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［山西太原五中2024高一上阶段测］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图甲为苹果成熟期各种有机物的变化曲线，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图乙中①②③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表示物质合成与分解转化过程。回答下列相关问题：</a:t>
            </a:r>
            <a:endParaRPr lang="en-US" altLang="zh-CN" sz="2000" dirty="0"/>
          </a:p>
        </p:txBody>
      </p:sp>
      <p:pic>
        <p:nvPicPr>
          <p:cNvPr id="3" name="QO_5_BD.46_3#7974a03d0?iti=5&amp;htil=1&amp;pid=8a83edc5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011680" y="3164528"/>
            <a:ext cx="2788920" cy="1929384"/>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O_5_BD.46_4#7974a03d0?iti=6&amp;htil=1&amp;pid=8a83edc5d&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818120" y="2021528"/>
            <a:ext cx="1929384" cy="308152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5_BD.46_5#7974a03d0?iti=5&amp;htil=1&amp;pid=8a83edc5d&amp;color=0,0,0&amp;vtp=1"/>
          <p:cNvSpPr/>
          <p:nvPr/>
        </p:nvSpPr>
        <p:spPr>
          <a:xfrm>
            <a:off x="3250565" y="5220912"/>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6" name="QO_5_BD.46_6#7974a03d0?iti=6&amp;htil=1&amp;pid=8a83edc5d&amp;color=0,0,0&amp;vtp=1"/>
          <p:cNvSpPr/>
          <p:nvPr/>
        </p:nvSpPr>
        <p:spPr>
          <a:xfrm>
            <a:off x="8627237" y="5230056"/>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7_1#7132db25d?pid=7974a03d0&amp;color=0,0,0&amp;mp=1&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（1）苹果中有两种多糖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，组成这两种多糖的基本单位是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48_1#7132db25d.blank?pid=7974a03d0&amp;color=0,0,0&amp;mp=1&amp;vpa=15&amp;vtp=1&amp;bbb=1"/>
          <p:cNvSpPr/>
          <p:nvPr/>
        </p:nvSpPr>
        <p:spPr>
          <a:xfrm>
            <a:off x="4437126" y="931164"/>
            <a:ext cx="1708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淀粉、纤维素</a:t>
            </a:r>
            <a:endParaRPr lang="en-US" altLang="zh-CN" sz="2000" dirty="0"/>
          </a:p>
        </p:txBody>
      </p:sp>
      <p:sp>
        <p:nvSpPr>
          <p:cNvPr id="4" name="QB_6_AN.49_1#7132db25d.blank?pid=7974a03d0&amp;color=0,0,0&amp;mp=1&amp;vpa=16&amp;vtp=1&amp;bbb=1"/>
          <p:cNvSpPr/>
          <p:nvPr/>
        </p:nvSpPr>
        <p:spPr>
          <a:xfrm>
            <a:off x="9771126" y="931164"/>
            <a:ext cx="946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葡萄糖</a:t>
            </a:r>
            <a:endParaRPr lang="en-US" altLang="zh-CN" sz="2000" dirty="0"/>
          </a:p>
        </p:txBody>
      </p:sp>
      <p:sp>
        <p:nvSpPr>
          <p:cNvPr id="5" name="QB_6_AS.50_1#7132db25d?pid=7974a03d0&amp;color=0,0,0&amp;vtp=1&amp;bbb=1"/>
          <p:cNvSpPr/>
          <p:nvPr/>
        </p:nvSpPr>
        <p:spPr>
          <a:xfrm>
            <a:off x="722376" y="1409573"/>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植物中含有的多糖主要是淀粉和纤维素，其基本单位都是葡萄糖。</a:t>
            </a:r>
            <a:endParaRPr lang="en-US" altLang="zh-CN" sz="2200" dirty="0"/>
          </a:p>
        </p:txBody>
      </p:sp>
      <p:sp>
        <p:nvSpPr>
          <p:cNvPr id="6" name="QB_6_BD.51_1#e097fc644?pid=7974a03d0&amp;color=0,0,0&amp;vtp=1&amp;bbb=1"/>
          <p:cNvSpPr/>
          <p:nvPr/>
        </p:nvSpPr>
        <p:spPr>
          <a:xfrm>
            <a:off x="722376" y="1844993"/>
            <a:ext cx="10833100"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（2）由图甲推测，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8月份有机酸相对含量减少的原因可能是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7" name="QB_6_AN.52_1#e097fc644.blank?pid=7974a03d0&amp;color=0,0,0&amp;vpa=17&amp;vtp=1&amp;bbb=1"/>
          <p:cNvSpPr/>
          <p:nvPr/>
        </p:nvSpPr>
        <p:spPr>
          <a:xfrm>
            <a:off x="7380351" y="1806893"/>
            <a:ext cx="3740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有机酸被降解或转化为其他物质</a:t>
            </a:r>
            <a:endParaRPr lang="en-US" altLang="zh-CN" sz="2000" dirty="0"/>
          </a:p>
        </p:txBody>
      </p:sp>
      <p:sp>
        <p:nvSpPr>
          <p:cNvPr id="8" name="QB_6_AS.53_1#e097fc644?pid=7974a03d0&amp;color=0,0,0&amp;vtp=1&amp;bbb=1&amp;hb=1"/>
          <p:cNvSpPr/>
          <p:nvPr/>
        </p:nvSpPr>
        <p:spPr>
          <a:xfrm>
            <a:off x="722376" y="2289366"/>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由图甲可知，8月份苹果中有机酸相对含量减少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，可能是有机酸被降解或转化为其他物质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
        <p:nvSpPr>
          <p:cNvPr id="9" name="QB_6_BD.54_1#19e3f0b2f?pid=7974a03d0&amp;color=0,0,0&amp;vtp=1&amp;bbb=1&amp;hb=1"/>
          <p:cNvSpPr/>
          <p:nvPr/>
        </p:nvSpPr>
        <p:spPr>
          <a:xfrm>
            <a:off x="722376" y="329778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（3）人体血液中葡萄糖浓度过高时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，会通过图乙中</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填图中序号）途径合成多糖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于男性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，女性皮下脂肪厚，在没有食物和饮水的条件下，女性的生存期限会比男性长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。请分析出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现该现象的原因：一是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生命活动需要时可以分解利用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；二是脂肪还具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可以保护内脏器官。</a:t>
            </a:r>
            <a:endParaRPr lang="en-US" altLang="zh-CN" sz="2000" dirty="0"/>
          </a:p>
        </p:txBody>
      </p:sp>
      <p:sp>
        <p:nvSpPr>
          <p:cNvPr id="10" name="QB_6_AN.55_1#19e3f0b2f.blank?pid=7974a03d0&amp;color=0,0,0&amp;vpa=18&amp;vtp=1&amp;bbb=1"/>
          <p:cNvSpPr/>
          <p:nvPr/>
        </p:nvSpPr>
        <p:spPr>
          <a:xfrm>
            <a:off x="6469126" y="3259680"/>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①②</a:t>
            </a:r>
            <a:endParaRPr lang="en-US" altLang="zh-CN" sz="2000" dirty="0"/>
          </a:p>
        </p:txBody>
      </p:sp>
      <p:sp>
        <p:nvSpPr>
          <p:cNvPr id="11" name="QB_6_AN.56_1#19e3f0b2f.blank?pid=7974a03d0&amp;color=0,0,0&amp;vpa=19&amp;vtp=1&amp;bbb=1"/>
          <p:cNvSpPr/>
          <p:nvPr/>
        </p:nvSpPr>
        <p:spPr>
          <a:xfrm>
            <a:off x="3271901" y="4174080"/>
            <a:ext cx="2724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脂肪是良好的储能物质</a:t>
            </a:r>
            <a:endParaRPr lang="en-US" altLang="zh-CN" sz="2000" dirty="0"/>
          </a:p>
        </p:txBody>
      </p:sp>
      <p:sp>
        <p:nvSpPr>
          <p:cNvPr id="12" name="QB_6_AN.57_1#19e3f0b2f.blank?pid=7974a03d0&amp;color=0,0,0&amp;vpa=20&amp;vtp=1&amp;bbb=1"/>
          <p:cNvSpPr/>
          <p:nvPr/>
        </p:nvSpPr>
        <p:spPr>
          <a:xfrm>
            <a:off x="985901" y="4631280"/>
            <a:ext cx="221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缓冲和减压的作用</a:t>
            </a:r>
            <a:endParaRPr lang="en-US" altLang="zh-CN" sz="2000" dirty="0"/>
          </a:p>
        </p:txBody>
      </p:sp>
      <p:sp>
        <p:nvSpPr>
          <p:cNvPr id="13" name="QB_6_AS.58_1#19e3f0b2f?pid=7974a03d0&amp;color=0,0,0&amp;vtp=1&amp;bbb=1&amp;hb=1"/>
          <p:cNvSpPr/>
          <p:nvPr/>
        </p:nvSpPr>
        <p:spPr>
          <a:xfrm>
            <a:off x="722376" y="5184966"/>
            <a:ext cx="10753344" cy="965200"/>
          </a:xfrm>
          <a:prstGeom prst="rect">
            <a:avLst/>
          </a:prstGeom>
          <a:noFill/>
        </p:spPr>
        <p:txBody>
          <a:bodyPr wrap="none" lIns="0" tIns="0" rIns="0" bIns="0" rtlCol="0" anchor="t"/>
          <a:lstStyle/>
          <a:p>
            <a:pPr algn="l" latinLnBrk="1">
              <a:lnSpc>
                <a:spcPts val="40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由图乙可知，人体血液中葡萄糖过多，会分别通过①②途径合成肌糖原和肝糖原</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。脂肪是良</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好的储能物质</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，生命活动需要时可以分解供能；脂肪还具有缓冲和减压的作用，可以保护内脏器官。</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1" end="1"/>
                                            </p:txEl>
                                          </p:spTgt>
                                        </p:tgtEl>
                                        <p:attrNameLst>
                                          <p:attrName>style.visibility</p:attrName>
                                        </p:attrNameLst>
                                      </p:cBhvr>
                                      <p:to>
                                        <p:strVal val="visible"/>
                                      </p:to>
                                    </p:set>
                                    <p:animEffect transition="in" filter="fade">
                                      <p:cBhvr>
                                        <p:cTn id="45" dur="500"/>
                                        <p:tgtEl>
                                          <p:spTgt spid="8">
                                            <p:txEl>
                                              <p:pRg st="1" end="1"/>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0">
                                            <p:bg/>
                                          </p:spTgt>
                                        </p:tgtEl>
                                        <p:attrNameLst>
                                          <p:attrName>style.visibility</p:attrName>
                                        </p:attrNameLst>
                                      </p:cBhvr>
                                      <p:to>
                                        <p:strVal val="visible"/>
                                      </p:to>
                                    </p:set>
                                    <p:animEffect transition="in" filter="fade">
                                      <p:cBhvr>
                                        <p:cTn id="50" dur="500"/>
                                        <p:tgtEl>
                                          <p:spTgt spid="10">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0" end="0"/>
                                            </p:txEl>
                                          </p:spTgt>
                                        </p:tgtEl>
                                        <p:attrNameLst>
                                          <p:attrName>style.visibility</p:attrName>
                                        </p:attrNameLst>
                                      </p:cBhvr>
                                      <p:to>
                                        <p:strVal val="visible"/>
                                      </p:to>
                                    </p:set>
                                    <p:animEffect transition="in" filter="fade">
                                      <p:cBhvr>
                                        <p:cTn id="53" dur="500"/>
                                        <p:tgtEl>
                                          <p:spTgt spid="10">
                                            <p:txEl>
                                              <p:pRg st="0" end="0"/>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1">
                                            <p:bg/>
                                          </p:spTgt>
                                        </p:tgtEl>
                                        <p:attrNameLst>
                                          <p:attrName>style.visibility</p:attrName>
                                        </p:attrNameLst>
                                      </p:cBhvr>
                                      <p:to>
                                        <p:strVal val="visible"/>
                                      </p:to>
                                    </p:set>
                                    <p:animEffect transition="in" filter="fade">
                                      <p:cBhvr>
                                        <p:cTn id="58" dur="500"/>
                                        <p:tgtEl>
                                          <p:spTgt spid="11">
                                            <p:bg/>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1">
                                            <p:txEl>
                                              <p:pRg st="0" end="0"/>
                                            </p:txEl>
                                          </p:spTgt>
                                        </p:tgtEl>
                                        <p:attrNameLst>
                                          <p:attrName>style.visibility</p:attrName>
                                        </p:attrNameLst>
                                      </p:cBhvr>
                                      <p:to>
                                        <p:strVal val="visible"/>
                                      </p:to>
                                    </p:set>
                                    <p:animEffect transition="in" filter="fade">
                                      <p:cBhvr>
                                        <p:cTn id="61" dur="500"/>
                                        <p:tgtEl>
                                          <p:spTgt spid="11">
                                            <p:txEl>
                                              <p:pRg st="0" end="0"/>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2">
                                            <p:bg/>
                                          </p:spTgt>
                                        </p:tgtEl>
                                        <p:attrNameLst>
                                          <p:attrName>style.visibility</p:attrName>
                                        </p:attrNameLst>
                                      </p:cBhvr>
                                      <p:to>
                                        <p:strVal val="visible"/>
                                      </p:to>
                                    </p:set>
                                    <p:animEffect transition="in" filter="fade">
                                      <p:cBhvr>
                                        <p:cTn id="66" dur="500"/>
                                        <p:tgtEl>
                                          <p:spTgt spid="12">
                                            <p:bg/>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2">
                                            <p:txEl>
                                              <p:pRg st="0" end="0"/>
                                            </p:txEl>
                                          </p:spTgt>
                                        </p:tgtEl>
                                        <p:attrNameLst>
                                          <p:attrName>style.visibility</p:attrName>
                                        </p:attrNameLst>
                                      </p:cBhvr>
                                      <p:to>
                                        <p:strVal val="visible"/>
                                      </p:to>
                                    </p:set>
                                    <p:animEffect transition="in" filter="fade">
                                      <p:cBhvr>
                                        <p:cTn id="69" dur="500"/>
                                        <p:tgtEl>
                                          <p:spTgt spid="12">
                                            <p:txEl>
                                              <p:pRg st="0" end="0"/>
                                            </p:txEl>
                                          </p:spTgt>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13">
                                            <p:bg/>
                                          </p:spTgt>
                                        </p:tgtEl>
                                        <p:attrNameLst>
                                          <p:attrName>style.visibility</p:attrName>
                                        </p:attrNameLst>
                                      </p:cBhvr>
                                      <p:to>
                                        <p:strVal val="visible"/>
                                      </p:to>
                                    </p:set>
                                    <p:animEffect transition="in" filter="fade">
                                      <p:cBhvr>
                                        <p:cTn id="74" dur="500"/>
                                        <p:tgtEl>
                                          <p:spTgt spid="13">
                                            <p:bg/>
                                          </p:spTgt>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3">
                                            <p:txEl>
                                              <p:pRg st="0" end="0"/>
                                            </p:txEl>
                                          </p:spTgt>
                                        </p:tgtEl>
                                        <p:attrNameLst>
                                          <p:attrName>style.visibility</p:attrName>
                                        </p:attrNameLst>
                                      </p:cBhvr>
                                      <p:to>
                                        <p:strVal val="visible"/>
                                      </p:to>
                                    </p:set>
                                    <p:animEffect transition="in" filter="fade">
                                      <p:cBhvr>
                                        <p:cTn id="77" dur="500"/>
                                        <p:tgtEl>
                                          <p:spTgt spid="13">
                                            <p:txEl>
                                              <p:pRg st="0" end="0"/>
                                            </p:txEl>
                                          </p:spTgt>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3">
                                            <p:txEl>
                                              <p:pRg st="1" end="1"/>
                                            </p:txEl>
                                          </p:spTgt>
                                        </p:tgtEl>
                                        <p:attrNameLst>
                                          <p:attrName>style.visibility</p:attrName>
                                        </p:attrNameLst>
                                      </p:cBhvr>
                                      <p:to>
                                        <p:strVal val="visible"/>
                                      </p:to>
                                    </p:set>
                                    <p:animEffect transition="in" filter="fade">
                                      <p:cBhvr>
                                        <p:cTn id="80" dur="5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10" grpId="0" animBg="1" build="p"/>
      <p:bldP spid="11" grpId="0" animBg="1" build="p"/>
      <p:bldP spid="12" grpId="0" animBg="1" build="p"/>
      <p:bldP spid="1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9_1#5875b76be?pid=7974a03d0&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（4）某同学要减肥，制定了高蛋白、高淀粉、低脂的减肥餐，请结合图乙所示信息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，你认为该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方案</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填“有效”或“无效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60_1#5875b76be.blank?pid=7974a03d0&amp;color=0,0,0&amp;vpa=21&amp;vtp=1&amp;bbb=1"/>
          <p:cNvSpPr/>
          <p:nvPr/>
        </p:nvSpPr>
        <p:spPr>
          <a:xfrm>
            <a:off x="1239901" y="1391100"/>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无效</a:t>
            </a:r>
            <a:endParaRPr lang="en-US" altLang="zh-CN" sz="2000" dirty="0"/>
          </a:p>
        </p:txBody>
      </p:sp>
      <p:sp>
        <p:nvSpPr>
          <p:cNvPr id="4" name="QB_6_AN.61_1#5875b76be.blank?pid=7974a03d0&amp;color=0,0,0&amp;vpa=22&amp;vtp=1&amp;bbb=1&amp;hb=1"/>
          <p:cNvSpPr/>
          <p:nvPr/>
        </p:nvSpPr>
        <p:spPr>
          <a:xfrm>
            <a:off x="722377" y="1391100"/>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淀粉会在人体内转化为葡萄糖被吸收，当血液</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中葡萄糖浓度过高时可以通过</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④途径合成脂肪</a:t>
            </a:r>
            <a:endParaRPr lang="en-US" altLang="zh-CN" sz="2000" dirty="0"/>
          </a:p>
        </p:txBody>
      </p:sp>
      <p:sp>
        <p:nvSpPr>
          <p:cNvPr id="5" name="QB_6_AS.62_1#5875b76be?pid=7974a03d0&amp;color=0,0,0&amp;vtp=1&amp;bbb=1&amp;hb=1"/>
          <p:cNvSpPr/>
          <p:nvPr/>
        </p:nvSpPr>
        <p:spPr>
          <a:xfrm>
            <a:off x="722376" y="2397448"/>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该同学的高淀粉饮食可能对减肥无效，原因是淀粉会在体内转化为葡萄糖被吸收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，当血液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中葡萄糖浓度过高时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，可以通过④途径合成脂肪。</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d0b71c978?pid=e4b3e324d&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糖类是重要的能源物质，但不是所有的糖类都能为细胞供应能量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，如纤维素是植物细胞壁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的组成成分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，不能为植物细胞供能，A错误；二糖中的乳糖可存在于动物体内，B错误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；淀粉是植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物细胞的储能物质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，其彻底水解生成葡萄糖，C正确；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植物细胞壁的主要成分是纤维素和果胶，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e5fe06d54?pid=e4b3e324d&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［河南驻马店2025高一上期中］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无论是植物细胞还是动物细胞都含有多种糖类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e5fe06d54.bracket?pid=e4b3e324d&amp;color=0,0,0&amp;vpa=2&amp;vtp=1"/>
          <p:cNvSpPr/>
          <p:nvPr/>
        </p:nvSpPr>
        <p:spPr>
          <a:xfrm>
            <a:off x="1417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4_2#e5fe06d54.choices?pid=e4b3e324d&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A.食草动物有发达的消化器官，可直接消化纤维素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.甘蔗植株中只有葡萄糖这一种单糖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.人体血糖浓度较低时，糖原均可分解成葡萄糖补充血糖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.葡萄糖是动植物细胞中共有的糖类，其是“生命的燃料”</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e5fe06d54?pid=e4b3e324d&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即使食草动物有发达的消化器官，也需借助某些微生物的作用才能分解纤维素，A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甘蔗中除了葡萄糖外还有其他种类的单糖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，如核糖，B错误；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肝糖原可以分解成葡萄糖补充血糖，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但肌糖原不能分解补充血糖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，C错误；在糖类中，葡萄糖是动植物细胞共有的糖类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，葡萄糖常被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形容为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“生命的燃料”，D正确。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7ff815eeb?pid=e4b3e324d&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［广东广州三校2025高一上期中联考］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粗粮、蔬菜、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水果等食物中含有的纤维素又叫膳食纤维，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它被一些科学家称为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“第七类营养素”。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下列有关纤维素的叙述错误的是(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7ff815eeb.bracket?pid=e4b3e324d&amp;color=0,0,0&amp;vpa=3&amp;vtp=1"/>
          <p:cNvSpPr/>
          <p:nvPr/>
        </p:nvSpPr>
        <p:spPr>
          <a:xfrm>
            <a:off x="9050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7_2#7ff815eeb.choices?pid=e4b3e324d&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A.所有植物的细胞壁都含有纤维素，纤维素不溶于水</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.人能自主消化吸收食物中的纤维素，并从中获得能量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.膳食纤维可促进胃肠蠕动，有利于肠道内有害物质排出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.淀粉与纤维素均由葡萄糖连接而成，但分子组成不同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7ff815eeb?pid=e4b3e324d&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纤维素是植物细胞壁的主要成分之一，不溶于水，A正确；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人体内缺乏分解纤维素的酶，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不能自主消化吸收食物中的纤维素，有些动物可借助肠道微生物将纤维素分解为葡萄糖后吸收利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，B错误；粗粮、蔬菜、水果等食物中的纤维素不能被人体消化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，但它能促进胃肠的蠕动和排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，有利于肠道内有害物质排出，C正确；淀粉和纤维素均属于多糖，基本单位都是葡萄糖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均由葡萄糖连接而成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，但分子组成不同（空间结构不同），D正确。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0_1#d78b6b2bd?pid=e4b3e324d&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［江苏扬州2025高一上月考］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若“淀粉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麦芽糖</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”表示某生物体发生的某些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转化过程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0_1#d78b6b2bd?pid=e4b3e324d&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r="-24" b="49"/>
                </a:stretch>
              </a:blipFill>
            </p:spPr>
            <p:txBody>
              <a:bodyPr/>
              <a:lstStyle/>
              <a:p>
                <a:r>
                  <a:rPr lang="zh-CN" altLang="en-US">
                    <a:noFill/>
                  </a:rPr>
                  <a:t> </a:t>
                </a:r>
              </a:p>
            </p:txBody>
          </p:sp>
        </mc:Fallback>
      </mc:AlternateContent>
      <p:sp>
        <p:nvSpPr>
          <p:cNvPr id="3" name="QC_5_AN.11_1#d78b6b2bd.bracket?pid=e4b3e324d&amp;color=0,0,0&amp;vpa=4&amp;vtp=1"/>
          <p:cNvSpPr/>
          <p:nvPr/>
        </p:nvSpPr>
        <p:spPr>
          <a:xfrm>
            <a:off x="4478401"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0_2#d78b6b2bd.choices?pid=e4b3e324d&amp;color=0,0,0&amp;vtp=1&amp;bbb=1&amp;hb=1"/>
          <p:cNvSpPr/>
          <p:nvPr/>
        </p:nvSpPr>
        <p:spPr>
          <a:xfrm>
            <a:off x="722376" y="1932662"/>
            <a:ext cx="10753344" cy="2324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A.此生物是动物，因为能将淀粉转化为糖原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.此生物一定是植物，因为它含有淀粉和麦芽糖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.上述关于糖的转化不可能发生在同一生物体内，因为淀粉和麦芽糖主要存在于植物体内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原是动物特有的糖类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.淀粉和糖原都是储存能量的多糖，麦芽糖是由一分子葡萄糖和一分子果糖合成的二糖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6493</Words>
  <Application>WPS 演示</Application>
  <PresentationFormat>宽屏</PresentationFormat>
  <Paragraphs>442</Paragraphs>
  <Slides>39</Slides>
  <Notes>39</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39</vt:i4>
      </vt:variant>
    </vt:vector>
  </HeadingPairs>
  <TitlesOfParts>
    <vt:vector size="61"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Cambria Math</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2025-05-10T06:45:00Z</dcterms:created>
  <dcterms:modified xsi:type="dcterms:W3CDTF">2025-05-16T01:31:23Z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EB3653C6C7564D0D86B80980014608F3_12</vt:lpwstr>
  </property>
  <property fmtid="{D5CDD505-2E9C-101B-9397-08002B2CF9AE}" pid="3" name="KSOProductBuildVer">
    <vt:lpwstr>2052-12.1.0.20784</vt:lpwstr>
  </property>
</Properties>
</file>