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09" d="100"/>
          <a:sy n="109" d="100"/>
        </p:scale>
        <p:origin x="636" y="96"/>
      </p:cViewPr>
      <p:guideLst/>
    </p:cSldViewPr>
  </p:slideViewPr>
  <p:notesTextViewPr>
    <p:cViewPr>
      <p:scale>
        <a:sx n="1" d="1"/>
        <a:sy n="1" d="1"/>
      </p:scale>
      <p:origin x="0" y="0"/>
    </p:cViewPr>
  </p:notesTextViewPr>
  <p:sorterViewPr>
    <p:cViewPr>
      <p:scale>
        <a:sx n="150" d="100"/>
        <a:sy n="150" d="100"/>
      </p:scale>
      <p:origin x="0" y="-66972"/>
    </p:cViewPr>
  </p:sorterViewPr>
  <p:gridSpacing cx="76200" cy="76200"/>
</p:viewPr>
</file>

<file path=ppt/_rels/presentation.xml.rels><?xml version="1.0" encoding="UTF-8" standalone="yes"?>
<Relationships xmlns="http://schemas.openxmlformats.org/package/2006/relationships"><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8d26a88d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混淆提取和分离色素的原理</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8463a8d6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混淆条件突变后光合作用中物质的变化规律</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675fd123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捕获光能的色素</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787baac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叶绿体的结构适于进行光合作用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ab2c1a79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光合作用的探索历程中的相关实验</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e946a193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光合作用的具体过程</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32a6ac8b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影响光合作用的因素</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df36ce0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化能合成作用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1f58d3e41e8d6aeec5702#tid=681dcfbab9ac520009b90c85#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8d26a88d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混淆提取和分离色素的原理</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8463a8d6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混淆条件突变后光合作用中物质的变化规律</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0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必修1 分子与细胞 RJ 多选题</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9.xml"/><Relationship Id="rId2" Type="http://schemas.openxmlformats.org/officeDocument/2006/relationships/image" Target="../media/image24.png"/><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9.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33.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9.xml"/><Relationship Id="rId2" Type="http://schemas.openxmlformats.org/officeDocument/2006/relationships/image" Target="../media/image35.png"/><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9.xml"/><Relationship Id="rId2" Type="http://schemas.openxmlformats.org/officeDocument/2006/relationships/image" Target="../media/image37.png"/><Relationship Id="rId1" Type="http://schemas.openxmlformats.org/officeDocument/2006/relationships/image" Target="../media/image36.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9.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6.xml"/><Relationship Id="rId1"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image" Target="../media/image4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7.xml"/><Relationship Id="rId2" Type="http://schemas.openxmlformats.org/officeDocument/2006/relationships/image" Target="../media/image48.png"/><Relationship Id="rId1"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image" Target="../media/image49.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7.xml"/><Relationship Id="rId2" Type="http://schemas.openxmlformats.org/officeDocument/2006/relationships/image" Target="../media/image51.png"/><Relationship Id="rId1" Type="http://schemas.openxmlformats.org/officeDocument/2006/relationships/image" Target="../media/image50.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image" Target="../media/image52.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image" Target="../media/image53.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8.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8.xml"/><Relationship Id="rId1"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8.xml"/><Relationship Id="rId1" Type="http://schemas.openxmlformats.org/officeDocument/2006/relationships/image" Target="../media/image58.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8.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8.xml"/><Relationship Id="rId1" Type="http://schemas.openxmlformats.org/officeDocument/2006/relationships/image" Target="../media/image6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8.xml"/><Relationship Id="rId1" Type="http://schemas.openxmlformats.org/officeDocument/2006/relationships/image" Target="../media/image6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8.xml"/><Relationship Id="rId1" Type="http://schemas.openxmlformats.org/officeDocument/2006/relationships/image" Target="../media/image64.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19.xml"/><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9.xml"/><Relationship Id="rId1" Type="http://schemas.openxmlformats.org/officeDocument/2006/relationships/image" Target="../media/image68.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1.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jpeg"/></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21.xml"/><Relationship Id="rId5" Type="http://schemas.openxmlformats.org/officeDocument/2006/relationships/image" Target="../media/image76.png"/><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1.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9.xml"/><Relationship Id="rId4" Type="http://schemas.openxmlformats.org/officeDocument/2006/relationships/image" Target="../media/image83.png"/><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image" Target="../media/image8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9.xml"/><Relationship Id="rId1" Type="http://schemas.openxmlformats.org/officeDocument/2006/relationships/image" Target="../media/image84.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9.xml"/><Relationship Id="rId2" Type="http://schemas.openxmlformats.org/officeDocument/2006/relationships/image" Target="../media/image86.png"/><Relationship Id="rId1" Type="http://schemas.openxmlformats.org/officeDocument/2006/relationships/image" Target="../media/image8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9.xml"/><Relationship Id="rId1" Type="http://schemas.openxmlformats.org/officeDocument/2006/relationships/image" Target="../media/image87.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9.xml"/><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image" Target="../media/image8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9.xml"/><Relationship Id="rId1" Type="http://schemas.openxmlformats.org/officeDocument/2006/relationships/image" Target="../media/image91.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9.xml"/><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image" Target="../media/image92.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9.xml"/><Relationship Id="rId1" Type="http://schemas.openxmlformats.org/officeDocument/2006/relationships/image" Target="../media/image95.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9.xml"/><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image" Target="../media/image96.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9.xml"/><Relationship Id="rId1" Type="http://schemas.openxmlformats.org/officeDocument/2006/relationships/image" Target="../media/image9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9.xml"/><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100.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9.xml"/><Relationship Id="rId1" Type="http://schemas.openxmlformats.org/officeDocument/2006/relationships/image" Target="../media/image103.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9.xml"/><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image" Target="../media/image10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9.xml"/><Relationship Id="rId1" Type="http://schemas.openxmlformats.org/officeDocument/2006/relationships/image" Target="../media/image107.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9.xml"/><Relationship Id="rId1" Type="http://schemas.openxmlformats.org/officeDocument/2006/relationships/image" Target="../media/image108.jpeg"/></Relationships>
</file>

<file path=ppt/slides/_rels/slide76.xml.rels><?xml version="1.0" encoding="UTF-8" standalone="yes"?>
<Relationships xmlns="http://schemas.openxmlformats.org/package/2006/relationships"><Relationship Id="rId6" Type="http://schemas.openxmlformats.org/officeDocument/2006/relationships/notesSlide" Target="../notesSlides/notesSlide76.xml"/><Relationship Id="rId5" Type="http://schemas.openxmlformats.org/officeDocument/2006/relationships/slideLayout" Target="../slideLayouts/slideLayout9.xml"/><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image" Target="../media/image109.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9.xml"/><Relationship Id="rId1" Type="http://schemas.openxmlformats.org/officeDocument/2006/relationships/image" Target="../media/image113.jpe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9.xml"/><Relationship Id="rId1" Type="http://schemas.openxmlformats.org/officeDocument/2006/relationships/image" Target="../media/image1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9.xml"/><Relationship Id="rId1" Type="http://schemas.openxmlformats.org/officeDocument/2006/relationships/image" Target="../media/image115.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9.xml"/><Relationship Id="rId1" Type="http://schemas.openxmlformats.org/officeDocument/2006/relationships/image" Target="../media/image116.png"/></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9.xml"/><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9.xml"/><Relationship Id="rId1" Type="http://schemas.openxmlformats.org/officeDocument/2006/relationships/image" Target="../media/image120.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0_1#8ce656bbb?pid=675fd1234&amp;color=0,0,0&amp;mp=1&amp;vtp=1&amp;bt=1&amp;bbb=1&amp;hb=1"/>
          <p:cNvSpPr/>
          <p:nvPr/>
        </p:nvSpPr>
        <p:spPr>
          <a:xfrm>
            <a:off x="722376" y="969264"/>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99页“图5-12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叶绿素和类胡萝卜素的吸收光谱”的变式题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，教材中通过图示显示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叶绿素和类胡萝卜素的吸收光谱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；本题以光合色素的吸收光谱为情境，考查光合色素的分布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收光谱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、元素组成及影响因素。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1_1#8ce656bbb?pid=675fd1234&amp;color=0,0,0&amp;vtp=1&amp;bt=1&amp;bbb=1&amp;hb=1"/>
              <p:cNvSpPr/>
              <p:nvPr/>
            </p:nvSpPr>
            <p:spPr>
              <a:xfrm>
                <a:off x="722376" y="972000"/>
                <a:ext cx="10753344" cy="18542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光合色素位于叶绿体的类囊体薄膜上，不位于叶绿体内膜上，A错误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；叶绿素的组成元素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，植物体内缺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时，会影响叶绿素的合成，图中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为叶绿素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，它们的含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量均会减少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，B正确；色素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是类胡萝卜素，在绿叶中的含量较少，主要吸收蓝紫光，C正确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秋季节温度降低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，叶绿素降解加快而合成受阻，叶绿素大量减少，导致叶色发黄，D正确。</a:t>
                </a:r>
                <a:endParaRPr lang="en-US" altLang="zh-CN" sz="2200" dirty="0"/>
              </a:p>
            </p:txBody>
          </p:sp>
        </mc:Choice>
        <mc:Fallback>
          <p:sp>
            <p:nvSpPr>
              <p:cNvPr id="2" name="QC_6_AS.11_1#8ce656bbb?pid=675fd1234&amp;color=0,0,0&amp;vtp=1&amp;bt=1&amp;bbb=1&amp;hb=1"/>
              <p:cNvSpPr>
                <a:spLocks noRot="1" noChangeAspect="1" noMove="1" noResize="1" noEditPoints="1" noAdjustHandles="1" noChangeArrowheads="1" noChangeShapeType="1" noTextEdit="1"/>
              </p:cNvSpPr>
              <p:nvPr/>
            </p:nvSpPr>
            <p:spPr>
              <a:xfrm>
                <a:off x="722376" y="972000"/>
                <a:ext cx="10753344" cy="1854200"/>
              </a:xfrm>
              <a:prstGeom prst="rect">
                <a:avLst/>
              </a:prstGeom>
              <a:blipFill rotWithShape="1">
                <a:blip r:embed="rId1"/>
                <a:stretch>
                  <a:fillRect l="-4" t="-24" r="-738"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_1#a44aebf23?sp=1&amp;pid=787baac8b&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［山东济宁2025高一上月考］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将叶绿体从叶肉细胞中分离出来，破坏其外膜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，仍可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以进行光合作用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。如图是叶绿体的结构模式图，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以下分析错误的是(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_1#a44aebf23.bracket?pid=787baac8b&amp;color=0,0,0&amp;vpa=4&amp;vtp=1&amp;bbb=1"/>
          <p:cNvSpPr/>
          <p:nvPr/>
        </p:nvSpPr>
        <p:spPr>
          <a:xfrm>
            <a:off x="8288401" y="1429200"/>
            <a:ext cx="7493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p:pic>
        <p:nvPicPr>
          <p:cNvPr id="4" name="QC_6_BD.12_2#a44aebf23?pid=787baac8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928616" y="2021528"/>
            <a:ext cx="2340864" cy="11887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12_3#a44aebf23.choices?pid=787baac8b&amp;color=0,0,0&amp;vtp=1&amp;bbb=1"/>
          <p:cNvSpPr/>
          <p:nvPr/>
        </p:nvSpPr>
        <p:spPr>
          <a:xfrm>
            <a:off x="722376" y="3342328"/>
            <a:ext cx="10753344" cy="9271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860"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A.光合作用所需的酶都位于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.光合作用所需的色素主要位于④中</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860" algn="l"/>
              </a:tabLst>
              <a:defRPr/>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C.叶绿素被破坏则不能进行光合作用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.叶绿体外膜具有全透性，起支持和保护作用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_1#a44aebf23?pid=787baac8b&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③为基粒，由类囊体堆叠而成，④为叶绿体基质，光合作用有关的酶位于③和④中，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；光合作用所需的色素主要位于类囊体膜上，即位于③上，B错误；叶绿素具有吸收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、传递和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转化光能的作用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，叶绿素被破坏会导致光合作用不能进行，C正确；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叶绿体外膜属于生物膜系统，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具有选择透过性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5_1#c40638b1f?sp=1&amp;pid=8d26a88dd&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［山西朔州2024高一下期末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某同学用绿色菠菜叶和黄化菠菜叶进行了光合色素的提取和分离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，实验操作过程相同，分别得到滤纸条甲和乙，如图所示。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6_1#c40638b1f.bracket?pid=8d26a88dd&amp;color=0,0,0&amp;vpa=5&amp;vtp=1"/>
          <p:cNvSpPr/>
          <p:nvPr/>
        </p:nvSpPr>
        <p:spPr>
          <a:xfrm>
            <a:off x="10066401" y="14292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7_BD.15_2#c40638b1f?htil=3&amp;pid=8d26a88d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91648" y="2021528"/>
            <a:ext cx="859536" cy="10881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5_3#c40638b1f.choices?htil=3&amp;pid=8d26a88dd&amp;color=0,0,0&amp;vtp=1&amp;bbb=1"/>
          <p:cNvSpPr/>
          <p:nvPr/>
        </p:nvSpPr>
        <p:spPr>
          <a:xfrm>
            <a:off x="722376" y="1932662"/>
            <a:ext cx="975664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A.分离色素利用了光合色素易溶于有机溶剂无水乙醇的原理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.滤纸条甲与乙上的色素带不会随着层析液的挥发而消失</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.滤液细线若触及层析液的液面将得到宽度变窄的色素带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.滤纸条乙缺少2条色素带的原因是研磨叶片时未加碳酸钙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17_1#c40638b1f?pid=8d26a88dd&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提取色素利用了光合色素易溶于有机溶剂无水乙醇的原理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，分离色素利用了不同色素在层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析液中溶解度不同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，随层析液在滤纸上扩散速率不同的原理，A错误；色素吸附在滤纸条上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纸条甲与乙上的色素带不会随着层析液的挥发而消失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滤液细线若触及层析液的液面，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其中的色素将溶解在层析液中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，导致得不到色素带，C错误；滤纸条乙缺少2条色素带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，分别是叶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，是因为乙的材料是黄化菠菜叶，材料本身缺少叶绿素，D错误。</a:t>
                </a:r>
                <a:endParaRPr lang="en-US" altLang="zh-CN" sz="2200" dirty="0"/>
              </a:p>
            </p:txBody>
          </p:sp>
        </mc:Choice>
        <mc:Fallback>
          <p:sp>
            <p:nvSpPr>
              <p:cNvPr id="2" name="QC_7_AS.17_1#c40638b1f?pid=8d26a88dd&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101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8_1#c40638b1f?pid=8d26a88dd&amp;color=0,0,0&amp;vtp=1&amp;bt=1&amp;bbb=1&amp;hb=1"/>
          <p:cNvSpPr/>
          <p:nvPr/>
        </p:nvSpPr>
        <p:spPr>
          <a:xfrm>
            <a:off x="722376" y="969264"/>
            <a:ext cx="10753344" cy="2781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要审清楚试题要求是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“提取色素”还是“分离色素”，两者原理不同。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提取色素的原理：绿叶中的色素能溶解在有机溶剂无水乙醇中，所以可用无水乙醇提取色素；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分离色素的原理：不同的色素在层析液中的溶解度不同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，溶解度高的色素随层析液在滤纸条上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扩散得快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，溶解度低的色素在滤纸条上扩散得慢。这样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，绿叶中的色素会随着层析液在滤纸上扩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散而分开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6c4a6b8f.fixed?pid=6eb847d0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86c4a6b8f.fixed?pid=6eb847d0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捕获光能的色素和结构</a:t>
            </a:r>
            <a:endParaRPr lang="en-US" altLang="zh-CN" sz="4400" dirty="0"/>
          </a:p>
        </p:txBody>
      </p:sp>
      <p:pic>
        <p:nvPicPr>
          <p:cNvPr id="4" name="C_4#86c4a6b8f.fixed?pid=6eb847d0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6c4a6b8f.fixed?pid=6eb847d0b&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9_1#63df294f0?pid=86c4a6b8f&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［江西九江2025高一上月考］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秋季枫树等植物的叶片变为红色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，主要是由花青素含量增多而叶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绿素含量降低所致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。实验小组对此进行了实验验证：用有机溶剂提取叶片中的色素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，用层析液进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，结果滤纸条上出现四条色素带，靠近层析液的两条色素带非常窄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，下列有关推断不合理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0_1#63df294f0.bracket?pid=86c4a6b8f&amp;color=0,0,0&amp;vpa=6&amp;vtp=1"/>
          <p:cNvSpPr/>
          <p:nvPr/>
        </p:nvSpPr>
        <p:spPr>
          <a:xfrm>
            <a:off x="1430401" y="23436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5_BD.19_2#63df294f0.choices?pid=86c4a6b8f&amp;color=0,0,0&amp;vtp=1&amp;bbb=1"/>
              <p:cNvSpPr/>
              <p:nvPr/>
            </p:nvSpPr>
            <p:spPr>
              <a:xfrm>
                <a:off x="722376" y="28470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A.变窄的是叶黄素和叶绿素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.低温条件下叶绿素容易被破坏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.滤纸条未显现花青素的原因可能是花青素为水溶性色素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.叶绿素易溶于无水乙醇</a:t>
                </a:r>
                <a:endParaRPr lang="en-US" altLang="zh-CN" sz="2000" dirty="0"/>
              </a:p>
            </p:txBody>
          </p:sp>
        </mc:Choice>
        <mc:Fallback>
          <p:sp>
            <p:nvSpPr>
              <p:cNvPr id="4" name="QC_5_BD.19_2#63df294f0.choices?pid=86c4a6b8f&amp;color=0,0,0&amp;vtp=1&amp;bbb=1"/>
              <p:cNvSpPr>
                <a:spLocks noRot="1" noChangeAspect="1" noMove="1" noResize="1" noEditPoints="1" noAdjustHandles="1" noChangeArrowheads="1" noChangeShapeType="1" noTextEdit="1"/>
              </p:cNvSpPr>
              <p:nvPr/>
            </p:nvSpPr>
            <p:spPr>
              <a:xfrm>
                <a:off x="722376" y="2847062"/>
                <a:ext cx="10753344" cy="18669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1_1#63df294f0?pid=86c4a6b8f&amp;color=0,0,0&amp;vtp=1&amp;bt=1&amp;bbb=1"/>
          <p:cNvSpPr/>
          <p:nvPr/>
        </p:nvSpPr>
        <p:spPr>
          <a:xfrm>
            <a:off x="722376" y="969264"/>
            <a:ext cx="10753344" cy="520700"/>
          </a:xfrm>
          <a:prstGeom prst="rect">
            <a:avLst/>
          </a:prstGeom>
          <a:noFill/>
        </p:spPr>
        <p:txBody>
          <a:bodyPr wrap="none" lIns="0" tIns="0" rIns="0" bIns="0" rtlCol="0" anchor="t"/>
          <a:lstStyle/>
          <a:p>
            <a:pPr algn="l" latinLnBrk="1">
              <a:lnSpc>
                <a:spcPts val="41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信息提取</a:t>
            </a:r>
            <a:endParaRPr lang="en-US" altLang="zh-CN" sz="2000" dirty="0"/>
          </a:p>
        </p:txBody>
      </p:sp>
      <p:pic>
        <p:nvPicPr>
          <p:cNvPr id="3" name="QC_5_EX.21_2#63df294f0?pid=86c4a6b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0664" y="1561084"/>
            <a:ext cx="8266176" cy="143560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3d2bd33c8.fixed?pid=0960d3bd1&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7200" dirty="0"/>
          </a:p>
        </p:txBody>
      </p:sp>
      <p:sp>
        <p:nvSpPr>
          <p:cNvPr id="3" name="C_2#3d2bd33c8.fixed?pid=0960d3bd1&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第4节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光合作用与能量转化</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2_1#63df294f0?pid=86c4a6b8f&amp;color=0,0,0&amp;vtp=1&amp;bt=1&amp;bbb=1&amp;hb=1"/>
          <p:cNvSpPr/>
          <p:nvPr/>
        </p:nvSpPr>
        <p:spPr>
          <a:xfrm>
            <a:off x="722376" y="9720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滤纸条上未显现花青素条带的原因可能是花青素为水溶性色素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，所以用无水乙醇几乎提取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不到花青素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，C正确；提取叶绿素的原理是叶绿素易溶于有机溶剂（无水乙醇）中，D正确。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3_1#d82816526?sp=1&amp;pid=86c4a6b8f&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［湖南师大附中2025高一上期末］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如图是某同学用无水乙醇提取的某种植物叶绿体中的色素，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即在圆心处滴加适量色素滤液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，待干燥后再滴加适量层析液进行层析，结果出现不同颜色的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同心圆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4_1#d82816526.bracket?pid=86c4a6b8f&amp;color=0,0,0&amp;vpa=7&amp;vtp=1"/>
          <p:cNvSpPr/>
          <p:nvPr/>
        </p:nvSpPr>
        <p:spPr>
          <a:xfrm>
            <a:off x="3970401"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23_2#d82816526?htil=4&amp;pid=86c4a6b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494982" y="2478728"/>
            <a:ext cx="1892808" cy="15819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23_3#d82816526.choices?htil=4&amp;pid=86c4a6b8f&amp;color=0,0,0&amp;vtp=1&amp;bbb=1&amp;hb=1"/>
              <p:cNvSpPr/>
              <p:nvPr/>
            </p:nvSpPr>
            <p:spPr>
              <a:xfrm>
                <a:off x="722376" y="2389862"/>
                <a:ext cx="8723376"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A.实验研磨操作中若加入碳酸钙过少，会导致所有色素环颜色都显著变浅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.实验中对研磨液过滤时，采用滤纸过滤，实验效果更好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.植物的叶片呈现绿色，是由于光合色素对绿光的吸收最少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，大部分绿光被反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.①是胡萝卜素，②叶黄素，③是叶绿素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5" name="QC_5_BD.23_3#d82816526.choices?htil=4&amp;pid=86c4a6b8f&amp;color=0,0,0&amp;vtp=1&amp;bbb=1&amp;hb=1"/>
              <p:cNvSpPr>
                <a:spLocks noRot="1" noChangeAspect="1" noMove="1" noResize="1" noEditPoints="1" noAdjustHandles="1" noChangeArrowheads="1" noChangeShapeType="1" noTextEdit="1"/>
              </p:cNvSpPr>
              <p:nvPr/>
            </p:nvSpPr>
            <p:spPr>
              <a:xfrm>
                <a:off x="722376" y="2389862"/>
                <a:ext cx="8723376" cy="2324100"/>
              </a:xfrm>
              <a:prstGeom prst="rect">
                <a:avLst/>
              </a:prstGeom>
              <a:blipFill rotWithShape="1">
                <a:blip r:embed="rId2"/>
                <a:stretch>
                  <a:fillRect l="-4" t="-15" r="-210"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5_1#d82816526?pid=86c4a6b8f&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如果加入的碳酸钙（保护叶绿素）过少，会导致叶绿素被破坏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，基本不影响类胡萝卜素的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，所以只有部分色素环明显变浅，A错误；实验中对研磨液过滤时采用滤纸过滤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，会使色素吸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附在滤纸上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，导致实验失败，B错误；光合色素主要吸收红光和蓝紫光，对绿光吸收量少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分绿光被反射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，使植物的叶片呈现绿色，C正确；①是胡萝卜素，②是叶黄素，③是叶绿素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25_1#d82816526?pid=86c4a6b8f&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774"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6_1#19f3d87c2?htil=5&amp;pid=86c4a6b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33688" y="1054296"/>
            <a:ext cx="2523744" cy="2980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26_2#19f3d87c2?htil=5&amp;sp=1&amp;pid=86c4a6b8f&amp;color=0,0,0&amp;vtp=1&amp;bt=1&amp;bbb=1&amp;hb=1"/>
          <p:cNvSpPr/>
          <p:nvPr/>
        </p:nvSpPr>
        <p:spPr>
          <a:xfrm>
            <a:off x="722376" y="972000"/>
            <a:ext cx="810158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［陕西榆林2025高一上月考］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为研究强光照对移栽幼苗光合色素的影响，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某同学用无水乙醇分别提取正常光照和强光照下移栽幼苗的叶绿体色素，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用层析液进行分离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。如图为滤纸条层析的结果（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Ⅰ、Ⅱ、Ⅲ、Ⅳ为色素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27_1#19f3d87c2.bracket?pid=86c4a6b8f&amp;color=0,0,0&amp;vpa=8&amp;vtp=1"/>
          <p:cNvSpPr/>
          <p:nvPr/>
        </p:nvSpPr>
        <p:spPr>
          <a:xfrm>
            <a:off x="3957701" y="23436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26_3#19f3d87c2.choices?htil=5&amp;pid=86c4a6b8f&amp;color=0,0,0&amp;vtp=1&amp;bbb=1&amp;hb=1"/>
              <p:cNvSpPr/>
              <p:nvPr/>
            </p:nvSpPr>
            <p:spPr>
              <a:xfrm>
                <a:off x="722376" y="2847062"/>
                <a:ext cx="8101584"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A.强光照下的幼苗相比正常光照下绿色较浅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.强光照可能抑制叶绿素的合成，促进类胡萝卜素的合成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.四种色素在层析液中溶解度大小为胡萝卜素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叶黄素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.如果采用圆形滤纸法分离色素，则最外一圈的颜色为黄色</a:t>
                </a:r>
                <a:endParaRPr lang="en-US" altLang="zh-CN" sz="2000" dirty="0"/>
              </a:p>
            </p:txBody>
          </p:sp>
        </mc:Choice>
        <mc:Fallback>
          <p:sp>
            <p:nvSpPr>
              <p:cNvPr id="5" name="QC_5_BD.26_3#19f3d87c2.choices?htil=5&amp;pid=86c4a6b8f&amp;color=0,0,0&amp;vtp=1&amp;bbb=1&amp;hb=1"/>
              <p:cNvSpPr>
                <a:spLocks noRot="1" noChangeAspect="1" noMove="1" noResize="1" noEditPoints="1" noAdjustHandles="1" noChangeArrowheads="1" noChangeShapeType="1" noTextEdit="1"/>
              </p:cNvSpPr>
              <p:nvPr/>
            </p:nvSpPr>
            <p:spPr>
              <a:xfrm>
                <a:off x="722376" y="2847062"/>
                <a:ext cx="8101584" cy="2324100"/>
              </a:xfrm>
              <a:prstGeom prst="rect">
                <a:avLst/>
              </a:prstGeom>
              <a:blipFill rotWithShape="1">
                <a:blip r:embed="rId2"/>
                <a:stretch>
                  <a:fillRect l="-5" t="-15" r="-118"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8_1#19f3d87c2?pid=86c4a6b8f&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色素带的宽窄与色素含量呈正相关，对比正常光照和强光照下的四条色素带宽度可知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光照下叶绿素条带变窄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，而类胡萝卜素条带变宽，说明强光照可能抑制叶绿素的合成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，促进类胡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萝卜素的合成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，所以强光照下的幼苗相比正常光照下绿色较浅，A、B正确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。溶解度高的色素随层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析液在滤纸上扩散得快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，根据色素在滤纸条上的位置可知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，四种色素在层析液中溶解度大小是胡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萝卜素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叶黄素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，C正确。如果采用圆形滤纸法分离色素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，最外一圈色素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应该是胡萝卜素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，颜色为橙黄色，D错误。</a:t>
                </a:r>
                <a:endParaRPr lang="en-US" altLang="zh-CN" sz="2200" dirty="0"/>
              </a:p>
            </p:txBody>
          </p:sp>
        </mc:Choice>
        <mc:Fallback>
          <p:sp>
            <p:nvSpPr>
              <p:cNvPr id="2" name="QC_5_AS.28_1#19f3d87c2?pid=86c4a6b8f&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18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9_1#19f3d87c2?pid=86c4a6b8f&amp;color=0,0,0&amp;vtp=1&amp;bt=1&amp;bbb=1&amp;hb=1"/>
          <p:cNvSpPr/>
          <p:nvPr/>
        </p:nvSpPr>
        <p:spPr>
          <a:xfrm>
            <a:off x="722376" y="969264"/>
            <a:ext cx="10753344" cy="37338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滤纸条上色素带宽度过窄或颜色过浅的原因分析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1）未加二氧化硅或加入过少，研磨不充分。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2）使用放置数天的菠菜叶，提取到的色素（叶绿素）太少。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3）一次加入大量的无水乙醇，导致提取液中色素浓度太低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（正确做法应为分次少量加入无水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4）未加碳酸钙或加入过少，叶绿素分子被破坏。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5）画滤液细线时没有重复画线。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0_1#dd600d859?htil=6&amp;pid=86c4a6b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679927" y="1054296"/>
            <a:ext cx="2724912" cy="2624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5_BD.30_2#dd600d859?htil=6&amp;sp=1&amp;pid=86c4a6b8f&amp;color=0,0,0&amp;vtp=1&amp;bt=1&amp;bbb=1&amp;hb=1"/>
              <p:cNvSpPr/>
              <p:nvPr/>
            </p:nvSpPr>
            <p:spPr>
              <a:xfrm>
                <a:off x="722376" y="972000"/>
                <a:ext cx="7891272"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）叶绿素是由谷氨酸</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COOH</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分子经过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一系列反应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，在光照条件下合成的。叶绿素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的分子结构如图所示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头部和尾部分别具有亲水性和亲脂性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30_2#dd600d859?htil=6&amp;sp=1&amp;pid=86c4a6b8f&amp;color=0,0,0&amp;vtp=1&amp;bt=1&amp;bbb=1&amp;hb=1"/>
              <p:cNvSpPr>
                <a:spLocks noRot="1" noChangeAspect="1" noMove="1" noResize="1" noEditPoints="1" noAdjustHandles="1" noChangeArrowheads="1" noChangeShapeType="1" noTextEdit="1"/>
              </p:cNvSpPr>
              <p:nvPr/>
            </p:nvSpPr>
            <p:spPr>
              <a:xfrm>
                <a:off x="722376" y="972000"/>
                <a:ext cx="7891272" cy="1371600"/>
              </a:xfrm>
              <a:prstGeom prst="rect">
                <a:avLst/>
              </a:prstGeom>
              <a:blipFill rotWithShape="1">
                <a:blip r:embed="rId2"/>
                <a:stretch>
                  <a:fillRect l="-5" t="-33" r="6" b="33"/>
                </a:stretch>
              </a:blipFill>
            </p:spPr>
            <p:txBody>
              <a:bodyPr/>
              <a:lstStyle/>
              <a:p>
                <a:r>
                  <a:rPr lang="zh-CN" altLang="en-US">
                    <a:noFill/>
                  </a:rPr>
                  <a:t> </a:t>
                </a:r>
              </a:p>
            </p:txBody>
          </p:sp>
        </mc:Fallback>
      </mc:AlternateContent>
      <p:sp>
        <p:nvSpPr>
          <p:cNvPr id="4" name="QC_5_AN.31_1#dd600d859.bracket?pid=86c4a6b8f&amp;color=0,0,0&amp;vpa=9&amp;vtp=1&amp;bbb=1"/>
          <p:cNvSpPr/>
          <p:nvPr/>
        </p:nvSpPr>
        <p:spPr>
          <a:xfrm>
            <a:off x="7285101" y="1886400"/>
            <a:ext cx="7302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mc:AlternateContent xmlns:mc="http://schemas.openxmlformats.org/markup-compatibility/2006">
        <mc:Choice xmlns:a14="http://schemas.microsoft.com/office/drawing/2010/main" Requires="a14">
          <p:sp>
            <p:nvSpPr>
              <p:cNvPr id="5" name="QC_5_BD.30_3#dd600d859.choices?htil=6&amp;pid=86c4a6b8f&amp;color=0,0,0&amp;vtp=1&amp;bbb=1"/>
              <p:cNvSpPr/>
              <p:nvPr/>
            </p:nvSpPr>
            <p:spPr>
              <a:xfrm>
                <a:off x="722376" y="2389862"/>
                <a:ext cx="789127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分子与谷氨酸分子的元素组成相同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.植物缺乏叶绿素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会导致生长缓慢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.尾部对于叶绿素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分子在膜上的固定起重要作用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.可利用光合色素在层析液中的溶解度不同分离叶绿素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5" name="QC_5_BD.30_3#dd600d859.choices?htil=6&amp;pid=86c4a6b8f&amp;color=0,0,0&amp;vtp=1&amp;bbb=1"/>
              <p:cNvSpPr>
                <a:spLocks noRot="1" noChangeAspect="1" noMove="1" noResize="1" noEditPoints="1" noAdjustHandles="1" noChangeArrowheads="1" noChangeShapeType="1" noTextEdit="1"/>
              </p:cNvSpPr>
              <p:nvPr/>
            </p:nvSpPr>
            <p:spPr>
              <a:xfrm>
                <a:off x="722376" y="2389862"/>
                <a:ext cx="7891272" cy="1866900"/>
              </a:xfrm>
              <a:prstGeom prst="rect">
                <a:avLst/>
              </a:prstGeom>
              <a:blipFill rotWithShape="1">
                <a:blip r:embed="rId3"/>
                <a:stretch>
                  <a:fillRect l="-5" t="-19" r="6"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2_1#dd600d859?pid=86c4a6b8f&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分子中含有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，谷氨酸分子中没有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是光合作用的重要色素，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若植物缺乏叶绿素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会导致光合作用合成有机物减少，植物生长缓慢，B正确；叶绿素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部是亲脂性的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，而磷脂双分子层构成膜的基本支架，所以尾部对于叶绿素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分子在膜上的固定起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，C正确；不同色素在层析液中溶解度不同，在滤纸条上随层析液扩散的速度不同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而相互分离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32_1#dd600d859?pid=86c4a6b8f&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526"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33_1#436831eb8?htil=7&amp;pid=86c4a6b8f&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40427" y="1054296"/>
            <a:ext cx="4087368" cy="27980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5_BD.33_2#436831eb8?htil=7&amp;sp=1&amp;pid=86c4a6b8f&amp;color=0,0,0&amp;vtp=1&amp;bt=1&amp;bbb=1&amp;hb=1&amp;hs=1"/>
          <p:cNvSpPr/>
          <p:nvPr/>
        </p:nvSpPr>
        <p:spPr>
          <a:xfrm>
            <a:off x="722376" y="972000"/>
            <a:ext cx="6537960"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［河南许昌2024高一上联考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为研究城市环境污染与某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植物生命活动的关系，研究者测定了不同污染程度下该植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物叶片光合色素的含量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，将获得的数据进行处理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面的柱状图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。请分析回答下列问题：</a:t>
            </a:r>
            <a:endParaRPr lang="en-US" altLang="zh-CN" sz="2000" dirty="0"/>
          </a:p>
        </p:txBody>
      </p:sp>
      <p:sp>
        <p:nvSpPr>
          <p:cNvPr id="4" name="QB_6_BD.34_1#f2e2638a8?htil=7&amp;pid=436831eb8&amp;color=0,0,0&amp;vtp=1&amp;bbb=1&amp;hb=1&amp;hs=1"/>
          <p:cNvSpPr/>
          <p:nvPr/>
        </p:nvSpPr>
        <p:spPr>
          <a:xfrm>
            <a:off x="722376" y="2847062"/>
            <a:ext cx="6537960"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（1）叶绿体内部类囊体的巨大膜表面上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，不仅分布着许多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吸收光能的色素，还有许多进行光合作用所需的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35_1#f2e2638a8.blank?pid=436831eb8&amp;color=0,0,0&amp;vpa=10&amp;vtp=1"/>
          <p:cNvSpPr/>
          <p:nvPr/>
        </p:nvSpPr>
        <p:spPr>
          <a:xfrm>
            <a:off x="6065901" y="3266162"/>
            <a:ext cx="438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dirty="0"/>
          </a:p>
        </p:txBody>
      </p:sp>
      <p:sp>
        <p:nvSpPr>
          <p:cNvPr id="6" name="QB_6_AS.36_1#f2e2638a8?htil=7&amp;pid=436831eb8&amp;color=0,0,0&amp;vtp=1&amp;bbb=1&amp;hb=1&amp;hs=1"/>
          <p:cNvSpPr/>
          <p:nvPr/>
        </p:nvSpPr>
        <p:spPr>
          <a:xfrm>
            <a:off x="722376" y="3819848"/>
            <a:ext cx="6537960"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叶绿体是绿色植物光合作用的主要场所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，叶绿体内</a:t>
            </a:r>
            <a:endParaRPr lang="en-US" altLang="zh-CN" sz="2200" dirty="0"/>
          </a:p>
        </p:txBody>
      </p:sp>
      <p:sp>
        <p:nvSpPr>
          <p:cNvPr id="7" name="QB_6_AS.36_1#f2e2638a8?htil=7&amp;pid=436831eb8&amp;color=0,0,0&amp;vtp=1&amp;bbb=1&amp;hb=1&amp;hs=1"/>
          <p:cNvSpPr/>
          <p:nvPr/>
        </p:nvSpPr>
        <p:spPr>
          <a:xfrm>
            <a:off x="719993" y="4255268"/>
            <a:ext cx="10752014" cy="520700"/>
          </a:xfrm>
          <a:prstGeom prst="rect">
            <a:avLst/>
          </a:prstGeom>
          <a:noFill/>
        </p:spPr>
        <p:txBody>
          <a:bodyPr wrap="none" lIns="0" tIns="0" rIns="0" bIns="0" rtlCol="0" anchor="t"/>
          <a:lstStyle/>
          <a:p>
            <a:pPr latinLnBrk="1">
              <a:lnSpc>
                <a:spcPts val="4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部类囊体的巨大膜表面上，不仅分布着许多吸收光能的色素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，还有许多光合作用必需的酶。</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bg/>
                                          </p:spTgt>
                                        </p:tgtEl>
                                        <p:attrNameLst>
                                          <p:attrName>style.visibility</p:attrName>
                                        </p:attrNameLst>
                                      </p:cBhvr>
                                      <p:to>
                                        <p:strVal val="visible"/>
                                      </p:to>
                                    </p:set>
                                    <p:animEffect transition="in" filter="fade">
                                      <p:cBhvr>
                                        <p:cTn id="21" dur="500"/>
                                        <p:tgtEl>
                                          <p:spTgt spid="7">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37_1#e658a7adf?pid=436831eb8&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（2）据图可知，随污染程度的加剧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含量变化的比例</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填“大于”“小于”或“等于”）叶绿素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37_1#e658a7adf?pid=436831eb8&amp;color=0,0,0&amp;vtp=1&amp;bt=1&amp;bbb=1&amp;hb=1"/>
              <p:cNvSpPr>
                <a:spLocks noRot="1" noChangeAspect="1" noMove="1" noResize="1" noEditPoints="1" noAdjustHandles="1" noChangeArrowheads="1" noChangeShapeType="1" noTextEdit="1"/>
              </p:cNvSpPr>
              <p:nvPr/>
            </p:nvSpPr>
            <p:spPr>
              <a:xfrm>
                <a:off x="722376" y="969264"/>
                <a:ext cx="10753344" cy="914400"/>
              </a:xfrm>
              <a:prstGeom prst="rect">
                <a:avLst/>
              </a:prstGeom>
              <a:blipFill rotWithShape="1">
                <a:blip r:embed="rId1"/>
                <a:stretch>
                  <a:fillRect l="-4" t="-28" b="28"/>
                </a:stretch>
              </a:blipFill>
            </p:spPr>
            <p:txBody>
              <a:bodyPr/>
              <a:lstStyle/>
              <a:p>
                <a:r>
                  <a:rPr lang="zh-CN" altLang="en-US">
                    <a:noFill/>
                  </a:rPr>
                  <a:t> </a:t>
                </a:r>
              </a:p>
            </p:txBody>
          </p:sp>
        </mc:Fallback>
      </mc:AlternateContent>
      <p:sp>
        <p:nvSpPr>
          <p:cNvPr id="3" name="QB_6_AN.38_1#e658a7adf.blank?pid=436831eb8&amp;color=0,0,0&amp;vpa=11&amp;vtp=1&amp;bbb=1"/>
          <p:cNvSpPr/>
          <p:nvPr/>
        </p:nvSpPr>
        <p:spPr>
          <a:xfrm>
            <a:off x="6215126" y="931164"/>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降低</a:t>
            </a:r>
            <a:endParaRPr lang="en-US" altLang="zh-CN" sz="2000" dirty="0"/>
          </a:p>
        </p:txBody>
      </p:sp>
      <p:sp>
        <p:nvSpPr>
          <p:cNvPr id="4" name="QB_6_AN.39_1#e658a7adf.blank?pid=436831eb8&amp;color=0,0,0&amp;vpa=12&amp;vtp=1&amp;bbb=1"/>
          <p:cNvSpPr/>
          <p:nvPr/>
        </p:nvSpPr>
        <p:spPr>
          <a:xfrm>
            <a:off x="10418826" y="931164"/>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大于</a:t>
            </a:r>
            <a:endParaRPr lang="en-US" altLang="zh-CN" sz="2000" dirty="0"/>
          </a:p>
        </p:txBody>
      </p:sp>
      <mc:AlternateContent xmlns:mc="http://schemas.openxmlformats.org/markup-compatibility/2006">
        <mc:Choice xmlns:a14="http://schemas.microsoft.com/office/drawing/2010/main" Requires="a14">
          <p:sp>
            <p:nvSpPr>
              <p:cNvPr id="5" name="QB_6_AS.40_1#e658a7adf?pid=436831eb8&amp;color=0,0,0&amp;vtp=1&amp;bbb=1&amp;hb=1"/>
              <p:cNvSpPr/>
              <p:nvPr/>
            </p:nvSpPr>
            <p:spPr>
              <a:xfrm>
                <a:off x="722376" y="18923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据图可知，随污染程度的加剧，叶绿素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的含量都逐渐下降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，叶绿素的含量逐渐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的比值是增加的，所以叶绿素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含量变化的比例大于叶绿素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5" name="QB_6_AS.40_1#e658a7adf?pid=436831eb8&amp;color=0,0,0&amp;vtp=1&amp;bbb=1&amp;hb=1"/>
              <p:cNvSpPr>
                <a:spLocks noRot="1" noChangeAspect="1" noMove="1" noResize="1" noEditPoints="1" noAdjustHandles="1" noChangeArrowheads="1" noChangeShapeType="1" noTextEdit="1"/>
              </p:cNvSpPr>
              <p:nvPr/>
            </p:nvSpPr>
            <p:spPr>
              <a:xfrm>
                <a:off x="722376" y="1892300"/>
                <a:ext cx="10753344" cy="965200"/>
              </a:xfrm>
              <a:prstGeom prst="rect">
                <a:avLst/>
              </a:prstGeom>
              <a:blipFill rotWithShape="1">
                <a:blip r:embed="rId2"/>
                <a:stretch>
                  <a:fillRect l="-4"/>
                </a:stretch>
              </a:blipFill>
            </p:spPr>
            <p:txBody>
              <a:bodyPr/>
              <a:lstStyle/>
              <a:p>
                <a:r>
                  <a:rPr lang="zh-CN" altLang="en-US">
                    <a:noFill/>
                  </a:rPr>
                  <a:t> </a:t>
                </a:r>
              </a:p>
            </p:txBody>
          </p:sp>
        </mc:Fallback>
      </mc:AlternateContent>
      <p:sp>
        <p:nvSpPr>
          <p:cNvPr id="6" name="QB_6_BD.41_1#2ba074276?pid=436831eb8&amp;color=0,0,0&amp;vtp=1&amp;bbb=1"/>
          <p:cNvSpPr/>
          <p:nvPr/>
        </p:nvSpPr>
        <p:spPr>
          <a:xfrm>
            <a:off x="722376" y="2857500"/>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）叶绿体内有众多的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堆积成</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极大地扩展了受光面积。</a:t>
            </a:r>
            <a:endParaRPr lang="en-US" altLang="zh-CN" sz="2000" dirty="0"/>
          </a:p>
        </p:txBody>
      </p:sp>
      <p:sp>
        <p:nvSpPr>
          <p:cNvPr id="7" name="QB_6_AN.42_1#2ba074276.blank?pid=436831eb8&amp;color=0,0,0&amp;vpa=13&amp;vtp=1&amp;bbb=1"/>
          <p:cNvSpPr/>
          <p:nvPr/>
        </p:nvSpPr>
        <p:spPr>
          <a:xfrm>
            <a:off x="3421126" y="2819400"/>
            <a:ext cx="946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类囊体</a:t>
            </a:r>
            <a:endParaRPr lang="en-US" altLang="zh-CN" sz="2000" dirty="0"/>
          </a:p>
        </p:txBody>
      </p:sp>
      <p:sp>
        <p:nvSpPr>
          <p:cNvPr id="8" name="QB_6_AN.43_1#2ba074276.blank?pid=436831eb8&amp;color=0,0,0&amp;vpa=14&amp;vtp=1&amp;bbb=1"/>
          <p:cNvSpPr/>
          <p:nvPr/>
        </p:nvSpPr>
        <p:spPr>
          <a:xfrm>
            <a:off x="5199126" y="2819400"/>
            <a:ext cx="692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基粒</a:t>
            </a:r>
            <a:endParaRPr lang="en-US" altLang="zh-CN" sz="2000" dirty="0"/>
          </a:p>
        </p:txBody>
      </p:sp>
      <p:sp>
        <p:nvSpPr>
          <p:cNvPr id="9" name="QB_6_AS.44_1#2ba074276?pid=436831eb8&amp;color=0,0,0&amp;vtp=1&amp;bbb=1"/>
          <p:cNvSpPr/>
          <p:nvPr/>
        </p:nvSpPr>
        <p:spPr>
          <a:xfrm>
            <a:off x="722376" y="3301873"/>
            <a:ext cx="10753344"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叶绿体内有众多的类囊体堆叠成基粒，广阔的类囊体膜极大地扩展了受光面积。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P spid="9"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a8f5e85e.fixed?pid=6eb847d0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4a8f5e85e.fixed?pid=6eb847d0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捕获光能的色素和结构</a:t>
            </a:r>
            <a:endParaRPr lang="en-US" altLang="zh-CN" sz="4400" dirty="0"/>
          </a:p>
        </p:txBody>
      </p:sp>
      <p:pic>
        <p:nvPicPr>
          <p:cNvPr id="4" name="C_4#4a8f5e85e.fixed?pid=6eb847d0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a8f5e85e.fixed?pid=6eb847d0b&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5_1#4432f21aa?sp=1&amp;pid=86c4a6b8f&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［江苏南通2024高一上统考］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进行探究实验是获得生物学知识的一种有效方法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。某中学几个生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物兴趣小组进行了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“绿叶中色素的提取和分离”实验，图1中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①～④表示用新鲜菠菜叶进行实验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的几个主要操作步骤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endParaRPr lang="en-US" altLang="zh-CN" sz="2000" dirty="0"/>
          </a:p>
        </p:txBody>
      </p:sp>
      <p:pic>
        <p:nvPicPr>
          <p:cNvPr id="3" name="QO_5_BD.45_3#4432f21aa?iti=1&amp;htil=1&amp;pid=86c4a6b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32688" y="2487872"/>
            <a:ext cx="4946904" cy="20391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5_BD.45_4#4432f21aa?iti=2&amp;htil=1&amp;pid=86c4a6b8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388352" y="2478728"/>
            <a:ext cx="2798064" cy="20482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5_BD.45_5#4432f21aa?iti=1&amp;htil=1&amp;pid=86c4a6b8f&amp;color=0,0,0&amp;vtp=1&amp;bbb=1"/>
          <p:cNvSpPr/>
          <p:nvPr/>
        </p:nvSpPr>
        <p:spPr>
          <a:xfrm>
            <a:off x="3175952" y="4653984"/>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5_BD.45_6#4432f21aa?iti=2&amp;htil=1&amp;pid=86c4a6b8f&amp;color=0,0,0&amp;vtp=1&amp;bbb=1"/>
          <p:cNvSpPr/>
          <p:nvPr/>
        </p:nvSpPr>
        <p:spPr>
          <a:xfrm>
            <a:off x="8557197" y="4653984"/>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46_1#91f7208ce?sp=1&amp;pid=4432f21aa&amp;color=0,0,0&amp;vtp=1&amp;bt=1&amp;bbb=1"/>
          <p:cNvSpPr/>
          <p:nvPr/>
        </p:nvSpPr>
        <p:spPr>
          <a:xfrm>
            <a:off x="722376" y="969264"/>
            <a:ext cx="10753344" cy="927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1中实验操作步骤的先后顺序是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②中加入的物质有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p:sp>
        <p:nvSpPr>
          <p:cNvPr id="3" name="QB_6_AN.47_1#91f7208ce.blank?pid=4432f21aa&amp;color=0,0,0&amp;vpa=15&amp;vtp=1&amp;bbb=1"/>
          <p:cNvSpPr/>
          <p:nvPr/>
        </p:nvSpPr>
        <p:spPr>
          <a:xfrm>
            <a:off x="5094351"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②④①③</a:t>
            </a:r>
            <a:endParaRPr lang="en-US" altLang="zh-CN" sz="2000" dirty="0">
              <a:solidFill>
                <a:srgbClr val="00B050"/>
              </a:solidFill>
            </a:endParaRPr>
          </a:p>
        </p:txBody>
      </p:sp>
      <p:sp>
        <p:nvSpPr>
          <p:cNvPr id="4" name="QB_6_AN.48_1#91f7208ce.blank?pid=4432f21aa&amp;color=0,0,0&amp;vpa=16&amp;vtp=1&amp;bbb=1"/>
          <p:cNvSpPr/>
          <p:nvPr/>
        </p:nvSpPr>
        <p:spPr>
          <a:xfrm>
            <a:off x="2763901" y="1401064"/>
            <a:ext cx="4502150" cy="469900"/>
          </a:xfrm>
          <a:prstGeom prst="rect">
            <a:avLst/>
          </a:prstGeom>
          <a:noFill/>
        </p:spPr>
        <p:txBody>
          <a:bodyPr wrap="none" lIns="0" tIns="0" rIns="0" bIns="0" rtlCol="0" anchor="t"/>
          <a:lstStyle/>
          <a:p>
            <a:pPr algn="ctr" latinLnBrk="1">
              <a:lnSpc>
                <a:spcPts val="37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菠菜叶、无水乙醇、二氧化硅、碳酸钙</a:t>
            </a:r>
            <a:endParaRPr lang="en-US" altLang="zh-CN" sz="2000" dirty="0">
              <a:solidFill>
                <a:srgbClr val="00B050"/>
              </a:solidFill>
            </a:endParaRPr>
          </a:p>
        </p:txBody>
      </p:sp>
      <p:sp>
        <p:nvSpPr>
          <p:cNvPr id="5" name="QB_6_AS.49_1#91f7208ce?pid=4432f21aa&amp;color=0,0,0&amp;vtp=1&amp;bbb=1&amp;hb=1"/>
          <p:cNvSpPr/>
          <p:nvPr/>
        </p:nvSpPr>
        <p:spPr>
          <a:xfrm>
            <a:off x="722376" y="193802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据图分析，①为画滤液细线，②为提取色素，③为分离色素，④为过滤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。实验操作步骤的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先后顺序是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②④①③。②提取色素时，研钵中需要加入菠菜叶、无水乙醇、二氧化硅、碳酸钙。</a:t>
            </a:r>
            <a:endParaRPr lang="en-US" altLang="zh-CN" sz="2200" dirty="0">
              <a:solidFill>
                <a:srgbClr val="000000"/>
              </a:solidFill>
            </a:endParaRPr>
          </a:p>
        </p:txBody>
      </p:sp>
      <mc:AlternateContent xmlns:mc="http://schemas.openxmlformats.org/markup-compatibility/2006">
        <mc:Choice xmlns:a14="http://schemas.microsoft.com/office/drawing/2010/main" Requires="a14">
          <p:sp>
            <p:nvSpPr>
              <p:cNvPr id="6" name="QB_6_BD.50_1#7492c624d?pid=4432f21aa&amp;color=0,0,0&amp;vtp=1&amp;bbb=1"/>
              <p:cNvSpPr/>
              <p:nvPr/>
            </p:nvSpPr>
            <p:spPr>
              <a:xfrm>
                <a:off x="722376" y="294643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（2）试剂</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的颜色是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图1操作①中，为了增加色素量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6" name="QB_6_BD.50_1#7492c624d?pid=4432f21aa&amp;color=0,0,0&amp;vtp=1&amp;bbb=1"/>
              <p:cNvSpPr>
                <a:spLocks noRot="1" noChangeAspect="1" noMove="1" noResize="1" noEditPoints="1" noAdjustHandles="1" noChangeArrowheads="1" noChangeShapeType="1" noTextEdit="1"/>
              </p:cNvSpPr>
              <p:nvPr/>
            </p:nvSpPr>
            <p:spPr>
              <a:xfrm>
                <a:off x="722376" y="2946434"/>
                <a:ext cx="10753344" cy="431800"/>
              </a:xfrm>
              <a:prstGeom prst="rect">
                <a:avLst/>
              </a:prstGeom>
              <a:blipFill rotWithShape="1">
                <a:blip r:embed="rId1"/>
                <a:stretch>
                  <a:fillRect l="-4" t="-8" b="8"/>
                </a:stretch>
              </a:blipFill>
            </p:spPr>
            <p:txBody>
              <a:bodyPr/>
              <a:lstStyle/>
              <a:p>
                <a:r>
                  <a:rPr lang="zh-CN" altLang="en-US">
                    <a:noFill/>
                  </a:rPr>
                  <a:t> </a:t>
                </a:r>
              </a:p>
            </p:txBody>
          </p:sp>
        </mc:Fallback>
      </mc:AlternateContent>
      <p:sp>
        <p:nvSpPr>
          <p:cNvPr id="7" name="QB_6_AN.51_1#7492c624d.blank?pid=4432f21aa&amp;color=0,0,0&amp;vpa=17&amp;vtp=1&amp;bbb=1"/>
          <p:cNvSpPr/>
          <p:nvPr/>
        </p:nvSpPr>
        <p:spPr>
          <a:xfrm>
            <a:off x="3036951" y="2908334"/>
            <a:ext cx="692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无色</a:t>
            </a:r>
            <a:endParaRPr lang="en-US" altLang="zh-CN" sz="2000" dirty="0">
              <a:solidFill>
                <a:srgbClr val="00B050"/>
              </a:solidFill>
            </a:endParaRPr>
          </a:p>
        </p:txBody>
      </p:sp>
      <p:sp>
        <p:nvSpPr>
          <p:cNvPr id="8" name="QB_6_AN.52_1#7492c624d.blank?pid=4432f21aa&amp;color=0,0,0&amp;vpa=18&amp;vtp=1&amp;bbb=1"/>
          <p:cNvSpPr/>
          <p:nvPr/>
        </p:nvSpPr>
        <p:spPr>
          <a:xfrm>
            <a:off x="8266176" y="2908334"/>
            <a:ext cx="1962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多次画滤液细线</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9" name="QB_6_AS.53_1#7492c624d?pid=4432f21aa&amp;color=0,0,0&amp;vtp=1&amp;bbb=1"/>
              <p:cNvSpPr/>
              <p:nvPr/>
            </p:nvSpPr>
            <p:spPr>
              <a:xfrm>
                <a:off x="722376" y="3345053"/>
                <a:ext cx="11133138"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试剂</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是无色的层析液。图1操作①中，为了增加色素量可以在滤液干后，再重画一到两次。</a:t>
                </a:r>
                <a:endParaRPr lang="en-US" altLang="zh-CN" sz="2200" dirty="0">
                  <a:solidFill>
                    <a:srgbClr val="000000"/>
                  </a:solidFill>
                </a:endParaRPr>
              </a:p>
            </p:txBody>
          </p:sp>
        </mc:Choice>
        <mc:Fallback>
          <p:sp>
            <p:nvSpPr>
              <p:cNvPr id="9" name="QB_6_AS.53_1#7492c624d?pid=4432f21aa&amp;color=0,0,0&amp;vtp=1&amp;bbb=1"/>
              <p:cNvSpPr>
                <a:spLocks noRot="1" noChangeAspect="1" noMove="1" noResize="1" noEditPoints="1" noAdjustHandles="1" noChangeArrowheads="1" noChangeShapeType="1" noTextEdit="1"/>
              </p:cNvSpPr>
              <p:nvPr/>
            </p:nvSpPr>
            <p:spPr>
              <a:xfrm>
                <a:off x="722376" y="3345053"/>
                <a:ext cx="11133138" cy="482600"/>
              </a:xfrm>
              <a:prstGeom prst="rect">
                <a:avLst/>
              </a:prstGeom>
              <a:blipFill rotWithShape="1">
                <a:blip r:embed="rId2"/>
                <a:stretch>
                  <a:fillRect l="-3" t="-105" r="1" b="105"/>
                </a:stretch>
              </a:blipFill>
            </p:spPr>
            <p:txBody>
              <a:bodyPr/>
              <a:lstStyle/>
              <a:p>
                <a:r>
                  <a:rPr lang="zh-CN" altLang="en-US">
                    <a:noFill/>
                  </a:rPr>
                  <a:t> </a:t>
                </a:r>
              </a:p>
            </p:txBody>
          </p:sp>
        </mc:Fallback>
      </mc:AlternateContent>
      <p:sp>
        <p:nvSpPr>
          <p:cNvPr id="10" name="QB_6_BD.54_1#c48b5976e?pid=4432f21aa&amp;color=0,0,0&amp;vtp=1&amp;bbb=1"/>
          <p:cNvSpPr/>
          <p:nvPr/>
        </p:nvSpPr>
        <p:spPr>
          <a:xfrm>
            <a:off x="722376" y="3775393"/>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（3）步骤③中，滤纸条上出现四条色素带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，其中最宽的一条色素带中的色素是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11" name="QB_6_AN.55_1#c48b5976e.blank?pid=4432f21aa&amp;color=0,0,0&amp;vpa=19&amp;vtp=1&amp;bbb=1"/>
              <p:cNvSpPr/>
              <p:nvPr/>
            </p:nvSpPr>
            <p:spPr>
              <a:xfrm>
                <a:off x="9569514" y="3827717"/>
                <a:ext cx="1031875" cy="317500"/>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𝐚</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11" name="QB_6_AN.55_1#c48b5976e.blank?pid=4432f21aa&amp;color=0,0,0&amp;vpa=19&amp;vtp=1&amp;bbb=1"/>
              <p:cNvSpPr>
                <a:spLocks noRot="1" noChangeAspect="1" noMove="1" noResize="1" noEditPoints="1" noAdjustHandles="1" noChangeArrowheads="1" noChangeShapeType="1" noTextEdit="1"/>
              </p:cNvSpPr>
              <p:nvPr/>
            </p:nvSpPr>
            <p:spPr>
              <a:xfrm>
                <a:off x="9569514" y="3827717"/>
                <a:ext cx="1031875" cy="317500"/>
              </a:xfrm>
              <a:prstGeom prst="rect">
                <a:avLst/>
              </a:prstGeom>
              <a:blipFill rotWithShape="1">
                <a:blip r:embed="rId3"/>
                <a:stretch>
                  <a:fillRect l="-6" t="-3780" r="6" b="18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6_AS.56_1#c48b5976e?pid=4432f21aa&amp;color=0,0,0&amp;vtp=1&amp;bbb=1"/>
              <p:cNvSpPr/>
              <p:nvPr/>
            </p:nvSpPr>
            <p:spPr>
              <a:xfrm>
                <a:off x="722376" y="4161346"/>
                <a:ext cx="10753344"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步骤③得到的滤纸条上最宽的一条色素带中的色素是叶绿素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12" name="QB_6_AS.56_1#c48b5976e?pid=4432f21aa&amp;color=0,0,0&amp;vtp=1&amp;bbb=1"/>
              <p:cNvSpPr>
                <a:spLocks noRot="1" noChangeAspect="1" noMove="1" noResize="1" noEditPoints="1" noAdjustHandles="1" noChangeArrowheads="1" noChangeShapeType="1" noTextEdit="1"/>
              </p:cNvSpPr>
              <p:nvPr/>
            </p:nvSpPr>
            <p:spPr>
              <a:xfrm>
                <a:off x="722376" y="4161346"/>
                <a:ext cx="10753344" cy="482600"/>
              </a:xfrm>
              <a:prstGeom prst="rect">
                <a:avLst/>
              </a:prstGeom>
              <a:blipFill rotWithShape="1">
                <a:blip r:embed="rId4"/>
                <a:stretch>
                  <a:fillRect l="-4" t="-40" b="4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1">
                                            <p:bg/>
                                          </p:spTgt>
                                        </p:tgtEl>
                                        <p:attrNameLst>
                                          <p:attrName>style.visibility</p:attrName>
                                        </p:attrNameLst>
                                      </p:cBhvr>
                                      <p:to>
                                        <p:strVal val="visible"/>
                                      </p:to>
                                    </p:set>
                                    <p:animEffect transition="in" filter="fade">
                                      <p:cBhvr>
                                        <p:cTn id="58" dur="500"/>
                                        <p:tgtEl>
                                          <p:spTgt spid="11">
                                            <p:bg/>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
                                            <p:txEl>
                                              <p:pRg st="0" end="0"/>
                                            </p:txEl>
                                          </p:spTgt>
                                        </p:tgtEl>
                                        <p:attrNameLst>
                                          <p:attrName>style.visibility</p:attrName>
                                        </p:attrNameLst>
                                      </p:cBhvr>
                                      <p:to>
                                        <p:strVal val="visible"/>
                                      </p:to>
                                    </p:set>
                                    <p:animEffect transition="in" filter="fade">
                                      <p:cBhvr>
                                        <p:cTn id="61" dur="500"/>
                                        <p:tgtEl>
                                          <p:spTgt spid="11">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2">
                                            <p:bg/>
                                          </p:spTgt>
                                        </p:tgtEl>
                                        <p:attrNameLst>
                                          <p:attrName>style.visibility</p:attrName>
                                        </p:attrNameLst>
                                      </p:cBhvr>
                                      <p:to>
                                        <p:strVal val="visible"/>
                                      </p:to>
                                    </p:set>
                                    <p:animEffect transition="in" filter="fade">
                                      <p:cBhvr>
                                        <p:cTn id="66" dur="500"/>
                                        <p:tgtEl>
                                          <p:spTgt spid="12">
                                            <p:bg/>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
                                            <p:txEl>
                                              <p:pRg st="0" end="0"/>
                                            </p:txEl>
                                          </p:spTgt>
                                        </p:tgtEl>
                                        <p:attrNameLst>
                                          <p:attrName>style.visibility</p:attrName>
                                        </p:attrNameLst>
                                      </p:cBhvr>
                                      <p:to>
                                        <p:strVal val="visible"/>
                                      </p:to>
                                    </p:set>
                                    <p:animEffect transition="in" filter="fade">
                                      <p:cBhvr>
                                        <p:cTn id="6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P spid="9" grpId="0" animBg="1" build="p"/>
      <p:bldP spid="11" grpId="0" animBg="1" build="p"/>
      <p:bldP spid="1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57_1#a4a2e9a2c?pid=4432f21a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（4）当改变层析液的组成成分进行分离时，滤纸条上只出现了黄、绿两条色素带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，用乙醚溶解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色素带中的色素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，浓缩后用分析仪检测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，可以通过分析色素溶液的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来判断色素的种类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58_1#a4a2e9a2c.blank?pid=4432f21aa&amp;color=0,0,0&amp;vpa=20&amp;vtp=1&amp;bbb=1"/>
          <p:cNvSpPr/>
          <p:nvPr/>
        </p:nvSpPr>
        <p:spPr>
          <a:xfrm>
            <a:off x="8097901" y="1391100"/>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吸收光谱</a:t>
            </a:r>
            <a:endParaRPr lang="en-US" altLang="zh-CN" sz="2000" dirty="0"/>
          </a:p>
        </p:txBody>
      </p:sp>
      <p:sp>
        <p:nvSpPr>
          <p:cNvPr id="4" name="QB_6_AS.59_1#a4a2e9a2c?pid=4432f21aa&amp;color=0,0,0&amp;vtp=1&amp;bbb=1&amp;hb=1"/>
          <p:cNvSpPr/>
          <p:nvPr/>
        </p:nvSpPr>
        <p:spPr>
          <a:xfrm>
            <a:off x="722376" y="194024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不同的色素吸收不同波长的光，叶绿素主要吸收红光和蓝紫光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，类胡萝卜素主要吸收蓝紫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。所以通过分析色素溶液的吸收光谱可判断色素种类。</a:t>
            </a:r>
            <a:endParaRPr lang="en-US" altLang="zh-CN" sz="2200" dirty="0"/>
          </a:p>
        </p:txBody>
      </p:sp>
      <p:sp>
        <p:nvSpPr>
          <p:cNvPr id="5" name="QB_6_BD.60_1#d10ee7657?pid=4432f21aa&amp;color=0,0,0&amp;vtp=1&amp;bbb=1&amp;hb=1"/>
          <p:cNvSpPr/>
          <p:nvPr/>
        </p:nvSpPr>
        <p:spPr>
          <a:xfrm>
            <a:off x="722376" y="2948662"/>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（5）若将实验中的滤纸条换成圆形滤纸，层析结果会得到近似同心环的四个色素圈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，排列在最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外侧的色素圈的颜色是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，主要吸收的光是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B_6_AN.61_1#d10ee7657.blank?pid=4432f21aa&amp;color=0,0,0&amp;vpa=21&amp;vtp=1&amp;bbb=1"/>
          <p:cNvSpPr/>
          <p:nvPr/>
        </p:nvSpPr>
        <p:spPr>
          <a:xfrm>
            <a:off x="3271901" y="3367762"/>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橙黄色</a:t>
            </a:r>
            <a:endParaRPr lang="en-US" altLang="zh-CN" sz="2000" dirty="0"/>
          </a:p>
        </p:txBody>
      </p:sp>
      <p:sp>
        <p:nvSpPr>
          <p:cNvPr id="7" name="QB_6_AN.62_1#d10ee7657.blank?pid=4432f21aa&amp;color=0,0,0&amp;vpa=22&amp;vtp=1&amp;bbb=1"/>
          <p:cNvSpPr/>
          <p:nvPr/>
        </p:nvSpPr>
        <p:spPr>
          <a:xfrm>
            <a:off x="6319901" y="3367762"/>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蓝紫光</a:t>
            </a:r>
            <a:endParaRPr lang="en-US" altLang="zh-CN" sz="2000" dirty="0"/>
          </a:p>
        </p:txBody>
      </p:sp>
      <p:sp>
        <p:nvSpPr>
          <p:cNvPr id="8" name="QB_6_AS.63_1#d10ee7657?pid=4432f21aa&amp;color=0,0,0&amp;vtp=1&amp;bbb=1&amp;hb=1"/>
          <p:cNvSpPr/>
          <p:nvPr/>
        </p:nvSpPr>
        <p:spPr>
          <a:xfrm>
            <a:off x="722376" y="392144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若将实验中的滤纸条换成圆形滤纸，层析结果会得到近似同心环的四个色素圈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，排列在最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外侧的色素圈是胡萝卜素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，颜色是橙黄色，主要吸收蓝紫光。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64_1#45012b6b9?pid=4432f21aa&amp;color=0,0,0&amp;vtp=1&amp;bt=1&amp;bbb=1"/>
          <p:cNvSpPr/>
          <p:nvPr/>
        </p:nvSpPr>
        <p:spPr>
          <a:xfrm>
            <a:off x="722376" y="969264"/>
            <a:ext cx="11087100"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（6）由于各小组操作不同，出现了图2四种不同的层析结果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。正确操作得到的理想结果应是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65_1#45012b6b9.blank?pid=4432f21aa&amp;color=0,0,0&amp;vpa=23&amp;vtp=1"/>
          <p:cNvSpPr/>
          <p:nvPr/>
        </p:nvSpPr>
        <p:spPr>
          <a:xfrm>
            <a:off x="10936351" y="931164"/>
            <a:ext cx="438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mc:AlternateContent xmlns:mc="http://schemas.openxmlformats.org/markup-compatibility/2006">
        <mc:Choice xmlns:a14="http://schemas.microsoft.com/office/drawing/2010/main" Requires="a14">
          <p:sp>
            <p:nvSpPr>
              <p:cNvPr id="4" name="QB_6_AS.66_1#45012b6b9?pid=4432f21aa&amp;color=0,0,0&amp;vtp=1&amp;bbb=1&amp;hb=1"/>
              <p:cNvSpPr/>
              <p:nvPr/>
            </p:nvSpPr>
            <p:spPr>
              <a:xfrm>
                <a:off x="722376" y="1409573"/>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纸层析法得到的四种色素，距离点样处最远的是胡萝卜素，含量最少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，往下依次是含量较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少的叶黄素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、含量最多的叶绿素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、含量较多的叶绿素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。故正确操作得到的理想结果应为乙。</a:t>
                </a:r>
                <a:endParaRPr lang="en-US" altLang="zh-CN" sz="2200" dirty="0"/>
              </a:p>
            </p:txBody>
          </p:sp>
        </mc:Choice>
        <mc:Fallback>
          <p:sp>
            <p:nvSpPr>
              <p:cNvPr id="4" name="QB_6_AS.66_1#45012b6b9?pid=4432f21aa&amp;color=0,0,0&amp;vtp=1&amp;bbb=1&amp;hb=1"/>
              <p:cNvSpPr>
                <a:spLocks noRot="1" noChangeAspect="1" noMove="1" noResize="1" noEditPoints="1" noAdjustHandles="1" noChangeArrowheads="1" noChangeShapeType="1" noTextEdit="1"/>
              </p:cNvSpPr>
              <p:nvPr/>
            </p:nvSpPr>
            <p:spPr>
              <a:xfrm>
                <a:off x="722376" y="1409573"/>
                <a:ext cx="10753344" cy="965200"/>
              </a:xfrm>
              <a:prstGeom prst="rect">
                <a:avLst/>
              </a:prstGeom>
              <a:blipFill rotWithShape="1">
                <a:blip r:embed="rId1"/>
                <a:stretch>
                  <a:fillRect l="-4" t="-53" b="53"/>
                </a:stretch>
              </a:blipFill>
            </p:spPr>
            <p:txBody>
              <a:bodyPr/>
              <a:lstStyle/>
              <a:p>
                <a:r>
                  <a:rPr lang="zh-CN" altLang="en-US">
                    <a:noFill/>
                  </a:rPr>
                  <a:t> </a:t>
                </a:r>
              </a:p>
            </p:txBody>
          </p:sp>
        </mc:Fallback>
      </mc:AlternateContent>
      <p:sp>
        <p:nvSpPr>
          <p:cNvPr id="5" name="QB_6_BD.67_1#b817ace75?pid=4432f21aa&amp;color=0,0,0&amp;vtp=1&amp;bbb=1&amp;hb=1"/>
          <p:cNvSpPr/>
          <p:nvPr/>
        </p:nvSpPr>
        <p:spPr>
          <a:xfrm>
            <a:off x="722376" y="2379853"/>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（7）如果想探究菠菜生长过程中色素含量和种类的变化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，实验设计的主要思路是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B_6_AN.68_1#b817ace75.blank?pid=4432f21aa&amp;color=0,0,0&amp;vpa=24&amp;vtp=1&amp;bbb=1&amp;hb=1"/>
          <p:cNvSpPr/>
          <p:nvPr/>
        </p:nvSpPr>
        <p:spPr>
          <a:xfrm>
            <a:off x="722377" y="2341753"/>
            <a:ext cx="10749631" cy="914400"/>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选取相同面</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积不同生长时期的菠菜叶片</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，提取和分离里面的色素，比较色素的含量和种类的变化情况</a:t>
            </a:r>
            <a:endParaRPr lang="en-US" altLang="zh-CN" sz="2000" dirty="0"/>
          </a:p>
        </p:txBody>
      </p:sp>
      <p:sp>
        <p:nvSpPr>
          <p:cNvPr id="7" name="QB_6_AS.69_1#b817ace75?pid=4432f21aa&amp;color=0,0,0&amp;vtp=1&amp;bbb=1&amp;hb=1"/>
          <p:cNvSpPr/>
          <p:nvPr/>
        </p:nvSpPr>
        <p:spPr>
          <a:xfrm>
            <a:off x="722376" y="3352673"/>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如果想探究菠菜生长过程中色素含量和种类的变化，实验的自变量是菠菜的生长时期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变量是色素种类和含量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，因此可以选取相同面积不同生长时期菠菜的叶片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，提取和分离里面的色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，比较色素含量和种类的变化情况。</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fade">
                                      <p:cBhvr>
                                        <p:cTn id="37" dur="500"/>
                                        <p:tgtEl>
                                          <p:spTgt spid="7">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fade">
                                      <p:cBhvr>
                                        <p:cTn id="40" dur="500"/>
                                        <p:tgtEl>
                                          <p:spTgt spid="7">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animEffect transition="in" filter="fade">
                                      <p:cBhvr>
                                        <p:cTn id="43" dur="500"/>
                                        <p:tgtEl>
                                          <p:spTgt spid="7">
                                            <p:txEl>
                                              <p:pRg st="1" end="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xEl>
                                              <p:pRg st="2" end="2"/>
                                            </p:txEl>
                                          </p:spTgt>
                                        </p:tgtEl>
                                        <p:attrNameLst>
                                          <p:attrName>style.visibility</p:attrName>
                                        </p:attrNameLst>
                                      </p:cBhvr>
                                      <p:to>
                                        <p:strVal val="visible"/>
                                      </p:to>
                                    </p:set>
                                    <p:animEffect transition="in" filter="fade">
                                      <p:cBhvr>
                                        <p:cTn id="46"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0_1#466c7bea8?sp=1&amp;pid=80b088447&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［湖北武汉2025高一上月考］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羽衣甘蓝因其耐寒性和叶色丰富多变的特点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，成为冬季重要的观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叶植物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。某同学将其叶片色素提取液在滤纸上进行点样，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先后置于层析液和蒸馏水中进行分离，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过程及结果如图所示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。已知1、2、3、4、5代表不同类型的色素。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1_1#466c7bea8.bracket?pid=80b088447&amp;color=0,0,0&amp;vpa=25&amp;vtp=1"/>
          <p:cNvSpPr/>
          <p:nvPr/>
        </p:nvSpPr>
        <p:spPr>
          <a:xfrm>
            <a:off x="10304526"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70_2#466c7bea8?htil=9&amp;pid=80b0884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420596" y="2478728"/>
            <a:ext cx="4626864" cy="15087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70_3#466c7bea8.choices?htil=9&amp;pid=80b088447&amp;color=0,0,0&amp;vtp=1&amp;bbb=1"/>
          <p:cNvSpPr/>
          <p:nvPr/>
        </p:nvSpPr>
        <p:spPr>
          <a:xfrm>
            <a:off x="722376" y="2389862"/>
            <a:ext cx="598932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A.用层析液分离后，色素3的条带颜色为黄绿色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.色素1、2主要吸收红光和蓝紫光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.色素5可能存在于植物的液泡中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.提取色素时仅加入无水乙醇即可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2_1#466c7bea8?pid=80b088447&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根据在层析液中的层析结果可知，1、2、3、4依次为胡萝卜素、叶黄素、叶绿素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，色素3的条带颜色为蓝绿色，A错误；色素1距离起点最远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，说明其在层析液中的溶解度最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，色素1、2依次为胡萝卜素和叶黄素，主要吸收蓝紫光，B错误；色素5溶于水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，为水溶性色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，因而可能存在于植物的液泡中，C正确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；提取色素时需加入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无水乙醇和二氧化硅，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有保护色素的作用，无水乙醇能溶解色素，二氧化硅起到充分研磨的作用，D错误。</a:t>
                </a:r>
                <a:endParaRPr lang="en-US" altLang="zh-CN" sz="2200" dirty="0"/>
              </a:p>
            </p:txBody>
          </p:sp>
        </mc:Choice>
        <mc:Fallback>
          <p:sp>
            <p:nvSpPr>
              <p:cNvPr id="2" name="QC_6_AS.72_1#466c7bea8?pid=80b088447&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2f2c96b5.fixed?pid=bd24b3b6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32f2c96b5.fixed?pid=bd24b3b6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光合作用的原理和应用</a:t>
            </a:r>
            <a:endParaRPr lang="en-US" altLang="zh-CN" sz="4400" dirty="0"/>
          </a:p>
        </p:txBody>
      </p:sp>
      <p:pic>
        <p:nvPicPr>
          <p:cNvPr id="4" name="C_4#32f2c96b5.fixed?pid=bd24b3b6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2f2c96b5.fixed?pid=bd24b3b6b&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3_1#c926fed32?pid=ab2c1a799&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1.下列关于探索光合作用原理的部分实验，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描述正确的是(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4_1#c926fed32.bracket?pid=ab2c1a799&amp;color=0,0,0&amp;vpa=26&amp;vtp=1"/>
          <p:cNvSpPr/>
          <p:nvPr/>
        </p:nvSpPr>
        <p:spPr>
          <a:xfrm>
            <a:off x="7229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73_2#c926fed32.choices?pid=ab2c1a799&amp;color=0,0,0&amp;vtp=1&amp;bbb=1"/>
              <p:cNvSpPr/>
              <p:nvPr/>
            </p:nvSpPr>
            <p:spPr>
              <a:xfrm>
                <a:off x="722376" y="1401987"/>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A.卡尔文的实验中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，向小球藻提供</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光照一段时间，</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先于</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.希尔反应表明植物的光合作用产生的氧气中的氧元素全部来自水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.阿尔农在光照下进行实验，发现水的光解过程伴随着</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的合成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D.鲁宾和卡门利用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的同位素</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同时标记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，证明光合作用释放的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来自水</a:t>
                </a:r>
                <a:endParaRPr lang="en-US" altLang="zh-CN" sz="2000" dirty="0"/>
              </a:p>
            </p:txBody>
          </p:sp>
        </mc:Choice>
        <mc:Fallback>
          <p:sp>
            <p:nvSpPr>
              <p:cNvPr id="4" name="QC_6_BD.73_2#c926fed32.choices?pid=ab2c1a799&amp;color=0,0,0&amp;vtp=1&amp;bbb=1"/>
              <p:cNvSpPr>
                <a:spLocks noRot="1" noChangeAspect="1" noMove="1" noResize="1" noEditPoints="1" noAdjustHandles="1" noChangeArrowheads="1" noChangeShapeType="1" noTextEdit="1"/>
              </p:cNvSpPr>
              <p:nvPr/>
            </p:nvSpPr>
            <p:spPr>
              <a:xfrm>
                <a:off x="722376" y="1401987"/>
                <a:ext cx="10753344" cy="1866900"/>
              </a:xfrm>
              <a:prstGeom prst="rect">
                <a:avLst/>
              </a:prstGeom>
              <a:blipFill rotWithShape="1">
                <a:blip r:embed="rId1"/>
                <a:stretch>
                  <a:fillRect l="-4" t="-29" b="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5_1#c926fed32?pid=ab2c1a799&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向小球藻提供</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，光照一段时间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，暗反应中先进行</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，而后生成</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先于</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；希尔反应是指离体叶绿体在适当条件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下发生水的光解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、产生氧气的化学反应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，不能表明植物光合作用产生的氧气中的氧元素全部来自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，B错误；阿尔农通过实验证实了叶绿体合成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的过程总是与水的光解相伴随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在光照下进行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；鲁宾和卡门利用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的同位素</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分别标记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，证明光合作用释放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来自水，D错误。</a:t>
                </a:r>
                <a:endParaRPr lang="en-US" altLang="zh-CN" sz="2200" dirty="0"/>
              </a:p>
            </p:txBody>
          </p:sp>
        </mc:Choice>
        <mc:Fallback>
          <p:sp>
            <p:nvSpPr>
              <p:cNvPr id="2" name="QC_6_AS.75_1#c926fed32?pid=ab2c1a799&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092"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76_1#c926fed32?pid=ab2c1a799&amp;color=0,0,0&amp;vtp=1&amp;bt=1&amp;bbb=1&amp;hb=1"/>
          <p:cNvSpPr/>
          <p:nvPr/>
        </p:nvSpPr>
        <p:spPr>
          <a:xfrm>
            <a:off x="722376" y="969264"/>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离体叶绿体在适当条件下发生水的光解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、产生氧气的化学反应称为希尔反应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。希尔反应的结果能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说明水的光解产生氧气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，但不能说明植物光合作用所产生的氧气中的氧元素全部来自水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。鲁宾和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卡门的实验才证明了植物光合作用产生的氧气中的氧元素全部来自水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1a193b42c?pid=675fd1234&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［江苏扬州2024高一上期中］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关于绿叶中色素的提取和分离实验，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1a193b42c.bracket?pid=675fd1234&amp;color=0,0,0&amp;vpa=1&amp;vtp=1"/>
          <p:cNvSpPr/>
          <p:nvPr/>
        </p:nvSpPr>
        <p:spPr>
          <a:xfrm>
            <a:off x="10023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_2#1a193b42c.choices?pid=675fd1234&amp;color=0,0,0&amp;vtp=1&amp;bbb=1"/>
          <p:cNvSpPr/>
          <p:nvPr/>
        </p:nvSpPr>
        <p:spPr>
          <a:xfrm>
            <a:off x="722376" y="1401987"/>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A.用洋葱鳞片叶进行实验效果较好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.无水乙醇只能溶解叶绿素，不能溶解其他色素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.画滤液细线应做到细、齐、直，并重复画线以增加色素含量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.可使用圆珠笔在滤纸条上画线，确定色素扩散的起始位置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7_1#7291e02c7?sp=1&amp;pid=e946a1935&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［云南文山2025高一上月考］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下图为高等植物光合作用的部分过程示意图，甲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，①②表示反应阶段。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8_1#7291e02c7.bracket?pid=e946a1935&amp;color=0,0,0&amp;vpa=27&amp;vtp=1&amp;bbb=1"/>
          <p:cNvSpPr/>
          <p:nvPr/>
        </p:nvSpPr>
        <p:spPr>
          <a:xfrm>
            <a:off x="6523101" y="1429200"/>
            <a:ext cx="71913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ABC</a:t>
            </a:r>
            <a:endParaRPr lang="en-US" altLang="zh-CN" sz="2000" dirty="0"/>
          </a:p>
        </p:txBody>
      </p:sp>
      <p:pic>
        <p:nvPicPr>
          <p:cNvPr id="4" name="QC_6_BD.77_2#7291e02c7?htil=10&amp;pid=e946a193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587791" y="2021528"/>
            <a:ext cx="3026664" cy="13075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77_3#7291e02c7.choices?htil=10&amp;pid=e946a1935&amp;color=0,0,0&amp;vtp=1&amp;bbb=1"/>
              <p:cNvSpPr/>
              <p:nvPr/>
            </p:nvSpPr>
            <p:spPr>
              <a:xfrm>
                <a:off x="722376" y="1932662"/>
                <a:ext cx="759866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.物质甲是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，图中①是光合作用的暗反应阶段</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.吸收光能的色素分布在叶绿体的基质中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.图中①为②提供的物质乙是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②阶段包括的生理过程有</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endParaRPr lang="en-US" altLang="zh-CN" sz="2000" dirty="0"/>
              </a:p>
            </p:txBody>
          </p:sp>
        </mc:Choice>
        <mc:Fallback>
          <p:sp>
            <p:nvSpPr>
              <p:cNvPr id="5" name="QC_6_BD.77_3#7291e02c7.choices?htil=10&amp;pid=e946a1935&amp;color=0,0,0&amp;vtp=1&amp;bbb=1"/>
              <p:cNvSpPr>
                <a:spLocks noRot="1" noChangeAspect="1" noMove="1" noResize="1" noEditPoints="1" noAdjustHandles="1" noChangeArrowheads="1" noChangeShapeType="1" noTextEdit="1"/>
              </p:cNvSpPr>
              <p:nvPr/>
            </p:nvSpPr>
            <p:spPr>
              <a:xfrm>
                <a:off x="722376" y="1932662"/>
                <a:ext cx="7598664" cy="1866900"/>
              </a:xfrm>
              <a:prstGeom prst="rect">
                <a:avLst/>
              </a:prstGeom>
              <a:blipFill rotWithShape="1">
                <a:blip r:embed="rId2"/>
                <a:stretch>
                  <a:fillRect l="-5"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9_1#7291e02c7?pid=e946a1935&amp;color=0,0,0&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光反应中水的光解可产生氧气，物质甲为氧气，①是光反应阶段，A错误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；吸收光能的色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素分布在叶绿体的类囊体薄膜上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，B错误；①为光反应阶段，②为暗反应阶段，①为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②提供的物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质乙是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，C错误；②是暗反应阶段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，该过程的物质变化包括</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的还原，D正确。</a:t>
                </a:r>
                <a:endParaRPr lang="en-US" altLang="zh-CN" sz="2200" dirty="0"/>
              </a:p>
            </p:txBody>
          </p:sp>
        </mc:Choice>
        <mc:Fallback>
          <p:sp>
            <p:nvSpPr>
              <p:cNvPr id="2" name="QC_6_AS.79_1#7291e02c7?pid=e946a1935&amp;color=0,0,0&amp;vtp=1&amp;bt=1&amp;bbb=1&amp;hb=1"/>
              <p:cNvSpPr>
                <a:spLocks noRot="1" noChangeAspect="1" noMove="1" noResize="1" noEditPoints="1" noAdjustHandles="1" noChangeArrowheads="1" noChangeShapeType="1" noTextEdit="1"/>
              </p:cNvSpPr>
              <p:nvPr/>
            </p:nvSpPr>
            <p:spPr>
              <a:xfrm>
                <a:off x="722376" y="972000"/>
                <a:ext cx="10753344" cy="1384300"/>
              </a:xfrm>
              <a:prstGeom prst="rect">
                <a:avLst/>
              </a:prstGeom>
              <a:blipFill rotWithShape="1">
                <a:blip r:embed="rId1"/>
                <a:stretch>
                  <a:fillRect l="-4" t="-33" r="-2911"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0_1#e21753d84?sp=1&amp;pid=e946a1935&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根据如图所示光合作用过程判断，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1_1#e21753d84.bracket?pid=e946a1935&amp;color=0,0,0&amp;vpa=28&amp;vtp=1"/>
          <p:cNvSpPr/>
          <p:nvPr/>
        </p:nvSpPr>
        <p:spPr>
          <a:xfrm>
            <a:off x="10277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80_2#e21753d84?htil=11&amp;pid=e946a193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33855" y="1490853"/>
            <a:ext cx="4069080" cy="19476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80_3#e21753d84.choices?htil=11&amp;pid=e946a1935&amp;color=0,0,0&amp;vtp=1&amp;bbb=1"/>
              <p:cNvSpPr/>
              <p:nvPr/>
            </p:nvSpPr>
            <p:spPr>
              <a:xfrm>
                <a:off x="722376" y="1401987"/>
                <a:ext cx="654710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A.⑤过程发生于叶绿体基质中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.⑥过程发生于叶绿体类囊体薄膜上</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.图中①～④依次为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②不仅用于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的还原，还可促进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的结合</a:t>
                </a:r>
                <a:endParaRPr lang="en-US" altLang="zh-CN" sz="2000" dirty="0"/>
              </a:p>
            </p:txBody>
          </p:sp>
        </mc:Choice>
        <mc:Fallback>
          <p:sp>
            <p:nvSpPr>
              <p:cNvPr id="5" name="QC_6_BD.80_3#e21753d84.choices?htil=11&amp;pid=e946a1935&amp;color=0,0,0&amp;vtp=1&amp;bbb=1"/>
              <p:cNvSpPr>
                <a:spLocks noRot="1" noChangeAspect="1" noMove="1" noResize="1" noEditPoints="1" noAdjustHandles="1" noChangeArrowheads="1" noChangeShapeType="1" noTextEdit="1"/>
              </p:cNvSpPr>
              <p:nvPr/>
            </p:nvSpPr>
            <p:spPr>
              <a:xfrm>
                <a:off x="722376" y="1401987"/>
                <a:ext cx="6547104" cy="1866900"/>
              </a:xfrm>
              <a:prstGeom prst="rect">
                <a:avLst/>
              </a:prstGeom>
              <a:blipFill rotWithShape="1">
                <a:blip r:embed="rId2"/>
                <a:stretch>
                  <a:fillRect l="-6" t="-29" b="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82_1#e21753d84?pid=e946a1935&amp;color=0,0,0&amp;mp=1&amp;vtp=1&amp;bt=1&amp;bbb=1&amp;hb=1"/>
              <p:cNvSpPr/>
              <p:nvPr/>
            </p:nvSpPr>
            <p:spPr>
              <a:xfrm>
                <a:off x="722376" y="969264"/>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P106“概念检测”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。教材中题目以填图的形式考查光合作用过程中的物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质的变化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，较基础；本题以选择题形式综合考查光合作用过程中物质变化、场所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、光反应与暗反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应的关系等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，难度略有增加。</a:t>
                </a:r>
                <a:endParaRPr lang="en-US" altLang="zh-CN" sz="2000" dirty="0"/>
              </a:p>
            </p:txBody>
          </p:sp>
        </mc:Choice>
        <mc:Fallback>
          <p:sp>
            <p:nvSpPr>
              <p:cNvPr id="2" name="QC_6_EX.82_1#e21753d84?pid=e946a1935&amp;color=0,0,0&amp;mp=1&amp;vtp=1&amp;bt=1&amp;bbb=1&amp;hb=1"/>
              <p:cNvSpPr>
                <a:spLocks noRot="1" noChangeAspect="1" noMove="1" noResize="1" noEditPoints="1" noAdjustHandles="1" noChangeArrowheads="1" noChangeShapeType="1" noTextEdit="1"/>
              </p:cNvSpPr>
              <p:nvPr/>
            </p:nvSpPr>
            <p:spPr>
              <a:xfrm>
                <a:off x="722376" y="969264"/>
                <a:ext cx="10753344" cy="1841500"/>
              </a:xfrm>
              <a:prstGeom prst="rect">
                <a:avLst/>
              </a:prstGeom>
              <a:blipFill rotWithShape="1">
                <a:blip r:embed="rId1"/>
                <a:stretch>
                  <a:fillRect l="-4" t="-14" r="-402"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3_1#e21753d84?pid=e946a1935&amp;color=0,0,0&amp;vtp=1&amp;bt=1&amp;bbb=1&amp;hb=1"/>
              <p:cNvSpPr/>
              <p:nvPr/>
            </p:nvSpPr>
            <p:spPr>
              <a:xfrm>
                <a:off x="722376" y="972000"/>
                <a:ext cx="10753344" cy="1943100"/>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分析题图可知，⑤是光反应阶段，发生于叶绿体类囊体薄膜上，A错误；⑥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为暗反应阶段，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发生于叶绿体基质中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，B错误；据图分析可知，①是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，④是</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正确；②是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，是光反应的产物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的还原提供能量</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不消耗能量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2" name="QC_6_AS.83_1#e21753d84?pid=e946a1935&amp;color=0,0,0&amp;vtp=1&amp;bt=1&amp;bbb=1&amp;hb=1"/>
              <p:cNvSpPr>
                <a:spLocks noRot="1" noChangeAspect="1" noMove="1" noResize="1" noEditPoints="1" noAdjustHandles="1" noChangeArrowheads="1" noChangeShapeType="1" noTextEdit="1"/>
              </p:cNvSpPr>
              <p:nvPr/>
            </p:nvSpPr>
            <p:spPr>
              <a:xfrm>
                <a:off x="722376" y="972000"/>
                <a:ext cx="10753344" cy="1943100"/>
              </a:xfrm>
              <a:prstGeom prst="rect">
                <a:avLst/>
              </a:prstGeom>
              <a:blipFill rotWithShape="1">
                <a:blip r:embed="rId1"/>
                <a:stretch>
                  <a:fillRect l="-4" t="-23" r="-2120" b="2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84_1#0a590b4c0?htil=12&amp;pid=32a6ac8b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59486" y="1054296"/>
            <a:ext cx="2478024" cy="21488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84_2#0a590b4c0?htil=12&amp;sp=1&amp;pid=32a6ac8be&amp;color=0,0,0&amp;vtp=1&amp;bt=1&amp;bbb=1&amp;hb=1"/>
              <p:cNvSpPr/>
              <p:nvPr/>
            </p:nvSpPr>
            <p:spPr>
              <a:xfrm>
                <a:off x="722376" y="972000"/>
                <a:ext cx="8138160"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［天津武清区2025高一上月考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在一定的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浓度和适宜的温度下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得不同光照强度下的番茄叶片光合作用强度如图所示。下列叙述正确的是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84_2#0a590b4c0?htil=12&amp;sp=1&amp;pid=32a6ac8be&amp;color=0,0,0&amp;vtp=1&amp;bt=1&amp;bbb=1&amp;hb=1"/>
              <p:cNvSpPr>
                <a:spLocks noRot="1" noChangeAspect="1" noMove="1" noResize="1" noEditPoints="1" noAdjustHandles="1" noChangeArrowheads="1" noChangeShapeType="1" noTextEdit="1"/>
              </p:cNvSpPr>
              <p:nvPr/>
            </p:nvSpPr>
            <p:spPr>
              <a:xfrm>
                <a:off x="722376" y="972000"/>
                <a:ext cx="8138160" cy="1371600"/>
              </a:xfrm>
              <a:prstGeom prst="rect">
                <a:avLst/>
              </a:prstGeom>
              <a:blipFill rotWithShape="1">
                <a:blip r:embed="rId2"/>
                <a:stretch>
                  <a:fillRect l="-5" t="-33" r="-1454" b="33"/>
                </a:stretch>
              </a:blipFill>
            </p:spPr>
            <p:txBody>
              <a:bodyPr/>
              <a:lstStyle/>
              <a:p>
                <a:r>
                  <a:rPr lang="zh-CN" altLang="en-US">
                    <a:noFill/>
                  </a:rPr>
                  <a:t> </a:t>
                </a:r>
              </a:p>
            </p:txBody>
          </p:sp>
        </mc:Fallback>
      </mc:AlternateContent>
      <p:sp>
        <p:nvSpPr>
          <p:cNvPr id="4" name="QC_6_AN.85_1#0a590b4c0.bracket?pid=32a6ac8be&amp;color=0,0,0&amp;vpa=29&amp;vtp=1"/>
          <p:cNvSpPr/>
          <p:nvPr/>
        </p:nvSpPr>
        <p:spPr>
          <a:xfrm>
            <a:off x="909701"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6_BD.84_3#0a590b4c0.choices?htil=12&amp;pid=32a6ac8be&amp;color=0,0,0&amp;vtp=1&amp;bbb=1"/>
              <p:cNvSpPr/>
              <p:nvPr/>
            </p:nvSpPr>
            <p:spPr>
              <a:xfrm>
                <a:off x="722376" y="2389862"/>
                <a:ext cx="813816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A.A点时产生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的场所只有线粒体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点时，番茄开始进行光合作用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点时真正的光合速率约为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D.C点后限制光合作用强度的因素可能是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endParaRPr lang="en-US" altLang="zh-CN" sz="2000" dirty="0"/>
              </a:p>
            </p:txBody>
          </p:sp>
        </mc:Choice>
        <mc:Fallback>
          <p:sp>
            <p:nvSpPr>
              <p:cNvPr id="5" name="QC_6_BD.84_3#0a590b4c0.choices?htil=12&amp;pid=32a6ac8be&amp;color=0,0,0&amp;vtp=1&amp;bbb=1"/>
              <p:cNvSpPr>
                <a:spLocks noRot="1" noChangeAspect="1" noMove="1" noResize="1" noEditPoints="1" noAdjustHandles="1" noChangeArrowheads="1" noChangeShapeType="1" noTextEdit="1"/>
              </p:cNvSpPr>
              <p:nvPr/>
            </p:nvSpPr>
            <p:spPr>
              <a:xfrm>
                <a:off x="722376" y="2389862"/>
                <a:ext cx="8138160" cy="1866900"/>
              </a:xfrm>
              <a:prstGeom prst="rect">
                <a:avLst/>
              </a:prstGeom>
              <a:blipFill rotWithShape="1">
                <a:blip r:embed="rId3"/>
                <a:stretch>
                  <a:fillRect l="-5" t="-19" r="5"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6_1#0a590b4c0?pid=32a6ac8be&amp;color=0,0,0&amp;vtp=1&amp;bt=1&amp;bbb=1&amp;hb=1"/>
              <p:cNvSpPr/>
              <p:nvPr/>
            </p:nvSpPr>
            <p:spPr>
              <a:xfrm>
                <a:off x="722376" y="972000"/>
                <a:ext cx="10753344" cy="2781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A点没有光照，只进行细胞呼吸，产生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的场所是细胞质基质和线粒体，A错误；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A点之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后即开始了光合作用</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段光合速率小于呼吸速率，B点呼吸作用强度与光合作用强度相等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；C点时的净光合速率约为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真光合速率还必须加上细胞呼吸速率，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约为</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C点后的限制因素是除去光照强度之外的其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他外界因素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，由于该实验是在适宜温度条件下进行的，因此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C点后限制光合作用强度的因素可能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浓度，D正确。</a:t>
                </a:r>
                <a:endParaRPr lang="en-US" altLang="zh-CN" sz="2200" dirty="0"/>
              </a:p>
            </p:txBody>
          </p:sp>
        </mc:Choice>
        <mc:Fallback>
          <p:sp>
            <p:nvSpPr>
              <p:cNvPr id="2" name="QC_6_AS.86_1#0a590b4c0?pid=32a6ac8be&amp;color=0,0,0&amp;vtp=1&amp;bt=1&amp;bbb=1&amp;hb=1"/>
              <p:cNvSpPr>
                <a:spLocks noRot="1" noChangeAspect="1" noMove="1" noResize="1" noEditPoints="1" noAdjustHandles="1" noChangeArrowheads="1" noChangeShapeType="1" noTextEdit="1"/>
              </p:cNvSpPr>
              <p:nvPr/>
            </p:nvSpPr>
            <p:spPr>
              <a:xfrm>
                <a:off x="722376" y="972000"/>
                <a:ext cx="10753344" cy="2781300"/>
              </a:xfrm>
              <a:prstGeom prst="rect">
                <a:avLst/>
              </a:prstGeom>
              <a:blipFill rotWithShape="1">
                <a:blip r:embed="rId1"/>
                <a:stretch>
                  <a:fillRect l="-4" t="-16"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87_1#0a590b4c0?pid=32a6ac8be&amp;color=0,0,0&amp;vtp=1&amp;bt=1&amp;bbb=1&amp;hb=1"/>
              <p:cNvSpPr/>
              <p:nvPr/>
            </p:nvSpPr>
            <p:spPr>
              <a:xfrm>
                <a:off x="722376" y="969264"/>
                <a:ext cx="10753344" cy="41910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区分真正光合速率</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（总光合速率）和净光合速率的方法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1）从检测对象上进行区分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研究总光合速率，可检测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的产生量、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的消耗量、有机物的合成量等；研究净光合速率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的释放量、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的吸收量、有机物的积累量等。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2）在图像上区分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总光合速率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，不会小于0；</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净光合速率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总光合速率-呼吸速率，当总光合速率小于呼吸速率时，净光合速率会出现负值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较典型的是在光照强度为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0时，净光合速率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呼吸速率，如本题图中的A点。</a:t>
                </a:r>
                <a:endParaRPr lang="en-US" altLang="zh-CN" sz="2000" dirty="0"/>
              </a:p>
            </p:txBody>
          </p:sp>
        </mc:Choice>
        <mc:Fallback>
          <p:sp>
            <p:nvSpPr>
              <p:cNvPr id="2" name="QC_6_EX.87_1#0a590b4c0?pid=32a6ac8be&amp;color=0,0,0&amp;vtp=1&amp;bt=1&amp;bbb=1&amp;hb=1"/>
              <p:cNvSpPr>
                <a:spLocks noRot="1" noChangeAspect="1" noMove="1" noResize="1" noEditPoints="1" noAdjustHandles="1" noChangeArrowheads="1" noChangeShapeType="1" noTextEdit="1"/>
              </p:cNvSpPr>
              <p:nvPr/>
            </p:nvSpPr>
            <p:spPr>
              <a:xfrm>
                <a:off x="722376" y="969264"/>
                <a:ext cx="10753344" cy="4191000"/>
              </a:xfrm>
              <a:prstGeom prst="rect">
                <a:avLst/>
              </a:prstGeom>
              <a:blipFill rotWithShape="1">
                <a:blip r:embed="rId1"/>
                <a:stretch>
                  <a:fillRect l="-4" t="-6" r="-827" b="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88_1#b8e4b90c3?htil=13&amp;pid=32a6ac8b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496602" y="1054296"/>
            <a:ext cx="2852928" cy="24323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88_2#b8e4b90c3?htil=13&amp;sp=1&amp;pid=32a6ac8be&amp;color=0,0,0&amp;vtp=1&amp;bt=1&amp;bbb=1&amp;hb=1"/>
              <p:cNvSpPr/>
              <p:nvPr/>
            </p:nvSpPr>
            <p:spPr>
              <a:xfrm>
                <a:off x="722376" y="972000"/>
                <a:ext cx="7763256"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［北京东城区第五十五中学2025高一上月考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某绿色植物的光合速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率与叶片温度、</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浓度的关系如图。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88_2#b8e4b90c3?htil=13&amp;sp=1&amp;pid=32a6ac8be&amp;color=0,0,0&amp;vtp=1&amp;bt=1&amp;bbb=1&amp;hb=1"/>
              <p:cNvSpPr>
                <a:spLocks noRot="1" noChangeAspect="1" noMove="1" noResize="1" noEditPoints="1" noAdjustHandles="1" noChangeArrowheads="1" noChangeShapeType="1" noTextEdit="1"/>
              </p:cNvSpPr>
              <p:nvPr/>
            </p:nvSpPr>
            <p:spPr>
              <a:xfrm>
                <a:off x="722376" y="972000"/>
                <a:ext cx="7763256" cy="914400"/>
              </a:xfrm>
              <a:prstGeom prst="rect">
                <a:avLst/>
              </a:prstGeom>
              <a:blipFill rotWithShape="1">
                <a:blip r:embed="rId2"/>
                <a:stretch>
                  <a:fillRect l="-5" t="-49" r="2" b="49"/>
                </a:stretch>
              </a:blipFill>
            </p:spPr>
            <p:txBody>
              <a:bodyPr/>
              <a:lstStyle/>
              <a:p>
                <a:r>
                  <a:rPr lang="zh-CN" altLang="en-US">
                    <a:noFill/>
                  </a:rPr>
                  <a:t> </a:t>
                </a:r>
              </a:p>
            </p:txBody>
          </p:sp>
        </mc:Fallback>
      </mc:AlternateContent>
      <p:sp>
        <p:nvSpPr>
          <p:cNvPr id="4" name="QC_6_AN.89_1#b8e4b90c3.bracket?pid=32a6ac8be&amp;color=0,0,0&amp;vpa=30&amp;vtp=1"/>
          <p:cNvSpPr/>
          <p:nvPr/>
        </p:nvSpPr>
        <p:spPr>
          <a:xfrm>
            <a:off x="7179755"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6_BD.88_3#b8e4b90c3.choices?htil=13&amp;pid=32a6ac8be&amp;color=0,0,0&amp;vtp=1&amp;bbb=1"/>
              <p:cNvSpPr/>
              <p:nvPr/>
            </p:nvSpPr>
            <p:spPr>
              <a:xfrm>
                <a:off x="722376" y="1894528"/>
                <a:ext cx="776325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A.低于最适温度时，光合速率随温度升高而升高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B.适当升高</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浓度可提高光合作用的最适温度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时，温度对光合速率影响较小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，可通过升高</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浓度来不断提高光合速率</a:t>
                </a:r>
                <a:endParaRPr lang="en-US" altLang="zh-CN" sz="2000" dirty="0"/>
              </a:p>
            </p:txBody>
          </p:sp>
        </mc:Choice>
        <mc:Fallback>
          <p:sp>
            <p:nvSpPr>
              <p:cNvPr id="5" name="QC_6_BD.88_3#b8e4b90c3.choices?htil=13&amp;pid=32a6ac8be&amp;color=0,0,0&amp;vtp=1&amp;bbb=1"/>
              <p:cNvSpPr>
                <a:spLocks noRot="1" noChangeAspect="1" noMove="1" noResize="1" noEditPoints="1" noAdjustHandles="1" noChangeArrowheads="1" noChangeShapeType="1" noTextEdit="1"/>
              </p:cNvSpPr>
              <p:nvPr/>
            </p:nvSpPr>
            <p:spPr>
              <a:xfrm>
                <a:off x="722376" y="1894528"/>
                <a:ext cx="7763256" cy="1866900"/>
              </a:xfrm>
              <a:prstGeom prst="rect">
                <a:avLst/>
              </a:prstGeom>
              <a:blipFill rotWithShape="1">
                <a:blip r:embed="rId3"/>
                <a:stretch>
                  <a:fillRect l="-5" t="-17" r="2"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0_1#b8e4b90c3?pid=32a6ac8be&amp;color=0,0,0&amp;vtp=1&amp;bt=1&amp;bbb=1&amp;hb=1"/>
              <p:cNvSpPr/>
              <p:nvPr/>
            </p:nvSpPr>
            <p:spPr>
              <a:xfrm>
                <a:off x="722376" y="972000"/>
                <a:ext cx="10753344" cy="36703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浓度一定时，光合速率会先随着温度的升高而增大，达到最适温度时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到最高值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，后随温度的升高而减小，A正确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，光合作用最适温度为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370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时，光合作用最适温度为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时，光合作用最适温度大于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表明在一定范围内，</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浓度的升高会使光合作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用最适温度升高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，B正确。分析题图可知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，光合速率随温度的升高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变化程度不大，而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浓度为其他数值时，光合速率随温度的升高变化程度较大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时，温度对光合速率影响小，C正确。分析题图可知，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，适当提高</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，但光合速率不会随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浓度的升高持续提高，D错误。</a:t>
                </a:r>
                <a:endParaRPr lang="en-US" altLang="zh-CN" sz="2200" dirty="0"/>
              </a:p>
            </p:txBody>
          </p:sp>
        </mc:Choice>
        <mc:Fallback>
          <p:sp>
            <p:nvSpPr>
              <p:cNvPr id="2" name="QC_6_AS.90_1#b8e4b90c3?pid=32a6ac8be&amp;color=0,0,0&amp;vtp=1&amp;bt=1&amp;bbb=1&amp;hb=1"/>
              <p:cNvSpPr>
                <a:spLocks noRot="1" noChangeAspect="1" noMove="1" noResize="1" noEditPoints="1" noAdjustHandles="1" noChangeArrowheads="1" noChangeShapeType="1" noTextEdit="1"/>
              </p:cNvSpPr>
              <p:nvPr/>
            </p:nvSpPr>
            <p:spPr>
              <a:xfrm>
                <a:off x="722376" y="972000"/>
                <a:ext cx="10753344" cy="3670300"/>
              </a:xfrm>
              <a:prstGeom prst="rect">
                <a:avLst/>
              </a:prstGeom>
              <a:blipFill rotWithShape="1">
                <a:blip r:embed="rId1"/>
                <a:stretch>
                  <a:fillRect l="-4" t="-12" r="-130" b="1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_1#1a193b42c?pid=675fd1234&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洋葱鳞片叶中含有的色素较少，用洋葱鳞片叶进行实验效果较差，A错误；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除了叶绿素，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叶绿体中的类胡萝卜素也能溶解在无水乙醇中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，B错误；画滤液细线时应做到细、齐、直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液干后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，再重画一到两次以增加色素含量，这样滤纸条上的色素条带明显，效果好，C正确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珠笔中的色素可溶解到层析液中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，会对实验结果造成干扰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，应使用铅笔在滤纸条上画线确定色素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扩散的起始位置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1_1#d62d42792?sp=1&amp;pid=32a6ac8be&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科研人员通过研究遮阴对花生光合作用的影响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，为花生的合理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间种提供依据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。科研人员从开花至果实成熟，每天定时对花生植株进行遮阴处理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，实验结果如表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51" name="QC_6_BD.91_2#d62d42792?colgroup=3,4,4,6,6,6,6&amp;pid=32a6ac8be&amp;color=0,0,0&amp;vtp=1&amp;bbb=1&amp;hb=1"/>
              <p:cNvGraphicFramePr>
                <a:graphicFrameLocks noGrp="1"/>
              </p:cNvGraphicFramePr>
              <p:nvPr/>
            </p:nvGraphicFramePr>
            <p:xfrm>
              <a:off x="722376" y="2478728"/>
              <a:ext cx="10725912" cy="2631440"/>
            </p:xfrm>
            <a:graphic>
              <a:graphicData uri="http://schemas.openxmlformats.org/drawingml/2006/table">
                <a:tbl>
                  <a:tblPr/>
                  <a:tblGrid>
                    <a:gridCol w="1069848"/>
                    <a:gridCol w="1389888"/>
                    <a:gridCol w="1389888"/>
                    <a:gridCol w="1719072"/>
                    <a:gridCol w="1719072"/>
                    <a:gridCol w="1719072"/>
                    <a:gridCol w="1719072"/>
                  </a:tblGrid>
                  <a:tr h="125222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光饱和点/</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klx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m:t>
                                  </m:r>
                                </m:e>
                                <m:sup>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单株光合产量</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干重）/</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单株叶光合产</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（干重）/</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单株果实光合</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产量</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干重）</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不遮阴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16.64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6.13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1" name="QC_6_BD.91_2#d62d42792?colgroup=3,4,4,6,6,6,6&amp;pid=32a6ac8be&amp;color=0,0,0&amp;vtp=1&amp;bbb=1&amp;hb=1"/>
              <p:cNvGraphicFramePr>
                <a:graphicFrameLocks noGrp="1"/>
              </p:cNvGraphicFramePr>
              <p:nvPr/>
            </p:nvGraphicFramePr>
            <p:xfrm>
              <a:off x="722376" y="2478728"/>
              <a:ext cx="10725912" cy="2631440"/>
            </p:xfrm>
            <a:graphic>
              <a:graphicData uri="http://schemas.openxmlformats.org/drawingml/2006/table">
                <a:tbl>
                  <a:tblPr/>
                  <a:tblGrid>
                    <a:gridCol w="1069848"/>
                    <a:gridCol w="1389888"/>
                    <a:gridCol w="1389888"/>
                    <a:gridCol w="1719072"/>
                    <a:gridCol w="1719072"/>
                    <a:gridCol w="1719072"/>
                    <a:gridCol w="1719072"/>
                  </a:tblGrid>
                  <a:tr h="125222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不遮阴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16.64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6.13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BD.91_3#d62d42792?pid=32a6ac8be&amp;color=0,0,0&amp;vtp=1&amp;bbb=1&amp;hb=1"/>
          <p:cNvSpPr/>
          <p:nvPr/>
        </p:nvSpPr>
        <p:spPr>
          <a:xfrm>
            <a:off x="722376" y="5247328"/>
            <a:ext cx="10753344" cy="9144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光补偿点指光合速率等于呼吸速率时的光照强度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；光饱和点指光合速率达到最大值时的最低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光照强度</a:t>
            </a:r>
            <a:endParaRPr lang="en-US" altLang="zh-CN" sz="20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3_1#d62d42792.choices?pid=32a6ac8be&amp;color=0,0,0&amp;vtp=1&amp;bt=1&amp;bbb=1"/>
          <p:cNvSpPr/>
          <p:nvPr/>
        </p:nvSpPr>
        <p:spPr>
          <a:xfrm>
            <a:off x="722376" y="972000"/>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A.花生植株可通过增加叶绿素含量来适应弱光环境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.遮阴处理对花生植株的光反应和暗反应均会产生影响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.遮阴处理对花生植株的呼吸作用强度没有明显影响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.较长时间遮阴处理下，花生植株可能优先将光合产物分配至叶中</a:t>
            </a:r>
            <a:endParaRPr lang="en-US" altLang="zh-CN" sz="2000" dirty="0"/>
          </a:p>
        </p:txBody>
      </p:sp>
      <p:sp>
        <p:nvSpPr>
          <p:cNvPr id="3" name="QC_6_AN.92_1#d62d42792.bracket?pid=32a6ac8be&amp;color=0,0,0&amp;vpa=31&amp;vtp=1&amp;answeroption=C"/>
          <p:cNvSpPr txBox="1"/>
          <p:nvPr/>
        </p:nvSpPr>
        <p:spPr>
          <a:xfrm>
            <a:off x="595376" y="198546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4_1#d62d42792?pid=32a6ac8be&amp;color=0,0,0&amp;vtp=1&amp;bt=1&amp;bbb=1&amp;hb=1"/>
              <p:cNvSpPr/>
              <p:nvPr/>
            </p:nvSpPr>
            <p:spPr>
              <a:xfrm>
                <a:off x="722376" y="972000"/>
                <a:ext cx="10753344" cy="32131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随着遮阴时间的延长，植物的叶绿素含量上升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，因此花生植株可通过增加叶绿素含量来适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应弱光环境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，A正确；由表中数据可知，遮阴使光饱和点和光补偿点均降低，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说明影响光反应，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光反应产生的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减少，进而影响暗反应，B正确；分析表格，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随着遮阴时间的上升，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，光补偿点是指光合作用强度和呼吸作用强度相等时对应的光照强度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，由于遮阴会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导致光合速率降低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，根据光补偿点下降可判断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，遮阴处理可能会显著降低花生植株的呼吸作用强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，C错误；表格中，较长时间遮阴处理下，单株光合产量和单株果实光合产量均显著下降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株叶光合产量下降较少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，因此花生植株可能优先将光合产物分配至叶中，D正确。</a:t>
                </a:r>
                <a:endParaRPr lang="en-US" altLang="zh-CN" sz="2200" dirty="0"/>
              </a:p>
            </p:txBody>
          </p:sp>
        </mc:Choice>
        <mc:Fallback>
          <p:sp>
            <p:nvSpPr>
              <p:cNvPr id="2" name="QC_6_AS.94_1#d62d42792?pid=32a6ac8be&amp;color=0,0,0&amp;vtp=1&amp;bt=1&amp;bbb=1&amp;hb=1"/>
              <p:cNvSpPr>
                <a:spLocks noRot="1" noChangeAspect="1" noMove="1" noResize="1" noEditPoints="1" noAdjustHandles="1" noChangeArrowheads="1" noChangeShapeType="1" noTextEdit="1"/>
              </p:cNvSpPr>
              <p:nvPr/>
            </p:nvSpPr>
            <p:spPr>
              <a:xfrm>
                <a:off x="722376" y="972000"/>
                <a:ext cx="10753344" cy="3213100"/>
              </a:xfrm>
              <a:prstGeom prst="rect">
                <a:avLst/>
              </a:prstGeom>
              <a:blipFill rotWithShape="1">
                <a:blip r:embed="rId1"/>
                <a:stretch>
                  <a:fillRect l="-4" t="-14" r="-402"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95_1#63c008d2a?htil=14&amp;pid=df36ce0f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011207" y="1054296"/>
            <a:ext cx="2331720" cy="27614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95_2#63c008d2a?htil=14&amp;sp=1&amp;pid=df36ce0f5&amp;color=0,0,0&amp;vtp=1&amp;bt=1&amp;bbb=1&amp;hb=1"/>
              <p:cNvSpPr/>
              <p:nvPr/>
            </p:nvSpPr>
            <p:spPr>
              <a:xfrm>
                <a:off x="722376" y="972000"/>
                <a:ext cx="8293608"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［山东临沂2025高一上联考］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，死亡生物体被分解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者分解后被用作制造铵离子</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，在富含氧气的土壤中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，这些离子将会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被硝化细菌氧化为亚硝酸根离子</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，进而将</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氧化成硝酸根离子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可以被植物吸收。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据此分析正确的是(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95_2#63c008d2a?htil=14&amp;sp=1&amp;pid=df36ce0f5&amp;color=0,0,0&amp;vtp=1&amp;bt=1&amp;bbb=1&amp;hb=1"/>
              <p:cNvSpPr>
                <a:spLocks noRot="1" noChangeAspect="1" noMove="1" noResize="1" noEditPoints="1" noAdjustHandles="1" noChangeArrowheads="1" noChangeShapeType="1" noTextEdit="1"/>
              </p:cNvSpPr>
              <p:nvPr/>
            </p:nvSpPr>
            <p:spPr>
              <a:xfrm>
                <a:off x="722376" y="972000"/>
                <a:ext cx="8293608" cy="1828800"/>
              </a:xfrm>
              <a:prstGeom prst="rect">
                <a:avLst/>
              </a:prstGeom>
              <a:blipFill rotWithShape="1">
                <a:blip r:embed="rId2"/>
                <a:stretch>
                  <a:fillRect l="-5" t="-25" r="3" b="25"/>
                </a:stretch>
              </a:blipFill>
            </p:spPr>
            <p:txBody>
              <a:bodyPr/>
              <a:lstStyle/>
              <a:p>
                <a:r>
                  <a:rPr lang="zh-CN" altLang="en-US">
                    <a:noFill/>
                  </a:rPr>
                  <a:t> </a:t>
                </a:r>
              </a:p>
            </p:txBody>
          </p:sp>
        </mc:Fallback>
      </mc:AlternateContent>
      <p:sp>
        <p:nvSpPr>
          <p:cNvPr id="4" name="QC_6_AN.96_1#63c008d2a.bracket?pid=df36ce0f5&amp;color=0,0,0&amp;vpa=32&amp;vtp=1&amp;bbb=1"/>
          <p:cNvSpPr/>
          <p:nvPr/>
        </p:nvSpPr>
        <p:spPr>
          <a:xfrm>
            <a:off x="6420358" y="2343600"/>
            <a:ext cx="743649"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mc:AlternateContent xmlns:mc="http://schemas.openxmlformats.org/markup-compatibility/2006">
        <mc:Choice xmlns:a14="http://schemas.microsoft.com/office/drawing/2010/main" Requires="a14">
          <p:sp>
            <p:nvSpPr>
              <p:cNvPr id="5" name="QC_6_BD.95_3#63c008d2a.choices?htil=14&amp;pid=df36ce0f5&amp;color=0,0,0&amp;vtp=1&amp;bbb=1"/>
              <p:cNvSpPr/>
              <p:nvPr/>
            </p:nvSpPr>
            <p:spPr>
              <a:xfrm>
                <a:off x="722376" y="2808928"/>
                <a:ext cx="829360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A.绿色植物从土壤中吸收的硝酸盐可以用来合成叶绿素等有机物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.硝化细菌的化能合成作用和蓝细菌光合作用合成有机物的能量来源相同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.硝化细菌必须在含有氧气的环境中才能生长繁殖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D.硝化细菌可将</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转化为</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产生的能量转化为有机物中的化学能</a:t>
                </a:r>
                <a:endParaRPr lang="en-US" altLang="zh-CN" sz="2000" dirty="0"/>
              </a:p>
            </p:txBody>
          </p:sp>
        </mc:Choice>
        <mc:Fallback>
          <p:sp>
            <p:nvSpPr>
              <p:cNvPr id="5" name="QC_6_BD.95_3#63c008d2a.choices?htil=14&amp;pid=df36ce0f5&amp;color=0,0,0&amp;vtp=1&amp;bbb=1"/>
              <p:cNvSpPr>
                <a:spLocks noRot="1" noChangeAspect="1" noMove="1" noResize="1" noEditPoints="1" noAdjustHandles="1" noChangeArrowheads="1" noChangeShapeType="1" noTextEdit="1"/>
              </p:cNvSpPr>
              <p:nvPr/>
            </p:nvSpPr>
            <p:spPr>
              <a:xfrm>
                <a:off x="722376" y="2808928"/>
                <a:ext cx="8293608" cy="1866900"/>
              </a:xfrm>
              <a:prstGeom prst="rect">
                <a:avLst/>
              </a:prstGeom>
              <a:blipFill rotWithShape="1">
                <a:blip r:embed="rId3"/>
                <a:stretch>
                  <a:fillRect l="-5" t="-17" r="3"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7_1#63c008d2a?pid=df36ce0f5&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元素，因此植物从土壤中吸收的硝酸盐可以用来合成叶绿素，A正确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菌的化能合成作用利用无机物氧化时释放的能量合成有机物，蓝细菌的光合作用利用光能合成有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，二者合成有机物的能量来源不同，B错误；硝化细菌是需氧细菌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，必须在氧气充足的环境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下才能生长繁殖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；硝化细菌可利用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转化为硝酸的化学反应产生的能量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，将无机物转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化为有机物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，并把能量储存在有机物中，D正确。</a:t>
                </a:r>
                <a:endParaRPr lang="en-US" altLang="zh-CN" sz="2200" dirty="0"/>
              </a:p>
            </p:txBody>
          </p:sp>
        </mc:Choice>
        <mc:Fallback>
          <p:sp>
            <p:nvSpPr>
              <p:cNvPr id="2" name="QC_6_AS.97_1#63c008d2a?pid=df36ce0f5&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726"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98_1#011d1d8fb?sp=1&amp;pid=8463a8d6c&amp;color=0,0,0&amp;vtp=1&amp;bt=1&amp;bbb=1&amp;hb=1"/>
          <p:cNvSpPr/>
          <p:nvPr/>
        </p:nvSpPr>
        <p:spPr>
          <a:xfrm>
            <a:off x="722376" y="972000"/>
            <a:ext cx="10753344" cy="812800"/>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［江西南昌2025高一上期末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如图是在植物叶肉细胞中进行的部分生理过程及相关物质变化示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，其中A和B为生理过程。请回答：</a:t>
            </a:r>
            <a:endParaRPr lang="en-US" altLang="zh-CN" sz="2000" dirty="0"/>
          </a:p>
        </p:txBody>
      </p:sp>
      <p:pic>
        <p:nvPicPr>
          <p:cNvPr id="3" name="QO_7_BD.98_2#011d1d8fb?pid=8463a8d6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98264" y="1907228"/>
            <a:ext cx="3392424" cy="13716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8_BD.99_1#b78e9e645?pid=011d1d8fb&amp;color=0,0,0&amp;vtp=1&amp;bbb=1&amp;hb=1"/>
              <p:cNvSpPr/>
              <p:nvPr/>
            </p:nvSpPr>
            <p:spPr>
              <a:xfrm>
                <a:off x="722376" y="3418528"/>
                <a:ext cx="10753344" cy="1219200"/>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（1）图中能够产生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填字母）；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B过程中突然减少</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的供应，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的含量短时间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内将</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填“上升”“下降”或“不变”）。黑暗条件下，能产生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4" name="QB_8_BD.99_1#b78e9e645?pid=011d1d8fb&amp;color=0,0,0&amp;vtp=1&amp;bbb=1&amp;hb=1"/>
              <p:cNvSpPr>
                <a:spLocks noRot="1" noChangeAspect="1" noMove="1" noResize="1" noEditPoints="1" noAdjustHandles="1" noChangeArrowheads="1" noChangeShapeType="1" noTextEdit="1"/>
              </p:cNvSpPr>
              <p:nvPr/>
            </p:nvSpPr>
            <p:spPr>
              <a:xfrm>
                <a:off x="722376" y="3418528"/>
                <a:ext cx="10753344" cy="1219200"/>
              </a:xfrm>
              <a:prstGeom prst="rect">
                <a:avLst/>
              </a:prstGeom>
              <a:blipFill rotWithShape="1">
                <a:blip r:embed="rId2"/>
                <a:stretch>
                  <a:fillRect l="-4" t="-26" r="-909" b="26"/>
                </a:stretch>
              </a:blipFill>
            </p:spPr>
            <p:txBody>
              <a:bodyPr/>
              <a:lstStyle/>
              <a:p>
                <a:r>
                  <a:rPr lang="zh-CN" altLang="en-US">
                    <a:noFill/>
                  </a:rPr>
                  <a:t> </a:t>
                </a:r>
              </a:p>
            </p:txBody>
          </p:sp>
        </mc:Fallback>
      </mc:AlternateContent>
      <p:sp>
        <p:nvSpPr>
          <p:cNvPr id="5" name="QB_8_AN.100_1#b78e9e645.blank?pid=011d1d8fb&amp;color=0,0,0&amp;vpa=33&amp;vtp=1"/>
          <p:cNvSpPr/>
          <p:nvPr/>
        </p:nvSpPr>
        <p:spPr>
          <a:xfrm>
            <a:off x="4357751" y="3387540"/>
            <a:ext cx="374650" cy="406400"/>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B_8_AN.101_1#b78e9e645.blank?pid=011d1d8fb&amp;color=0,0,0&amp;vpa=34&amp;vtp=1&amp;bbb=1"/>
          <p:cNvSpPr/>
          <p:nvPr/>
        </p:nvSpPr>
        <p:spPr>
          <a:xfrm>
            <a:off x="1239901" y="3793940"/>
            <a:ext cx="692150" cy="406400"/>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上升</a:t>
            </a:r>
            <a:endParaRPr lang="en-US" altLang="zh-CN" sz="2000" dirty="0"/>
          </a:p>
        </p:txBody>
      </p:sp>
      <p:sp>
        <p:nvSpPr>
          <p:cNvPr id="7" name="QB_8_AN.102_1#b78e9e645.blank?pid=011d1d8fb&amp;color=0,0,0&amp;vpa=35&amp;vtp=1&amp;bbb=1&amp;hb=1"/>
          <p:cNvSpPr/>
          <p:nvPr/>
        </p:nvSpPr>
        <p:spPr>
          <a:xfrm>
            <a:off x="722377" y="3793940"/>
            <a:ext cx="10749631" cy="812800"/>
          </a:xfrm>
          <a:prstGeom prst="rect">
            <a:avLst/>
          </a:prstGeom>
          <a:noFill/>
        </p:spPr>
        <p:txBody>
          <a:bodyPr wrap="square" lIns="0" tIns="0" rIns="0" bIns="0" rtlCol="0" anchor="t"/>
          <a:lstStyle/>
          <a:p>
            <a:pPr latinLnBrk="1">
              <a:lnSpc>
                <a:spcPts val="32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细胞质基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、线粒体</a:t>
            </a:r>
            <a:endParaRPr lang="en-US" altLang="zh-CN" sz="2000" dirty="0"/>
          </a:p>
        </p:txBody>
      </p:sp>
      <mc:AlternateContent xmlns:mc="http://schemas.openxmlformats.org/markup-compatibility/2006">
        <mc:Choice xmlns:a14="http://schemas.microsoft.com/office/drawing/2010/main" Requires="a14">
          <p:sp>
            <p:nvSpPr>
              <p:cNvPr id="8" name="QB_8_AS.103_1#b78e9e645?pid=011d1d8fb&amp;color=0,0,0&amp;vtp=1&amp;bbb=1&amp;hb=1"/>
              <p:cNvSpPr/>
              <p:nvPr/>
            </p:nvSpPr>
            <p:spPr>
              <a:xfrm>
                <a:off x="722376" y="4664970"/>
                <a:ext cx="10753344" cy="1625600"/>
              </a:xfrm>
              <a:prstGeom prst="rect">
                <a:avLst/>
              </a:prstGeom>
              <a:noFill/>
            </p:spPr>
            <p:txBody>
              <a:bodyPr wrap="none" lIns="0" tIns="0" rIns="0" bIns="0" rtlCol="0" anchor="t"/>
              <a:lstStyle/>
              <a:p>
                <a:pPr algn="l" latinLnBrk="1">
                  <a:lnSpc>
                    <a:spcPts val="32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分析题图可知，A为光合作用的光反应阶段，B为光合作用的暗反应阶段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，其中能够产生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A。B过程中突然减少</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的供应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的消耗减少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暂时不变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含量短时间内将上升。黑暗条件下，植物不进行光合作用，只有细胞呼吸可以产生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是细胞质基质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a:t>
                </a:r>
                <a:endParaRPr lang="en-US" altLang="zh-CN" sz="2200" dirty="0"/>
              </a:p>
            </p:txBody>
          </p:sp>
        </mc:Choice>
        <mc:Fallback>
          <p:sp>
            <p:nvSpPr>
              <p:cNvPr id="8" name="QB_8_AS.103_1#b78e9e645?pid=011d1d8fb&amp;color=0,0,0&amp;vtp=1&amp;bbb=1&amp;hb=1"/>
              <p:cNvSpPr>
                <a:spLocks noRot="1" noChangeAspect="1" noMove="1" noResize="1" noEditPoints="1" noAdjustHandles="1" noChangeArrowheads="1" noChangeShapeType="1" noTextEdit="1"/>
              </p:cNvSpPr>
              <p:nvPr/>
            </p:nvSpPr>
            <p:spPr>
              <a:xfrm>
                <a:off x="722376" y="4664970"/>
                <a:ext cx="10753344" cy="1625600"/>
              </a:xfrm>
              <a:prstGeom prst="rect">
                <a:avLst/>
              </a:prstGeom>
              <a:blipFill rotWithShape="1">
                <a:blip r:embed="rId3"/>
                <a:stretch>
                  <a:fillRect l="-4" t="-16"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fade">
                                      <p:cBhvr>
                                        <p:cTn id="23" dur="500"/>
                                        <p:tgtEl>
                                          <p:spTgt spid="7">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fade">
                                      <p:cBhvr>
                                        <p:cTn id="29" dur="500"/>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bg/>
                                          </p:spTgt>
                                        </p:tgtEl>
                                        <p:attrNameLst>
                                          <p:attrName>style.visibility</p:attrName>
                                        </p:attrNameLst>
                                      </p:cBhvr>
                                      <p:to>
                                        <p:strVal val="visible"/>
                                      </p:to>
                                    </p:set>
                                    <p:animEffect transition="in" filter="fade">
                                      <p:cBhvr>
                                        <p:cTn id="34" dur="500"/>
                                        <p:tgtEl>
                                          <p:spTgt spid="8">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fade">
                                      <p:cBhvr>
                                        <p:cTn id="37" dur="500"/>
                                        <p:tgtEl>
                                          <p:spTgt spid="8">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1" end="1"/>
                                            </p:txEl>
                                          </p:spTgt>
                                        </p:tgtEl>
                                        <p:attrNameLst>
                                          <p:attrName>style.visibility</p:attrName>
                                        </p:attrNameLst>
                                      </p:cBhvr>
                                      <p:to>
                                        <p:strVal val="visible"/>
                                      </p:to>
                                    </p:set>
                                    <p:animEffect transition="in" filter="fade">
                                      <p:cBhvr>
                                        <p:cTn id="40" dur="500"/>
                                        <p:tgtEl>
                                          <p:spTgt spid="8">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xEl>
                                              <p:pRg st="2" end="2"/>
                                            </p:txEl>
                                          </p:spTgt>
                                        </p:tgtEl>
                                        <p:attrNameLst>
                                          <p:attrName>style.visibility</p:attrName>
                                        </p:attrNameLst>
                                      </p:cBhvr>
                                      <p:to>
                                        <p:strVal val="visible"/>
                                      </p:to>
                                    </p:set>
                                    <p:animEffect transition="in" filter="fade">
                                      <p:cBhvr>
                                        <p:cTn id="43" dur="500"/>
                                        <p:tgtEl>
                                          <p:spTgt spid="8">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xEl>
                                              <p:pRg st="3" end="3"/>
                                            </p:txEl>
                                          </p:spTgt>
                                        </p:tgtEl>
                                        <p:attrNameLst>
                                          <p:attrName>style.visibility</p:attrName>
                                        </p:attrNameLst>
                                      </p:cBhvr>
                                      <p:to>
                                        <p:strVal val="visible"/>
                                      </p:to>
                                    </p:set>
                                    <p:animEffect transition="in" filter="fade">
                                      <p:cBhvr>
                                        <p:cTn id="46"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P spid="8"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04_1#9861a57a8?pid=011d1d8fb&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A发生的场所是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过程A为过程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B提供的物质有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p:sp>
        <p:nvSpPr>
          <p:cNvPr id="3" name="QB_8_AN.105_1#9861a57a8.blank?pid=011d1d8fb&amp;color=0,0,0&amp;vpa=36&amp;vtp=1&amp;bbb=1"/>
          <p:cNvSpPr/>
          <p:nvPr/>
        </p:nvSpPr>
        <p:spPr>
          <a:xfrm>
            <a:off x="3600514" y="931164"/>
            <a:ext cx="2216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叶绿体类囊体薄膜</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4" name="QB_8_AN.106_1#9861a57a8.blank?pid=011d1d8fb&amp;color=0,0,0&amp;vpa=37&amp;vtp=1&amp;bbb=1"/>
              <p:cNvSpPr/>
              <p:nvPr/>
            </p:nvSpPr>
            <p:spPr>
              <a:xfrm>
                <a:off x="9274238" y="1012952"/>
                <a:ext cx="1763713" cy="317500"/>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𝐀𝐓𝐏</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𝐍𝐀𝐃𝐏𝐇</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8_AN.106_1#9861a57a8.blank?pid=011d1d8fb&amp;color=0,0,0&amp;vpa=37&amp;vtp=1&amp;bbb=1"/>
              <p:cNvSpPr>
                <a:spLocks noRot="1" noChangeAspect="1" noMove="1" noResize="1" noEditPoints="1" noAdjustHandles="1" noChangeArrowheads="1" noChangeShapeType="1" noTextEdit="1"/>
              </p:cNvSpPr>
              <p:nvPr/>
            </p:nvSpPr>
            <p:spPr>
              <a:xfrm>
                <a:off x="9274238" y="1012952"/>
                <a:ext cx="1763713" cy="317500"/>
              </a:xfrm>
              <a:prstGeom prst="rect">
                <a:avLst/>
              </a:prstGeom>
              <a:blipFill rotWithShape="1">
                <a:blip r:embed="rId1"/>
                <a:stretch>
                  <a:fillRect l="-4" t="-3640" r="22"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8_AS.107_1#9861a57a8?pid=011d1d8fb&amp;color=0,0,0&amp;vtp=1&amp;bbb=1&amp;hb=1"/>
              <p:cNvSpPr/>
              <p:nvPr/>
            </p:nvSpPr>
            <p:spPr>
              <a:xfrm>
                <a:off x="722376" y="1363853"/>
                <a:ext cx="10753344" cy="10160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过程A为光合作用的光反应阶段，发生在叶绿体的类囊体薄膜上；过程A的产物有</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可以用于暗反应</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t>
                </a:r>
                <a14:m>
                  <m:oMath xmlns:m="http://schemas.openxmlformats.org/officeDocument/2006/math">
                    <m:r>
                      <a:rPr lang="en-US" altLang="zh-CN" sz="2200" b="0" i="0" dirty="0" smtClean="0">
                        <a:solidFill>
                          <a:srgbClr val="639319"/>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endParaRPr lang="en-US" altLang="zh-CN" sz="2200" dirty="0">
                  <a:solidFill>
                    <a:srgbClr val="000000"/>
                  </a:solidFill>
                </a:endParaRPr>
              </a:p>
            </p:txBody>
          </p:sp>
        </mc:Choice>
        <mc:Fallback>
          <p:sp>
            <p:nvSpPr>
              <p:cNvPr id="5" name="QB_8_AS.107_1#9861a57a8?pid=011d1d8fb&amp;color=0,0,0&amp;vtp=1&amp;bbb=1&amp;hb=1"/>
              <p:cNvSpPr>
                <a:spLocks noRot="1" noChangeAspect="1" noMove="1" noResize="1" noEditPoints="1" noAdjustHandles="1" noChangeArrowheads="1" noChangeShapeType="1" noTextEdit="1"/>
              </p:cNvSpPr>
              <p:nvPr/>
            </p:nvSpPr>
            <p:spPr>
              <a:xfrm>
                <a:off x="722376" y="1363853"/>
                <a:ext cx="10753344" cy="1016000"/>
              </a:xfrm>
              <a:prstGeom prst="rect">
                <a:avLst/>
              </a:prstGeom>
              <a:blipFill rotWithShape="1">
                <a:blip r:embed="rId2"/>
                <a:stretch>
                  <a:fillRect l="-4" t="-50" b="5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8_BD.108_1#f699ef17e?pid=011d1d8fb&amp;color=0,0,0&amp;vtp=1&amp;bbb=1"/>
              <p:cNvSpPr/>
              <p:nvPr/>
            </p:nvSpPr>
            <p:spPr>
              <a:xfrm>
                <a:off x="722376" y="2379853"/>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（3）假如突然遮光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，叶绿体中首先积累起来的物质是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6" name="QB_8_BD.108_1#f699ef17e?pid=011d1d8fb&amp;color=0,0,0&amp;vtp=1&amp;bbb=1"/>
              <p:cNvSpPr>
                <a:spLocks noRot="1" noChangeAspect="1" noMove="1" noResize="1" noEditPoints="1" noAdjustHandles="1" noChangeArrowheads="1" noChangeShapeType="1" noTextEdit="1"/>
              </p:cNvSpPr>
              <p:nvPr/>
            </p:nvSpPr>
            <p:spPr>
              <a:xfrm>
                <a:off x="722376" y="2379853"/>
                <a:ext cx="10753344" cy="431800"/>
              </a:xfrm>
              <a:prstGeom prst="rect">
                <a:avLst/>
              </a:prstGeom>
              <a:blipFill rotWithShape="1">
                <a:blip r:embed="rId3"/>
                <a:stretch>
                  <a:fillRect l="-4" t="-118" b="1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8_AN.109_1#f699ef17e.blank?pid=011d1d8fb&amp;color=0,0,0&amp;vpa=38&amp;vtp=1&amp;bbb=1"/>
              <p:cNvSpPr/>
              <p:nvPr/>
            </p:nvSpPr>
            <p:spPr>
              <a:xfrm>
                <a:off x="6775514" y="2436939"/>
                <a:ext cx="401066" cy="317500"/>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8_AN.109_1#f699ef17e.blank?pid=011d1d8fb&amp;color=0,0,0&amp;vpa=38&amp;vtp=1&amp;bbb=1"/>
              <p:cNvSpPr>
                <a:spLocks noRot="1" noChangeAspect="1" noMove="1" noResize="1" noEditPoints="1" noAdjustHandles="1" noChangeArrowheads="1" noChangeShapeType="1" noTextEdit="1"/>
              </p:cNvSpPr>
              <p:nvPr/>
            </p:nvSpPr>
            <p:spPr>
              <a:xfrm>
                <a:off x="6775514" y="2436939"/>
                <a:ext cx="401066" cy="317500"/>
              </a:xfrm>
              <a:prstGeom prst="rect">
                <a:avLst/>
              </a:prstGeom>
              <a:blipFill rotWithShape="1">
                <a:blip r:embed="rId4"/>
                <a:stretch>
                  <a:fillRect l="-16" t="-140" r="111" b="1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8_AS.110_1#f699ef17e?pid=011d1d8fb&amp;color=0,0,0&amp;vtp=1&amp;bbb=1&amp;hb=1"/>
              <p:cNvSpPr/>
              <p:nvPr/>
            </p:nvSpPr>
            <p:spPr>
              <a:xfrm>
                <a:off x="722376" y="2778506"/>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植物突然被遮光，则光反应产生的</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的还原减慢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暂时不变，因此叶绿体中首先积累起来的物质是</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8" name="QB_8_AS.110_1#f699ef17e?pid=011d1d8fb&amp;color=0,0,0&amp;vtp=1&amp;bbb=1&amp;hb=1"/>
              <p:cNvSpPr>
                <a:spLocks noRot="1" noChangeAspect="1" noMove="1" noResize="1" noEditPoints="1" noAdjustHandles="1" noChangeArrowheads="1" noChangeShapeType="1" noTextEdit="1"/>
              </p:cNvSpPr>
              <p:nvPr/>
            </p:nvSpPr>
            <p:spPr>
              <a:xfrm>
                <a:off x="722376" y="2778506"/>
                <a:ext cx="10753344" cy="965200"/>
              </a:xfrm>
              <a:prstGeom prst="rect">
                <a:avLst/>
              </a:prstGeom>
              <a:blipFill rotWithShape="1">
                <a:blip r:embed="rId5"/>
                <a:stretch>
                  <a:fillRect l="-4" t="-39" r="-18" b="3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7_EX.111_1#011d1d8fb?pid=8463a8d6c&amp;color=0,0,0&amp;vtp=1&amp;bt=1&amp;bbb=1"/>
              <p:cNvSpPr/>
              <p:nvPr/>
            </p:nvSpPr>
            <p:spPr>
              <a:xfrm>
                <a:off x="722376" y="969264"/>
                <a:ext cx="10753344" cy="9271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外界环境变化时</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合成量的变化</a:t>
                </a:r>
                <a:endParaRPr lang="en-US" altLang="zh-CN" sz="2000" dirty="0"/>
              </a:p>
            </p:txBody>
          </p:sp>
        </mc:Choice>
        <mc:Fallback>
          <p:sp>
            <p:nvSpPr>
              <p:cNvPr id="2" name="QO_7_EX.111_1#011d1d8fb?pid=8463a8d6c&amp;color=0,0,0&amp;vtp=1&amp;bt=1&amp;bbb=1"/>
              <p:cNvSpPr>
                <a:spLocks noRot="1" noChangeAspect="1" noMove="1" noResize="1" noEditPoints="1" noAdjustHandles="1" noChangeArrowheads="1" noChangeShapeType="1" noTextEdit="1"/>
              </p:cNvSpPr>
              <p:nvPr/>
            </p:nvSpPr>
            <p:spPr>
              <a:xfrm>
                <a:off x="722376" y="969264"/>
                <a:ext cx="10753344" cy="927100"/>
              </a:xfrm>
              <a:prstGeom prst="rect">
                <a:avLst/>
              </a:prstGeom>
              <a:blipFill rotWithShape="1">
                <a:blip r:embed="rId1"/>
                <a:stretch>
                  <a:fillRect l="-4" t="-27" b="2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58" name="QO_7_EX.111_2#011d1d8fb?colgroup=19,2,2,6,6&amp;pid=8463a8d6c&amp;color=0,0,0&amp;vtp=1&amp;bbb=1"/>
              <p:cNvGraphicFramePr>
                <a:graphicFrameLocks noGrp="1"/>
              </p:cNvGraphicFramePr>
              <p:nvPr/>
            </p:nvGraphicFramePr>
            <p:xfrm>
              <a:off x="722376" y="2019300"/>
              <a:ext cx="10689336" cy="2758440"/>
            </p:xfrm>
            <a:graphic>
              <a:graphicData uri="http://schemas.openxmlformats.org/drawingml/2006/table">
                <a:tbl>
                  <a:tblPr/>
                  <a:tblGrid>
                    <a:gridCol w="5276088"/>
                    <a:gridCol w="914400"/>
                    <a:gridCol w="704088"/>
                    <a:gridCol w="1929384"/>
                    <a:gridCol w="1865376"/>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突然停止光照,</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供应不变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突然增强光照,</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供应不变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光照不变</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突然停止</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光照不变</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突然增加</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光照不变</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供应不变</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运输受阻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8" name="QO_7_EX.111_2#011d1d8fb?colgroup=19,2,2,6,6&amp;pid=8463a8d6c&amp;color=0,0,0&amp;vtp=1&amp;bbb=1"/>
              <p:cNvGraphicFramePr>
                <a:graphicFrameLocks noGrp="1"/>
              </p:cNvGraphicFramePr>
              <p:nvPr/>
            </p:nvGraphicFramePr>
            <p:xfrm>
              <a:off x="722376" y="2019300"/>
              <a:ext cx="10689336" cy="2758440"/>
            </p:xfrm>
            <a:graphic>
              <a:graphicData uri="http://schemas.openxmlformats.org/drawingml/2006/table">
                <a:tbl>
                  <a:tblPr/>
                  <a:tblGrid>
                    <a:gridCol w="5276088"/>
                    <a:gridCol w="914400"/>
                    <a:gridCol w="704088"/>
                    <a:gridCol w="1929384"/>
                    <a:gridCol w="1865376"/>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mc:Choice xmlns:a14="http://schemas.microsoft.com/office/drawing/2010/main" Requires="a14">
          <p:sp>
            <p:nvSpPr>
              <p:cNvPr id="4" name="QO_7_EX.111_3#011d1d8fb?pid=8463a8d6c&amp;color=0,0,0&amp;vtp=1&amp;bbb=1&amp;hb=1"/>
              <p:cNvSpPr/>
              <p:nvPr/>
            </p:nvSpPr>
            <p:spPr>
              <a:xfrm>
                <a:off x="722376" y="49149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表中各物质的变化是在外界条件改变后短时间内发生的，且是相对含量的变化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。分析某物质的变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,要从该物质的来源和去向两个方面分析，以“停止光照,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其他条件不变时,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变化”为例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被还原量变少（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去向减少），</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固定不变</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总量增加。</a:t>
                </a:r>
                <a:endParaRPr lang="en-US" altLang="zh-CN" sz="2000" dirty="0"/>
              </a:p>
            </p:txBody>
          </p:sp>
        </mc:Choice>
        <mc:Fallback>
          <p:sp>
            <p:nvSpPr>
              <p:cNvPr id="4" name="QO_7_EX.111_3#011d1d8fb?pid=8463a8d6c&amp;color=0,0,0&amp;vtp=1&amp;bbb=1&amp;hb=1"/>
              <p:cNvSpPr>
                <a:spLocks noRot="1" noChangeAspect="1" noMove="1" noResize="1" noEditPoints="1" noAdjustHandles="1" noChangeArrowheads="1" noChangeShapeType="1" noTextEdit="1"/>
              </p:cNvSpPr>
              <p:nvPr/>
            </p:nvSpPr>
            <p:spPr>
              <a:xfrm>
                <a:off x="722376" y="4914900"/>
                <a:ext cx="10753344" cy="1371600"/>
              </a:xfrm>
              <a:prstGeom prst="rect">
                <a:avLst/>
              </a:prstGeom>
              <a:blipFill rotWithShape="1">
                <a:blip r:embed="rId3"/>
                <a:stretch>
                  <a:fillRect l="-4" r="-18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bg/>
                                          </p:spTgt>
                                        </p:tgtEl>
                                        <p:attrNameLst>
                                          <p:attrName>style.visibility</p:attrName>
                                        </p:attrNameLst>
                                      </p:cBhvr>
                                      <p:to>
                                        <p:strVal val="visible"/>
                                      </p:to>
                                    </p:set>
                                    <p:animEffect transition="in" filter="fade">
                                      <p:cBhvr>
                                        <p:cTn id="19" dur="500"/>
                                        <p:tgtEl>
                                          <p:spTgt spid="4">
                                            <p:bg/>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fade">
                                      <p:cBhvr>
                                        <p:cTn id="25" dur="500"/>
                                        <p:tgtEl>
                                          <p:spTgt spid="4">
                                            <p:txEl>
                                              <p:pRg st="1" end="1"/>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da449987a.fixed?pid=bd24b3b6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da449987a.fixed?pid=bd24b3b6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光合作用的原理和应用</a:t>
            </a:r>
            <a:endParaRPr lang="en-US" altLang="zh-CN" sz="4400" dirty="0"/>
          </a:p>
        </p:txBody>
      </p:sp>
      <p:pic>
        <p:nvPicPr>
          <p:cNvPr id="4" name="C_4#da449987a.fixed?pid=bd24b3b6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da449987a.fixed?pid=bd24b3b6b&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2_1#7e400623c?sp=1&amp;pid=da449987a&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［云南师大附中2024高一上月考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科研小组在含离体叶绿体的悬浮液中加入</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现光照下离体叶绿体可以释放出氧气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。图为叶绿体的部分结构示意图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2_1#7e400623c?sp=1&amp;pid=da449987a&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177" b="33"/>
                </a:stretch>
              </a:blipFill>
            </p:spPr>
            <p:txBody>
              <a:bodyPr/>
              <a:lstStyle/>
              <a:p>
                <a:r>
                  <a:rPr lang="zh-CN" altLang="en-US">
                    <a:noFill/>
                  </a:rPr>
                  <a:t> </a:t>
                </a:r>
              </a:p>
            </p:txBody>
          </p:sp>
        </mc:Fallback>
      </mc:AlternateContent>
      <p:sp>
        <p:nvSpPr>
          <p:cNvPr id="3" name="QC_5_AN.113_1#7e400623c.bracket?pid=da449987a&amp;color=0,0,0&amp;vpa=39&amp;vtp=1"/>
          <p:cNvSpPr/>
          <p:nvPr/>
        </p:nvSpPr>
        <p:spPr>
          <a:xfrm>
            <a:off x="909701"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5_BD.112_2#7e400623c?pid=da449987a&amp;color=0,0,0&amp;vtp=1&amp;bbb=1"/>
              <p:cNvSpPr/>
              <p:nvPr/>
            </p:nvSpPr>
            <p:spPr>
              <a:xfrm>
                <a:off x="722376" y="2389862"/>
                <a:ext cx="10753344" cy="520700"/>
              </a:xfrm>
              <a:prstGeom prst="rect">
                <a:avLst/>
              </a:prstGeom>
              <a:noFill/>
            </p:spPr>
            <p:txBody>
              <a:bodyPr wrap="none" lIns="0" tIns="0" rIns="0" bIns="0" rtlCol="0" anchor="t"/>
              <a:lstStyle/>
              <a:p>
                <a:pPr algn="ctr" latinLnBrk="1">
                  <a:lnSpc>
                    <a:spcPts val="41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Ⅰ是由蛋白质和光合色素组成的复合物</a:t>
                </a:r>
                <a:endParaRPr lang="en-US" altLang="zh-CN" sz="2000" dirty="0"/>
              </a:p>
            </p:txBody>
          </p:sp>
        </mc:Choice>
        <mc:Fallback>
          <p:sp>
            <p:nvSpPr>
              <p:cNvPr id="4" name="QC_5_BD.112_2#7e400623c?pid=da449987a&amp;color=0,0,0&amp;vtp=1&amp;bbb=1"/>
              <p:cNvSpPr>
                <a:spLocks noRot="1" noChangeAspect="1" noMove="1" noResize="1" noEditPoints="1" noAdjustHandles="1" noChangeArrowheads="1" noChangeShapeType="1" noTextEdit="1"/>
              </p:cNvSpPr>
              <p:nvPr/>
            </p:nvSpPr>
            <p:spPr>
              <a:xfrm>
                <a:off x="722376" y="2389862"/>
                <a:ext cx="10753344" cy="520700"/>
              </a:xfrm>
              <a:prstGeom prst="rect">
                <a:avLst/>
              </a:prstGeom>
              <a:blipFill rotWithShape="1">
                <a:blip r:embed="rId2"/>
                <a:stretch>
                  <a:fillRect l="-4" t="-69" b="69"/>
                </a:stretch>
              </a:blipFill>
            </p:spPr>
            <p:txBody>
              <a:bodyPr/>
              <a:lstStyle/>
              <a:p>
                <a:r>
                  <a:rPr lang="zh-CN" altLang="en-US">
                    <a:noFill/>
                  </a:rPr>
                  <a:t> </a:t>
                </a:r>
              </a:p>
            </p:txBody>
          </p:sp>
        </mc:Fallback>
      </mc:AlternateContent>
      <p:pic>
        <p:nvPicPr>
          <p:cNvPr id="5" name="QC_5_BD.112_3#7e400623c?htil=15&amp;pid=da449987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80742" y="2985712"/>
            <a:ext cx="3163824" cy="27249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5_BD.112_4#7e400623c.choices?htil=15&amp;pid=da449987a&amp;color=0,0,0&amp;vtp=1&amp;bbb=1"/>
              <p:cNvSpPr/>
              <p:nvPr/>
            </p:nvSpPr>
            <p:spPr>
              <a:xfrm>
                <a:off x="722376" y="2896846"/>
                <a:ext cx="746150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不能为暗反应提供能量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.图中复合物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Ⅰ位于叶绿体内膜上</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.图中的物质变化和能量转化是一个完整的光反应过程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D.图中水的光解过程在无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的条件下也能进行</a:t>
                </a:r>
                <a:endParaRPr lang="en-US" altLang="zh-CN" sz="2000" dirty="0"/>
              </a:p>
            </p:txBody>
          </p:sp>
        </mc:Choice>
        <mc:Fallback>
          <p:sp>
            <p:nvSpPr>
              <p:cNvPr id="6" name="QC_5_BD.112_4#7e400623c.choices?htil=15&amp;pid=da449987a&amp;color=0,0,0&amp;vtp=1&amp;bbb=1"/>
              <p:cNvSpPr>
                <a:spLocks noRot="1" noChangeAspect="1" noMove="1" noResize="1" noEditPoints="1" noAdjustHandles="1" noChangeArrowheads="1" noChangeShapeType="1" noTextEdit="1"/>
              </p:cNvSpPr>
              <p:nvPr/>
            </p:nvSpPr>
            <p:spPr>
              <a:xfrm>
                <a:off x="722376" y="2896846"/>
                <a:ext cx="7461504" cy="1866900"/>
              </a:xfrm>
              <a:prstGeom prst="rect">
                <a:avLst/>
              </a:prstGeom>
              <a:blipFill rotWithShape="1">
                <a:blip r:embed="rId4"/>
                <a:stretch>
                  <a:fillRect l="-5" t="-33"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_1#1a193b42c?pid=675fd1234&amp;color=0,0,0&amp;vtp=1&amp;bt=1&amp;bbb=1&amp;hb=1"/>
              <p:cNvSpPr/>
              <p:nvPr/>
            </p:nvSpPr>
            <p:spPr>
              <a:xfrm>
                <a:off x="722376" y="969264"/>
                <a:ext cx="10753344" cy="27686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绿叶中色素的提取和分离实验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提取色素时需要加入无水乙醇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（溶解色素）、二氧化硅（使研磨更充分）和碳酸钙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（防止色素被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）；分离色素时采用纸层析法，原理是不同色素在层析液中的溶解度不同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，随层析液扩散的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速度也不同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；最后的结果是形成四条色素带，距离滤液细线由远及近依次是胡萝卜素（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橙黄色）、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叶黄素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（黄色）、叶绿素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（蓝绿色）、叶绿素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（黄绿色）。</a:t>
                </a:r>
                <a:endParaRPr lang="en-US" altLang="zh-CN" sz="2000" dirty="0"/>
              </a:p>
            </p:txBody>
          </p:sp>
        </mc:Choice>
        <mc:Fallback>
          <p:sp>
            <p:nvSpPr>
              <p:cNvPr id="2" name="QC_6_EX.4_1#1a193b42c?pid=675fd1234&amp;color=0,0,0&amp;vtp=1&amp;bt=1&amp;bbb=1&amp;hb=1"/>
              <p:cNvSpPr>
                <a:spLocks noRot="1" noChangeAspect="1" noMove="1" noResize="1" noEditPoints="1" noAdjustHandles="1" noChangeArrowheads="1" noChangeShapeType="1" noTextEdit="1"/>
              </p:cNvSpPr>
              <p:nvPr/>
            </p:nvSpPr>
            <p:spPr>
              <a:xfrm>
                <a:off x="722376" y="969264"/>
                <a:ext cx="10753344" cy="2768600"/>
              </a:xfrm>
              <a:prstGeom prst="rect">
                <a:avLst/>
              </a:prstGeom>
              <a:blipFill rotWithShape="1">
                <a:blip r:embed="rId1"/>
                <a:stretch>
                  <a:fillRect l="-4" t="-9" r="-2764" b="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4_1#7e400623c?pid=da449987a&amp;color=0,0,0&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均能为暗反应提供能量，A错误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Ⅰ参与光反应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，故位于叶绿体的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类囊体薄膜上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，B错误；完整的光反应过程除图示反应外，还包括</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的合成等，C错误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；水的光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解过程不需要</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的参与，D正确。</a:t>
                </a:r>
                <a:endParaRPr lang="en-US" altLang="zh-CN" sz="2200" dirty="0"/>
              </a:p>
            </p:txBody>
          </p:sp>
        </mc:Choice>
        <mc:Fallback>
          <p:sp>
            <p:nvSpPr>
              <p:cNvPr id="2" name="QC_5_AS.114_1#7e400623c?pid=da449987a&amp;color=0,0,0&amp;vtp=1&amp;bt=1&amp;bbb=1&amp;hb=1"/>
              <p:cNvSpPr>
                <a:spLocks noRot="1" noChangeAspect="1" noMove="1" noResize="1" noEditPoints="1" noAdjustHandles="1" noChangeArrowheads="1" noChangeShapeType="1" noTextEdit="1"/>
              </p:cNvSpPr>
              <p:nvPr/>
            </p:nvSpPr>
            <p:spPr>
              <a:xfrm>
                <a:off x="722376" y="972000"/>
                <a:ext cx="10753344" cy="1384300"/>
              </a:xfrm>
              <a:prstGeom prst="rect">
                <a:avLst/>
              </a:prstGeom>
              <a:blipFill rotWithShape="1">
                <a:blip r:embed="rId1"/>
                <a:stretch>
                  <a:fillRect l="-4" t="-33" r="-449"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5_1#951e7b880?pid=da449987a&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蓝色染料2,</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二氯酚靛酚简称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DPIP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与还原剂混合后变成无色。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科研人员从青菜叶肉细胞的叶绿体中分离出类囊体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DPIP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混合，条件适宜时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，发现蓝色溶液变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成无色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，并有气体放出。下列与此实验相关的说法，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5_1#951e7b880?pid=da449987a&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1116" b="33"/>
                </a:stretch>
              </a:blipFill>
            </p:spPr>
            <p:txBody>
              <a:bodyPr/>
              <a:lstStyle/>
              <a:p>
                <a:r>
                  <a:rPr lang="zh-CN" altLang="en-US">
                    <a:noFill/>
                  </a:rPr>
                  <a:t> </a:t>
                </a:r>
              </a:p>
            </p:txBody>
          </p:sp>
        </mc:Fallback>
      </mc:AlternateContent>
      <p:sp>
        <p:nvSpPr>
          <p:cNvPr id="3" name="QC_5_AN.116_1#951e7b880.bracket?pid=da449987a&amp;color=0,0,0&amp;vpa=40&amp;vtp=1"/>
          <p:cNvSpPr/>
          <p:nvPr/>
        </p:nvSpPr>
        <p:spPr>
          <a:xfrm>
            <a:off x="7780401"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5_BD.115_2#951e7b880.choices?pid=da449987a&amp;color=0,0,0&amp;vtp=1&amp;bbb=1"/>
              <p:cNvSpPr/>
              <p:nvPr/>
            </p:nvSpPr>
            <p:spPr>
              <a:xfrm>
                <a:off x="722376" y="23898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A.该实验说明光合作用是在叶绿体中进行的，且光合作用过程可以不合成有机物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.该实验说明光合作用的光反应和暗反应分别在叶绿体类囊体和基质中进行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.该实验说明光反应可能在叶绿体类囊体上完成，但无法判断放出的气体是氧气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.要使该实验成功，需要合适的光照条件保证类囊体上能够产生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4" name="QC_5_BD.115_2#951e7b880.choices?pid=da449987a&amp;color=0,0,0&amp;vtp=1&amp;bbb=1"/>
              <p:cNvSpPr>
                <a:spLocks noRot="1" noChangeAspect="1" noMove="1" noResize="1" noEditPoints="1" noAdjustHandles="1" noChangeArrowheads="1" noChangeShapeType="1" noTextEdit="1"/>
              </p:cNvSpPr>
              <p:nvPr/>
            </p:nvSpPr>
            <p:spPr>
              <a:xfrm>
                <a:off x="722376" y="2389862"/>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7_1#951e7b880?pid=da449987a&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根据题干可知，2</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二氯酚靛酚是一种蓝色染料，能被还原剂还原成无色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，说明条件适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，叶绿体的类囊体上产生了还原性物质和气体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，可推测光合作用的光反应阶段可能在叶绿体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的类囊体上进行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，但是无法判断该气体为氧气，C正确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。据该实验无法确定光合作用能否产生有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，也无法确定光合作用中暗反应阶段发生的场所，A、B错误。在合适的光照下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，叶绿体类囊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体薄膜上可产生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17_1#951e7b880?pid=da449987a&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1181"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8_1#4d5a4b616?sp=1&amp;pid=da449987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［山西太原实验中学2025高一上月考］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已知图中纵坐标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表示植物某种气体吸收量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或释放量的变化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8_1#4d5a4b616?sp=1&amp;pid=da449987a&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5_AN.119_1#4d5a4b616.bracket?pid=da449987a&amp;color=0,0,0&amp;vpa=41&amp;vtp=1&amp;bbb=1"/>
          <p:cNvSpPr/>
          <p:nvPr/>
        </p:nvSpPr>
        <p:spPr>
          <a:xfrm>
            <a:off x="4999101" y="1429200"/>
            <a:ext cx="71913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ABC</a:t>
            </a:r>
            <a:endParaRPr lang="en-US" altLang="zh-CN" sz="2000" dirty="0"/>
          </a:p>
        </p:txBody>
      </p:sp>
      <p:sp>
        <p:nvSpPr>
          <p:cNvPr id="4" name="QC_5_BD.118_2#4d5a4b616?pid=da449987a&amp;color=0,0,0&amp;vtp=1&amp;bbb=1"/>
          <p:cNvSpPr/>
          <p:nvPr/>
        </p:nvSpPr>
        <p:spPr>
          <a:xfrm>
            <a:off x="722376" y="1932662"/>
            <a:ext cx="10753344" cy="520700"/>
          </a:xfrm>
          <a:prstGeom prst="rect">
            <a:avLst/>
          </a:prstGeom>
          <a:noFill/>
        </p:spPr>
        <p:txBody>
          <a:bodyPr wrap="none" lIns="0" tIns="0" rIns="0" bIns="0" rtlCol="0" anchor="t"/>
          <a:lstStyle/>
          <a:p>
            <a:pPr algn="l" latinLnBrk="1">
              <a:lnSpc>
                <a:spcPts val="41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不考虑横坐标和纵坐标单位的具体表示形式，单位的表示方法相同</a:t>
            </a:r>
            <a:endParaRPr lang="en-US" altLang="zh-CN" sz="2000" dirty="0"/>
          </a:p>
        </p:txBody>
      </p:sp>
      <p:pic>
        <p:nvPicPr>
          <p:cNvPr id="5" name="QC_5_BD.118_3#4d5a4b616?htil=16&amp;pid=da44998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87915" y="2528512"/>
            <a:ext cx="2816352" cy="21579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5_BD.118_4#4d5a4b616.choices?htil=16&amp;pid=da449987a&amp;color=0,0,0&amp;vtp=1&amp;bbb=1&amp;hb=1"/>
              <p:cNvSpPr/>
              <p:nvPr/>
            </p:nvSpPr>
            <p:spPr>
              <a:xfrm>
                <a:off x="722376" y="2439646"/>
                <a:ext cx="7799832"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A.若D点以后进一步提高光照强度，光合作用强度会一直不变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吸收量，B点时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，叶肉细胞既不吸收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也不释放</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点时，叶肉细胞中能产生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的场所有细胞质基质、线粒体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，适当提高大气中的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浓度，C点可能向右下移动</a:t>
                </a:r>
                <a:endParaRPr lang="en-US" altLang="zh-CN" sz="2000" dirty="0"/>
              </a:p>
            </p:txBody>
          </p:sp>
        </mc:Choice>
        <mc:Fallback>
          <p:sp>
            <p:nvSpPr>
              <p:cNvPr id="6" name="QC_5_BD.118_4#4d5a4b616.choices?htil=16&amp;pid=da449987a&amp;color=0,0,0&amp;vtp=1&amp;bbb=1&amp;hb=1"/>
              <p:cNvSpPr>
                <a:spLocks noRot="1" noChangeAspect="1" noMove="1" noResize="1" noEditPoints="1" noAdjustHandles="1" noChangeArrowheads="1" noChangeShapeType="1" noTextEdit="1"/>
              </p:cNvSpPr>
              <p:nvPr/>
            </p:nvSpPr>
            <p:spPr>
              <a:xfrm>
                <a:off x="722376" y="2439646"/>
                <a:ext cx="7799832" cy="2324100"/>
              </a:xfrm>
              <a:prstGeom prst="rect">
                <a:avLst/>
              </a:prstGeom>
              <a:blipFill rotWithShape="1">
                <a:blip r:embed="rId3"/>
                <a:stretch>
                  <a:fillRect l="-5" t="-26" r="-433" b="2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0_1#4d5a4b616?pid=da449987a&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C点时已经达到光饱和点，其他条件不变，D点以后提高光照强度可能会破坏叶绿体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作用强度会发生变化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吸收量，B点时，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整个植株既不吸收氧气也不释放氧气，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但对于叶肉细胞来说光合速率大于呼吸速率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，因此有氧气的释放，B错误；图中A点时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，光照强度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0，叶肉细胞只能进行呼吸作用，故产生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的场所有细胞质基质和线粒体，C错误；若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，提高大气中的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浓度，光饱和点可能增大，C点可能向右下移动，D正确。</a:t>
                </a:r>
                <a:endParaRPr lang="en-US" altLang="zh-CN" sz="2200" dirty="0"/>
              </a:p>
            </p:txBody>
          </p:sp>
        </mc:Choice>
        <mc:Fallback>
          <p:sp>
            <p:nvSpPr>
              <p:cNvPr id="2" name="QC_5_AS.120_1#4d5a4b616?pid=da449987a&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2758"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21_1#4d5a4b616?pid=da449987a&amp;color=0,0,0&amp;vtp=1&amp;bt=1&amp;bbb=1&amp;hb=1"/>
          <p:cNvSpPr/>
          <p:nvPr/>
        </p:nvSpPr>
        <p:spPr>
          <a:xfrm>
            <a:off x="722376" y="969264"/>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植物的光合速率等于其呼吸速率时的光照强度为植物的光补偿点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，在植物体内只有叶肉细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胞等部分细胞能够进行光合作用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，而所有细胞都需要进行呼吸作用来维持生命活动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，因此叶肉细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胞的光合速率大于呼吸速率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22_1#993507ab8?sp=1&amp;pid=da449987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［陕西西安交大附中2025高一上期末］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将某种植物栽培于玻璃温室内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浓度测定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仪测定的密闭玻璃温室内一昼夜</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浓度的变化情况，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则下列相关说法不正确的是(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22_1#993507ab8?sp=1&amp;pid=da449987a&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5_AN.123_1#993507ab8.bracket?pid=da449987a&amp;color=0,0,0&amp;vpa=42&amp;vtp=1"/>
          <p:cNvSpPr/>
          <p:nvPr/>
        </p:nvSpPr>
        <p:spPr>
          <a:xfrm>
            <a:off x="9973755"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22_2#993507ab8?pid=da44998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67328" y="2021528"/>
            <a:ext cx="4654296" cy="20391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22_3#993507ab8.choices?pid=da449987a&amp;color=0,0,0&amp;vtp=1&amp;bbb=1"/>
              <p:cNvSpPr/>
              <p:nvPr/>
            </p:nvSpPr>
            <p:spPr>
              <a:xfrm>
                <a:off x="722376" y="4193228"/>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A.图中植物有机物的积累量最多的点是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点相比，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点植物体内有机物含量更高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浓度下降趋于平缓的原因是部分气孔关闭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D.玻璃罩内的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段一直上升</a:t>
                </a:r>
                <a:endParaRPr lang="en-US" altLang="zh-CN" sz="2000" dirty="0"/>
              </a:p>
            </p:txBody>
          </p:sp>
        </mc:Choice>
        <mc:Fallback>
          <p:sp>
            <p:nvSpPr>
              <p:cNvPr id="5" name="QC_5_BD.122_3#993507ab8.choices?pid=da449987a&amp;color=0,0,0&amp;vtp=1&amp;bbb=1"/>
              <p:cNvSpPr>
                <a:spLocks noRot="1" noChangeAspect="1" noMove="1" noResize="1" noEditPoints="1" noAdjustHandles="1" noChangeArrowheads="1" noChangeShapeType="1" noTextEdit="1"/>
              </p:cNvSpPr>
              <p:nvPr/>
            </p:nvSpPr>
            <p:spPr>
              <a:xfrm>
                <a:off x="722376" y="4193228"/>
                <a:ext cx="10753344" cy="1866900"/>
              </a:xfrm>
              <a:prstGeom prst="rect">
                <a:avLst/>
              </a:prstGeom>
              <a:blipFill rotWithShape="1">
                <a:blip r:embed="rId3"/>
                <a:stretch>
                  <a:fillRect l="-4" t="-17"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4_1#993507ab8?pid=da449987a&amp;color=0,0,0&amp;vtp=1&amp;bt=1&amp;bbb=1&amp;hb=1"/>
              <p:cNvSpPr/>
              <p:nvPr/>
            </p:nvSpPr>
            <p:spPr>
              <a:xfrm>
                <a:off x="722376" y="972000"/>
                <a:ext cx="10753344" cy="2336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浓度下降表示光合速率大于呼吸速率，即植物积累有机物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浓度上升，说明光合作用强度比呼吸作用弱，植物消耗有机物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，因此图中植物有机物的积累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量最多的点是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浓度低于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点，说明经过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24小时植物光合作用消耗的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大于呼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吸作用释放的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，会积累有机物，B正确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de</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段部分气孔关闭</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浓度下降趋于平缓，C正确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bf</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浓度上升</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浓度下降，D错误。</a:t>
                </a:r>
                <a:endParaRPr lang="en-US" altLang="zh-CN" sz="2200" dirty="0"/>
              </a:p>
            </p:txBody>
          </p:sp>
        </mc:Choice>
        <mc:Fallback>
          <p:sp>
            <p:nvSpPr>
              <p:cNvPr id="2" name="QC_5_AS.124_1#993507ab8?pid=da449987a&amp;color=0,0,0&amp;vtp=1&amp;bt=1&amp;bbb=1&amp;hb=1"/>
              <p:cNvSpPr>
                <a:spLocks noRot="1" noChangeAspect="1" noMove="1" noResize="1" noEditPoints="1" noAdjustHandles="1" noChangeArrowheads="1" noChangeShapeType="1" noTextEdit="1"/>
              </p:cNvSpPr>
              <p:nvPr/>
            </p:nvSpPr>
            <p:spPr>
              <a:xfrm>
                <a:off x="722376" y="972000"/>
                <a:ext cx="10753344" cy="23368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25_1#1534936ff?sp=1&amp;pid=da449987a&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［黑龙江哈尔滨师大附中2025高一上期末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蓝细菌的光合作用过程需要较高浓度</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，长期进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化过程中，蓝细菌形成的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浓缩机制如图所示。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酶除了固定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，还能催化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酶的同一位点。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25_1#1534936ff?sp=1&amp;pid=da449987a&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591" b="33"/>
                </a:stretch>
              </a:blipFill>
            </p:spPr>
            <p:txBody>
              <a:bodyPr/>
              <a:lstStyle/>
              <a:p>
                <a:r>
                  <a:rPr lang="zh-CN" altLang="en-US">
                    <a:noFill/>
                  </a:rPr>
                  <a:t> </a:t>
                </a:r>
              </a:p>
            </p:txBody>
          </p:sp>
        </mc:Fallback>
      </mc:AlternateContent>
      <p:sp>
        <p:nvSpPr>
          <p:cNvPr id="3" name="QC_5_AN.126_1#1534936ff.bracket?pid=da449987a&amp;color=0,0,0&amp;vpa=43&amp;vtp=1"/>
          <p:cNvSpPr/>
          <p:nvPr/>
        </p:nvSpPr>
        <p:spPr>
          <a:xfrm>
            <a:off x="8398828"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25_2#1534936ff?htil=17&amp;pid=da44998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85138" y="2478728"/>
            <a:ext cx="4645152" cy="12801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25_3#1534936ff.choices?htil=17&amp;pid=da449987a&amp;color=0,0,0&amp;vtp=1&amp;bbb=1&amp;hb=1"/>
              <p:cNvSpPr/>
              <p:nvPr/>
            </p:nvSpPr>
            <p:spPr>
              <a:xfrm>
                <a:off x="722376" y="2389862"/>
                <a:ext cx="5980176"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A.蓝细菌的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酶存在于叶绿体基质的羧化体中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B.蓝细菌固定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仍能与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酶结合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转运蛋白基因表达减少，利于有机物积累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通过光合片层膜运输的方式并不是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自由扩散</a:t>
                </a:r>
                <a:endParaRPr lang="en-US" altLang="zh-CN" sz="2000" dirty="0"/>
              </a:p>
            </p:txBody>
          </p:sp>
        </mc:Choice>
        <mc:Fallback>
          <p:sp>
            <p:nvSpPr>
              <p:cNvPr id="5" name="QC_5_BD.125_3#1534936ff.choices?htil=17&amp;pid=da449987a&amp;color=0,0,0&amp;vtp=1&amp;bbb=1&amp;hb=1"/>
              <p:cNvSpPr>
                <a:spLocks noRot="1" noChangeAspect="1" noMove="1" noResize="1" noEditPoints="1" noAdjustHandles="1" noChangeArrowheads="1" noChangeShapeType="1" noTextEdit="1"/>
              </p:cNvSpPr>
              <p:nvPr/>
            </p:nvSpPr>
            <p:spPr>
              <a:xfrm>
                <a:off x="722376" y="2389862"/>
                <a:ext cx="5980176" cy="2324100"/>
              </a:xfrm>
              <a:prstGeom prst="rect">
                <a:avLst/>
              </a:prstGeom>
              <a:blipFill rotWithShape="1">
                <a:blip r:embed="rId3"/>
                <a:stretch>
                  <a:fillRect l="-6" t="-15" r="2"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7_1#1534936ff?pid=da449987a&amp;color=0,0,0&amp;vtp=1&amp;bt=1&amp;bbb=1&amp;hb=1"/>
              <p:cNvSpPr/>
              <p:nvPr/>
            </p:nvSpPr>
            <p:spPr>
              <a:xfrm>
                <a:off x="722376" y="972000"/>
                <a:ext cx="10753344" cy="2489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蓝细菌为原核生物，没有叶绿体，A错误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酶除了固定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，还能催化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酶的同一位点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，因此蓝细菌固定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转运蛋白基因表达减少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进入细胞减少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，进而导致羧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化体内</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生成减少，暗反应的原料减少，因此不利于有机物积累，C错误；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转运蛋白进入细胞内，还需要消耗能量，为主动运输，D正确。</a:t>
                </a:r>
                <a:endParaRPr lang="en-US" altLang="zh-CN" sz="2200" dirty="0"/>
              </a:p>
            </p:txBody>
          </p:sp>
        </mc:Choice>
        <mc:Fallback>
          <p:sp>
            <p:nvSpPr>
              <p:cNvPr id="2" name="QC_5_AS.127_1#1534936ff?pid=da449987a&amp;color=0,0,0&amp;vtp=1&amp;bt=1&amp;bbb=1&amp;hb=1"/>
              <p:cNvSpPr>
                <a:spLocks noRot="1" noChangeAspect="1" noMove="1" noResize="1" noEditPoints="1" noAdjustHandles="1" noChangeArrowheads="1" noChangeShapeType="1" noTextEdit="1"/>
              </p:cNvSpPr>
              <p:nvPr/>
            </p:nvSpPr>
            <p:spPr>
              <a:xfrm>
                <a:off x="722376" y="972000"/>
                <a:ext cx="10753344" cy="2489200"/>
              </a:xfrm>
              <a:prstGeom prst="rect">
                <a:avLst/>
              </a:prstGeom>
              <a:blipFill rotWithShape="1">
                <a:blip r:embed="rId1"/>
                <a:stretch>
                  <a:fillRect l="-4" t="-18" r="-638"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_1#d38c31771?sp=1&amp;pid=675fd1234&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［辽宁大连2025高一上期末］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在做提取和分离叶绿体中的光合色素实验时，甲、乙、丙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位同学对相关实验材料的使用情况如表所示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”表示使用，“-”表示未使用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），其余操作均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，他们所得的实验结果（如图）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依次应为(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_1#d38c31771?sp=1&amp;pid=675fd1234&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827" b="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8" name="QC_6_BD.5_2#d38c31771?colgroup=21,4,4,4,4&amp;pid=675fd1234&amp;color=0,0,0&amp;vtp=1&amp;bbb=1"/>
              <p:cNvGraphicFramePr>
                <a:graphicFrameLocks noGrp="1"/>
              </p:cNvGraphicFramePr>
              <p:nvPr/>
            </p:nvGraphicFramePr>
            <p:xfrm>
              <a:off x="722376" y="2478728"/>
              <a:ext cx="10707624" cy="1838960"/>
            </p:xfrm>
            <a:graphic>
              <a:graphicData uri="http://schemas.openxmlformats.org/drawingml/2006/table">
                <a:tbl>
                  <a:tblPr/>
                  <a:tblGrid>
                    <a:gridCol w="5586984"/>
                    <a:gridCol w="1280160"/>
                    <a:gridCol w="1280160"/>
                    <a:gridCol w="1280160"/>
                    <a:gridCol w="1280160"/>
                  </a:tblGrid>
                  <a:tr h="45974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8" name="QC_6_BD.5_2#d38c31771?colgroup=21,4,4,4,4&amp;pid=675fd1234&amp;color=0,0,0&amp;vtp=1&amp;bbb=1"/>
              <p:cNvGraphicFramePr>
                <a:graphicFrameLocks noGrp="1"/>
              </p:cNvGraphicFramePr>
              <p:nvPr/>
            </p:nvGraphicFramePr>
            <p:xfrm>
              <a:off x="722376" y="2478728"/>
              <a:ext cx="10707624" cy="1838960"/>
            </p:xfrm>
            <a:graphic>
              <a:graphicData uri="http://schemas.openxmlformats.org/drawingml/2006/table">
                <a:tbl>
                  <a:tblPr/>
                  <a:tblGrid>
                    <a:gridCol w="5586984"/>
                    <a:gridCol w="1280160"/>
                    <a:gridCol w="1280160"/>
                    <a:gridCol w="1280160"/>
                    <a:gridCol w="1280160"/>
                  </a:tblGrid>
                  <a:tr h="45974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AN.6_1#d38c31771.bracket?pid=675fd1234&amp;color=0,0,0&amp;vpa=2&amp;vtp=1"/>
          <p:cNvSpPr/>
          <p:nvPr/>
        </p:nvSpPr>
        <p:spPr>
          <a:xfrm>
            <a:off x="6002401" y="18864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5" name="QC_6_BD.5_3#d38c31771?htil=1&amp;pid=675fd123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61120" y="4447228"/>
            <a:ext cx="2496312" cy="15727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6_BD.5_4#d38c31771.choices?htil=1&amp;pid=675fd1234&amp;color=0,0,0&amp;vtp=1&amp;bbb=1"/>
          <p:cNvSpPr/>
          <p:nvPr/>
        </p:nvSpPr>
        <p:spPr>
          <a:xfrm>
            <a:off x="722376" y="4447228"/>
            <a:ext cx="8119872" cy="431800"/>
          </a:xfrm>
          <a:prstGeom prst="rect">
            <a:avLst/>
          </a:prstGeom>
          <a:noFill/>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102485" algn="l"/>
                <a:tab pos="4167505" algn="l"/>
                <a:tab pos="6245225"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C.③①④②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.②④③①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28_1#dba9aa77e?htil=18&amp;pid=da44998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76000" y="1054296"/>
            <a:ext cx="4453128" cy="23317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5_BD.128_2#dba9aa77e?htil=18&amp;sp=1&amp;pid=da449987a&amp;color=0,0,0&amp;vtp=1&amp;bt=1&amp;bbb=1&amp;hb=1"/>
              <p:cNvSpPr/>
              <p:nvPr/>
            </p:nvSpPr>
            <p:spPr>
              <a:xfrm>
                <a:off x="722376" y="972000"/>
                <a:ext cx="6163056"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6.光照条件下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，叶肉细胞中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结合后经一系列反应释放</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的过程称为光呼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），这种反应需叶绿体参与并与光合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作用同时发生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128_2#dba9aa77e?htil=18&amp;sp=1&amp;pid=da449987a&amp;color=0,0,0&amp;vtp=1&amp;bt=1&amp;bbb=1&amp;hb=1"/>
              <p:cNvSpPr>
                <a:spLocks noRot="1" noChangeAspect="1" noMove="1" noResize="1" noEditPoints="1" noAdjustHandles="1" noChangeArrowheads="1" noChangeShapeType="1" noTextEdit="1"/>
              </p:cNvSpPr>
              <p:nvPr/>
            </p:nvSpPr>
            <p:spPr>
              <a:xfrm>
                <a:off x="722376" y="972000"/>
                <a:ext cx="6163056" cy="1828800"/>
              </a:xfrm>
              <a:prstGeom prst="rect">
                <a:avLst/>
              </a:prstGeom>
              <a:blipFill rotWithShape="1">
                <a:blip r:embed="rId2"/>
                <a:stretch>
                  <a:fillRect l="-6" t="-25" r="-1440" b="25"/>
                </a:stretch>
              </a:blipFill>
            </p:spPr>
            <p:txBody>
              <a:bodyPr/>
              <a:lstStyle/>
              <a:p>
                <a:r>
                  <a:rPr lang="zh-CN" altLang="en-US">
                    <a:noFill/>
                  </a:rPr>
                  <a:t> </a:t>
                </a:r>
              </a:p>
            </p:txBody>
          </p:sp>
        </mc:Fallback>
      </mc:AlternateContent>
      <p:sp>
        <p:nvSpPr>
          <p:cNvPr id="4" name="QC_5_AN.129_1#dba9aa77e.bracket?pid=da449987a&amp;color=0,0,0&amp;vpa=44&amp;vtp=1"/>
          <p:cNvSpPr/>
          <p:nvPr/>
        </p:nvSpPr>
        <p:spPr>
          <a:xfrm>
            <a:off x="4732401" y="23436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5" name="QC_5_BD.128_3#dba9aa77e.choices?htil=18&amp;pid=da449987a&amp;color=0,0,0&amp;vtp=1&amp;bbb=1&amp;hb=1"/>
              <p:cNvSpPr/>
              <p:nvPr/>
            </p:nvSpPr>
            <p:spPr>
              <a:xfrm>
                <a:off x="722376" y="2847062"/>
                <a:ext cx="6163056"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A.卡尔文循环过程中的能量转化是将光能转化为化学能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B.光照条件下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浓度较高会抑制光合作用，促进光呼吸</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C.正常光合作用的叶片突然停止光照后可能会释放</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.大棚栽培蔬菜可通过增施有机肥降低光呼吸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合作用</a:t>
                </a:r>
                <a:endParaRPr lang="en-US" altLang="zh-CN" sz="2000" dirty="0"/>
              </a:p>
            </p:txBody>
          </p:sp>
        </mc:Choice>
        <mc:Fallback>
          <p:sp>
            <p:nvSpPr>
              <p:cNvPr id="5" name="QC_5_BD.128_3#dba9aa77e.choices?htil=18&amp;pid=da449987a&amp;color=0,0,0&amp;vtp=1&amp;bbb=1&amp;hb=1"/>
              <p:cNvSpPr>
                <a:spLocks noRot="1" noChangeAspect="1" noMove="1" noResize="1" noEditPoints="1" noAdjustHandles="1" noChangeArrowheads="1" noChangeShapeType="1" noTextEdit="1"/>
              </p:cNvSpPr>
              <p:nvPr/>
            </p:nvSpPr>
            <p:spPr>
              <a:xfrm>
                <a:off x="722376" y="2847062"/>
                <a:ext cx="6163056" cy="2324100"/>
              </a:xfrm>
              <a:prstGeom prst="rect">
                <a:avLst/>
              </a:prstGeom>
              <a:blipFill rotWithShape="1">
                <a:blip r:embed="rId3"/>
                <a:stretch>
                  <a:fillRect l="-6" t="-15" r="-1008"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30_1#dba9aa77e?pid=da449987a&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卡尔文循环即暗反应，该过程中能将光反应产生的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中活跃的化学能转化为糖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类等有机物中稳定的化学能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，A错误；根据题意可知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，光照条件下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浓度较高时会与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促进光呼吸，抑制光合作用，B正确；根据题意可知，突然停止光照，光反应减弱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反应随之减弱，暗反应消耗的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，植物呼吸作用产生的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释放出来，C正确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；大棚栽培蔬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菜可通过增施有机肥增加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结合，从而抑制光呼吸，促进卡尔文循环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高光合作用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30_1#dba9aa77e?pid=da449987a&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655"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31_1#015133e80?sp=1&amp;pid=da449987a&amp;color=0,0,0&amp;vtp=1&amp;bt=1&amp;bbb=1&amp;hb=1"/>
              <p:cNvSpPr/>
              <p:nvPr/>
            </p:nvSpPr>
            <p:spPr>
              <a:xfrm>
                <a:off x="722376" y="972000"/>
                <a:ext cx="10753344" cy="1257300"/>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［山东济南2025高一上期末］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用密闭的培养瓶培养等量的绿藻（单细胞藻类），将其置于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不同温度</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下培养，分别测定光照和黑暗条件下培养瓶中氧气的含量变化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31_1#015133e80?sp=1&amp;pid=da449987a&amp;color=0,0,0&amp;vtp=1&amp;bt=1&amp;bbb=1&amp;hb=1"/>
              <p:cNvSpPr>
                <a:spLocks noRot="1" noChangeAspect="1" noMove="1" noResize="1" noEditPoints="1" noAdjustHandles="1" noChangeArrowheads="1" noChangeShapeType="1" noTextEdit="1"/>
              </p:cNvSpPr>
              <p:nvPr/>
            </p:nvSpPr>
            <p:spPr>
              <a:xfrm>
                <a:off x="722376" y="972000"/>
                <a:ext cx="10753344" cy="1257300"/>
              </a:xfrm>
              <a:prstGeom prst="rect">
                <a:avLst/>
              </a:prstGeom>
              <a:blipFill rotWithShape="1">
                <a:blip r:embed="rId1"/>
                <a:stretch>
                  <a:fillRect l="-4" t="-36" r="-803" b="36"/>
                </a:stretch>
              </a:blipFill>
            </p:spPr>
            <p:txBody>
              <a:bodyPr/>
              <a:lstStyle/>
              <a:p>
                <a:r>
                  <a:rPr lang="zh-CN" altLang="en-US">
                    <a:noFill/>
                  </a:rPr>
                  <a:t> </a:t>
                </a:r>
              </a:p>
            </p:txBody>
          </p:sp>
        </mc:Fallback>
      </mc:AlternateContent>
      <p:sp>
        <p:nvSpPr>
          <p:cNvPr id="3" name="QC_5_AN.132_1#015133e80.bracket?pid=da449987a&amp;color=0,0,0&amp;vpa=45&amp;vtp=1"/>
          <p:cNvSpPr/>
          <p:nvPr/>
        </p:nvSpPr>
        <p:spPr>
          <a:xfrm>
            <a:off x="3703701" y="1817820"/>
            <a:ext cx="385763" cy="419100"/>
          </a:xfrm>
          <a:prstGeom prst="rect">
            <a:avLst/>
          </a:prstGeom>
          <a:noFill/>
        </p:spPr>
        <p:txBody>
          <a:bodyPr wrap="none" lIns="0" tIns="0" rIns="0" bIns="0" rtlCol="0" anchor="t"/>
          <a:lstStyle/>
          <a:p>
            <a:pPr algn="ctr" latinLnBrk="1">
              <a:lnSpc>
                <a:spcPts val="33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31_2#015133e80?pid=da44998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675888" y="2339028"/>
            <a:ext cx="4846320" cy="21579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31_3#015133e80.choices?pid=da449987a&amp;color=0,0,0&amp;vtp=1&amp;bbb=1"/>
              <p:cNvSpPr/>
              <p:nvPr/>
            </p:nvSpPr>
            <p:spPr>
              <a:xfrm>
                <a:off x="722376" y="4625028"/>
                <a:ext cx="10753344" cy="1676400"/>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.绿藻细胞中产生和消耗</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的场所分别是类囊体膜和线粒体基质</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B.图中光下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增加值代表真光合速率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消耗值表示呼吸速率</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.温度升高过程中，绿藻的真光合速率与呼吸速率的差值逐渐增大</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时，每天光照时间至少长于12小时绿藻才能正常生长</a:t>
                </a:r>
                <a:endParaRPr lang="en-US" altLang="zh-CN" sz="2000" dirty="0"/>
              </a:p>
            </p:txBody>
          </p:sp>
        </mc:Choice>
        <mc:Fallback>
          <p:sp>
            <p:nvSpPr>
              <p:cNvPr id="5" name="QC_5_BD.131_3#015133e80.choices?pid=da449987a&amp;color=0,0,0&amp;vtp=1&amp;bbb=1"/>
              <p:cNvSpPr>
                <a:spLocks noRot="1" noChangeAspect="1" noMove="1" noResize="1" noEditPoints="1" noAdjustHandles="1" noChangeArrowheads="1" noChangeShapeType="1" noTextEdit="1"/>
              </p:cNvSpPr>
              <p:nvPr/>
            </p:nvSpPr>
            <p:spPr>
              <a:xfrm>
                <a:off x="722376" y="4625028"/>
                <a:ext cx="10753344" cy="1676400"/>
              </a:xfrm>
              <a:prstGeom prst="rect">
                <a:avLst/>
              </a:prstGeom>
              <a:blipFill rotWithShape="1">
                <a:blip r:embed="rId3"/>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33_1#015133e80?pid=da449987a&amp;color=0,0,0&amp;vtp=1&amp;bt=1&amp;bbb=1&amp;hb=1"/>
              <p:cNvSpPr/>
              <p:nvPr/>
            </p:nvSpPr>
            <p:spPr>
              <a:xfrm>
                <a:off x="722376" y="972000"/>
                <a:ext cx="10753344" cy="3225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绿藻是真核生物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，光合作用产生</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的场所为叶绿体中的类囊体薄膜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，有氧呼吸消耗氧气的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场所为线粒体内膜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；图中光下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增加值代表净光合速率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消耗值表示呼吸速率，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错误；温度升高过程中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阶段，真光合速率与呼吸速率的差值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（等于白色柱代表的气体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）逐渐增大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阶段，该差值不变，C错误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净光合速率等于呼吸速率，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设光照时间为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小时，黑暗时间为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小时，要使绿藻正常生长，则净光合速率×光照时间</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×黑暗时间，即</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，解得</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，所以每天光照时间至少长于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时绿藻才能正常生长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33_1#015133e80?pid=da449987a&amp;color=0,0,0&amp;vtp=1&amp;bt=1&amp;bbb=1&amp;hb=1"/>
              <p:cNvSpPr>
                <a:spLocks noRot="1" noChangeAspect="1" noMove="1" noResize="1" noEditPoints="1" noAdjustHandles="1" noChangeArrowheads="1" noChangeShapeType="1" noTextEdit="1"/>
              </p:cNvSpPr>
              <p:nvPr/>
            </p:nvSpPr>
            <p:spPr>
              <a:xfrm>
                <a:off x="722376" y="972000"/>
                <a:ext cx="10753344" cy="3225800"/>
              </a:xfrm>
              <a:prstGeom prst="rect">
                <a:avLst/>
              </a:prstGeom>
              <a:blipFill rotWithShape="1">
                <a:blip r:embed="rId1"/>
                <a:stretch>
                  <a:fillRect l="-4" t="-14" r="-3301"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34_1#424a1c8f9?pid=da449987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［江西抚州2025高一上月考］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低温（寒潮）会造成农作物受灾，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光合作用受低温影响较显著。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科研人员用黄瓜叶片研究低温弱光和低温黑暗两种预处理对叶片光合作用的影响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BD.135_1#21020831f?pid=424a1c8f9&amp;color=0,0,0&amp;vtp=1&amp;bbb=1&amp;hb=1"/>
          <p:cNvSpPr/>
          <p:nvPr/>
        </p:nvSpPr>
        <p:spPr>
          <a:xfrm>
            <a:off x="722376" y="1932662"/>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（1）选取长势相同的黄瓜叶片，平均分成两部分，在相同且适宜的条件下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，分别测定叶片的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，目的是用于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B_6_AN.136_1#21020831f.blank?pid=424a1c8f9&amp;color=0,0,0&amp;vpa=46&amp;vtp=1&amp;bbb=1"/>
          <p:cNvSpPr/>
          <p:nvPr/>
        </p:nvSpPr>
        <p:spPr>
          <a:xfrm>
            <a:off x="731901" y="2351762"/>
            <a:ext cx="1708150" cy="457200"/>
          </a:xfrm>
          <a:prstGeom prst="rect">
            <a:avLst/>
          </a:prstGeom>
          <a:noFill/>
        </p:spPr>
        <p:txBody>
          <a:bodyPr wrap="none" lIns="0" tIns="0" rIns="0" bIns="0" rtlCol="0" anchor="t"/>
          <a:lstStyle/>
          <a:p>
            <a:pPr algn="ct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光合作用强度</a:t>
            </a:r>
            <a:endParaRPr lang="en-US" altLang="zh-CN" sz="2000" dirty="0"/>
          </a:p>
        </p:txBody>
      </p:sp>
      <p:sp>
        <p:nvSpPr>
          <p:cNvPr id="5" name="QB_6_AN.137_1#21020831f.blank?pid=424a1c8f9&amp;color=0,0,0&amp;vpa=47&amp;vtp=1&amp;bbb=1"/>
          <p:cNvSpPr/>
          <p:nvPr/>
        </p:nvSpPr>
        <p:spPr>
          <a:xfrm>
            <a:off x="4033901" y="2351762"/>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对照</a:t>
            </a:r>
            <a:endParaRPr lang="en-US" altLang="zh-CN" sz="2000" dirty="0"/>
          </a:p>
        </p:txBody>
      </p:sp>
      <p:sp>
        <p:nvSpPr>
          <p:cNvPr id="6" name="QB_6_AS.138_1#21020831f?pid=424a1c8f9&amp;color=0,0,0&amp;vtp=1&amp;bbb=1&amp;hb=1"/>
          <p:cNvSpPr/>
          <p:nvPr/>
        </p:nvSpPr>
        <p:spPr>
          <a:xfrm>
            <a:off x="722376" y="2905448"/>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本实验研究的是低温弱光和低温黑暗两种预处理对叶片光合作用的影响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，所以测定的是叶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片的光合作用强度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。在预处理前测定叶片光合作用强度的目的是用于对照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，便于对比两种预处理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对叶片光合作用的影响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fade">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39_1#767d73a55?sp=1&amp;pid=424a1c8f9&amp;color=0,0,0&amp;vtp=1&amp;bt=1&amp;bbb=1&amp;hb=1"/>
          <p:cNvSpPr/>
          <p:nvPr/>
        </p:nvSpPr>
        <p:spPr>
          <a:xfrm>
            <a:off x="722376" y="969264"/>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（2）分别进行预处理，一部分置于低温弱光下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，一部分置于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，处理6小时之后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次置于相同且适宜的条件下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，测定光合作用强度，结果如图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。该实验除了得出低温弱光和低温黑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暗两种预处理都降低了黄瓜叶片光合作用强度的结论以外，还发现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140_1#767d73a55.blank?pid=424a1c8f9&amp;color=0,0,0&amp;vpa=48&amp;vtp=1&amp;bbb=1"/>
          <p:cNvSpPr/>
          <p:nvPr/>
        </p:nvSpPr>
        <p:spPr>
          <a:xfrm>
            <a:off x="7485126"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低温黑暗</a:t>
            </a:r>
            <a:endParaRPr lang="en-US" altLang="zh-CN" sz="2000" dirty="0"/>
          </a:p>
        </p:txBody>
      </p:sp>
      <p:sp>
        <p:nvSpPr>
          <p:cNvPr id="4" name="QB_6_AN.142_1#767d73a55.blank?pid=424a1c8f9&amp;color=0,0,0&amp;vpa=49&amp;vtp=1&amp;bbb=1&amp;hb=1"/>
          <p:cNvSpPr/>
          <p:nvPr/>
        </p:nvSpPr>
        <p:spPr>
          <a:xfrm>
            <a:off x="722377" y="1845564"/>
            <a:ext cx="10749631" cy="914400"/>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低温弱光的预处理使黄瓜叶</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片光合作用强度降低更显著</a:t>
            </a:r>
            <a:endParaRPr lang="en-US" altLang="zh-CN" sz="2000" dirty="0"/>
          </a:p>
        </p:txBody>
      </p:sp>
      <p:pic>
        <p:nvPicPr>
          <p:cNvPr id="5" name="QB_6_BD.141_1#767d73a55?pid=424a1c8f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553712" y="2933700"/>
            <a:ext cx="3090672" cy="1591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6_AS.143_1#767d73a55?pid=424a1c8f9&amp;color=0,0,0&amp;vtp=1&amp;bbb=1&amp;hb=1"/>
          <p:cNvSpPr/>
          <p:nvPr/>
        </p:nvSpPr>
        <p:spPr>
          <a:xfrm>
            <a:off x="722376" y="46609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根据实验目的（研究低温弱光和低温黑暗两种预处理对黄瓜叶片光合作用的影响）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实验应设置低温弱光和低温黑暗两种处理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。通过柱状图可以看出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，两种预处理均能降低黄瓜叶片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的光合作用强度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，且低温弱光的预处理对黄瓜叶片光合作用强度降低的影响更显著。</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44_1#aeaeca96b?sp=1&amp;pid=424a1c8f9&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（3）为进一步探究上述两种预处理对光合作用强度影响的原因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的受体来测定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生成速率的变化，结果如表：</a:t>
                </a:r>
                <a:endParaRPr lang="en-US" altLang="zh-CN" sz="2000" dirty="0"/>
              </a:p>
            </p:txBody>
          </p:sp>
        </mc:Choice>
        <mc:Fallback>
          <p:sp>
            <p:nvSpPr>
              <p:cNvPr id="2" name="QB_6_BD.144_1#aeaeca96b?sp=1&amp;pid=424a1c8f9&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77" name="QB_6_BD.144_2#aeaeca96b?colgroup=8,15,15&amp;pid=424a1c8f9&amp;color=0,0,0&amp;vtp=1&amp;bbb=1"/>
              <p:cNvGraphicFramePr>
                <a:graphicFrameLocks noGrp="1"/>
              </p:cNvGraphicFramePr>
              <p:nvPr/>
            </p:nvGraphicFramePr>
            <p:xfrm>
              <a:off x="722376" y="2021528"/>
              <a:ext cx="10689336" cy="1370076"/>
            </p:xfrm>
            <a:graphic>
              <a:graphicData uri="http://schemas.openxmlformats.org/drawingml/2006/table">
                <a:tbl>
                  <a:tblPr/>
                  <a:tblGrid>
                    <a:gridCol w="2350008"/>
                    <a:gridCol w="1819656"/>
                    <a:gridCol w="2350008"/>
                    <a:gridCol w="1819656"/>
                    <a:gridCol w="2350008"/>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预处理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低温弱光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459740">
                    <a:tc rowSpan="2">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0596">
                    <a:tc vMerge="1">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77" name="QB_6_BD.144_2#aeaeca96b?colgroup=8,15,15&amp;pid=424a1c8f9&amp;color=0,0,0&amp;vtp=1&amp;bbb=1"/>
              <p:cNvGraphicFramePr>
                <a:graphicFrameLocks noGrp="1"/>
              </p:cNvGraphicFramePr>
              <p:nvPr/>
            </p:nvGraphicFramePr>
            <p:xfrm>
              <a:off x="722376" y="2021528"/>
              <a:ext cx="10689336" cy="1370076"/>
            </p:xfrm>
            <a:graphic>
              <a:graphicData uri="http://schemas.openxmlformats.org/drawingml/2006/table">
                <a:tbl>
                  <a:tblPr/>
                  <a:tblGrid>
                    <a:gridCol w="2350008"/>
                    <a:gridCol w="1819656"/>
                    <a:gridCol w="2350008"/>
                    <a:gridCol w="1819656"/>
                    <a:gridCol w="2350008"/>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预处理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低温弱光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459740">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0850">
                    <a:tc vMerge="1">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B_6_BD.144_3#aeaeca96b?pid=424a1c8f9&amp;color=0,0,0&amp;vtp=1&amp;bbb=1&amp;hb=1"/>
          <p:cNvSpPr/>
          <p:nvPr/>
        </p:nvSpPr>
        <p:spPr>
          <a:xfrm>
            <a:off x="722376" y="3520128"/>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根据实验结果分析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，低温弱光的预处理影响光合作用强度更显著的原因可能是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mc:Choice xmlns:a14="http://schemas.microsoft.com/office/drawing/2010/main" Requires="a14">
          <p:sp>
            <p:nvSpPr>
              <p:cNvPr id="5" name="QB_6_AN.145_1#aeaeca96b.blank?pid=424a1c8f9&amp;color=0,0,0&amp;vpa=50&amp;vtp=1&amp;bbb=1&amp;hb=1"/>
              <p:cNvSpPr/>
              <p:nvPr/>
            </p:nvSpPr>
            <p:spPr>
              <a:xfrm>
                <a:off x="722377" y="3482028"/>
                <a:ext cx="10749631" cy="1371600"/>
              </a:xfrm>
              <a:prstGeom prst="rect">
                <a:avLst/>
              </a:prstGeom>
              <a:noFill/>
            </p:spPr>
            <p:txBody>
              <a:bodyPr wrap="square" lIns="0" tIns="0" rIns="0" bIns="0" rtlCol="0" anchor="t"/>
              <a:lstStyle/>
              <a:p>
                <a:pPr latinLnBrk="1">
                  <a:lnSpc>
                    <a:spcPct val="1500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低温弱光的预处</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ct val="1500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理导致光反应减弱更显著</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，生成的</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𝐍𝐀𝐃𝐏𝐇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更少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，进一步影响</a:t>
                </a:r>
                <a14:m>
                  <m:oMath xmlns:m="http://schemas.openxmlformats.org/officeDocument/2006/math">
                    <m:sSub>
                      <m:sSubPr>
                        <m:ctrlPr>
                          <a:rPr lang="en-US" altLang="zh-CN" sz="2000" b="1" i="1"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还原过程</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，最终导致光合作用强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ct val="1500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度减弱更明显</a:t>
                </a:r>
                <a:endParaRPr lang="en-US" altLang="zh-CN" sz="2000" dirty="0"/>
              </a:p>
            </p:txBody>
          </p:sp>
        </mc:Choice>
        <mc:Fallback>
          <p:sp>
            <p:nvSpPr>
              <p:cNvPr id="5" name="QB_6_AN.145_1#aeaeca96b.blank?pid=424a1c8f9&amp;color=0,0,0&amp;vpa=50&amp;vtp=1&amp;bbb=1&amp;hb=1"/>
              <p:cNvSpPr>
                <a:spLocks noRot="1" noChangeAspect="1" noMove="1" noResize="1" noEditPoints="1" noAdjustHandles="1" noChangeArrowheads="1" noChangeShapeType="1" noTextEdit="1"/>
              </p:cNvSpPr>
              <p:nvPr/>
            </p:nvSpPr>
            <p:spPr>
              <a:xfrm>
                <a:off x="722377" y="3482028"/>
                <a:ext cx="10749631" cy="1371600"/>
              </a:xfrm>
              <a:prstGeom prst="rect">
                <a:avLst/>
              </a:prstGeom>
              <a:blipFill rotWithShape="1">
                <a:blip r:embed="rId3"/>
                <a:stretch>
                  <a:fillRect l="-4" t="-24" r="1"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146_1#aeaeca96b?pid=424a1c8f9&amp;color=0,0,0&amp;vtp=1&amp;bbb=1&amp;hb=1"/>
              <p:cNvSpPr/>
              <p:nvPr/>
            </p:nvSpPr>
            <p:spPr>
              <a:xfrm>
                <a:off x="722376" y="489172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从题表实验结果看出，低温弱光的预处理导致光反应减弱更显著</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生成速率更低，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进一步影响</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还原过程，最终导致光合作用强度减弱更明显。</a:t>
                </a:r>
                <a:endParaRPr lang="en-US" altLang="zh-CN" sz="2200" dirty="0"/>
              </a:p>
            </p:txBody>
          </p:sp>
        </mc:Choice>
        <mc:Fallback>
          <p:sp>
            <p:nvSpPr>
              <p:cNvPr id="6" name="QB_6_AS.146_1#aeaeca96b?pid=424a1c8f9&amp;color=0,0,0&amp;vtp=1&amp;bbb=1&amp;hb=1"/>
              <p:cNvSpPr>
                <a:spLocks noRot="1" noChangeAspect="1" noMove="1" noResize="1" noEditPoints="1" noAdjustHandles="1" noChangeArrowheads="1" noChangeShapeType="1" noTextEdit="1"/>
              </p:cNvSpPr>
              <p:nvPr/>
            </p:nvSpPr>
            <p:spPr>
              <a:xfrm>
                <a:off x="722376" y="4891728"/>
                <a:ext cx="10753344" cy="965200"/>
              </a:xfrm>
              <a:prstGeom prst="rect">
                <a:avLst/>
              </a:prstGeom>
              <a:blipFill rotWithShape="1">
                <a:blip r:embed="rId4"/>
                <a:stretch>
                  <a:fillRect l="-4" t="-33" r="-531"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bg/>
                                          </p:spTgt>
                                        </p:tgtEl>
                                        <p:attrNameLst>
                                          <p:attrName>style.visibility</p:attrName>
                                        </p:attrNameLst>
                                      </p:cBhvr>
                                      <p:to>
                                        <p:strVal val="visible"/>
                                      </p:to>
                                    </p:set>
                                    <p:animEffect transition="in" filter="fade">
                                      <p:cBhvr>
                                        <p:cTn id="21" dur="500"/>
                                        <p:tgtEl>
                                          <p:spTgt spid="6">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7_1#798a9505f?sp=1&amp;pid=da449987a&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［湖北荆州中学2025高一上期末］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在植物体内，制造或输出有机物的组织器官被称为“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接纳有机物用于生长或贮藏的组织器官被称为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“库”。小麦是重要的粮食作物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，其植株最后长出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、位于最上部的叶片称为旗叶（如图所示），旗叶对籽粒产量有重要贡献。回答以下问题：</a:t>
            </a:r>
            <a:endParaRPr lang="en-US" altLang="zh-CN" sz="2000" dirty="0"/>
          </a:p>
        </p:txBody>
      </p:sp>
      <p:pic>
        <p:nvPicPr>
          <p:cNvPr id="3" name="QO_5_BD.147_2#798a9505f?pid=da44998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522976" y="2478728"/>
            <a:ext cx="1143000" cy="15819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6_BD.148_1#68c7bfe0f?pid=798a9505f&amp;color=0,0,0&amp;vtp=1&amp;bbb=1&amp;hb=1"/>
          <p:cNvSpPr/>
          <p:nvPr/>
        </p:nvSpPr>
        <p:spPr>
          <a:xfrm>
            <a:off x="722376" y="4193228"/>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（1）旗叶是小麦最重要的“源”。与其他叶片相比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，使旗叶光合作用更有优势的环境因素是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149_1#68c7bfe0f.blank?pid=798a9505f&amp;color=0,0,0&amp;vpa=51&amp;vtp=1&amp;bbb=1"/>
          <p:cNvSpPr/>
          <p:nvPr/>
        </p:nvSpPr>
        <p:spPr>
          <a:xfrm>
            <a:off x="731901" y="4612328"/>
            <a:ext cx="1200150" cy="457200"/>
          </a:xfrm>
          <a:prstGeom prst="rect">
            <a:avLst/>
          </a:prstGeom>
          <a:noFill/>
        </p:spPr>
        <p:txBody>
          <a:bodyPr wrap="none" lIns="0" tIns="0" rIns="0" bIns="0" rtlCol="0" anchor="t"/>
          <a:lstStyle/>
          <a:p>
            <a:pPr algn="ct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光照强度</a:t>
            </a:r>
            <a:endParaRPr lang="en-US" altLang="zh-CN" sz="2000" dirty="0"/>
          </a:p>
        </p:txBody>
      </p:sp>
      <p:sp>
        <p:nvSpPr>
          <p:cNvPr id="6" name="QB_6_AS.150_1#68c7bfe0f?pid=798a9505f&amp;color=0,0,0&amp;vtp=1&amp;bbb=1&amp;hb=1"/>
          <p:cNvSpPr/>
          <p:nvPr/>
        </p:nvSpPr>
        <p:spPr>
          <a:xfrm>
            <a:off x="722376" y="516604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据图可知，旗叶靠近麦穗，位于植株的上端，能接受更多的光照，故与其他叶片相比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旗叶光合作用更有优势的环境因素是光照强度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51_1#eefb23d71?pid=798a9505f&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（2）“源”进行光合作用所制造的有机物一部分用于“源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”自身的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其余部分输送至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“库”。</a:t>
            </a:r>
            <a:endParaRPr lang="en-US" altLang="zh-CN" sz="2000" dirty="0"/>
          </a:p>
        </p:txBody>
      </p:sp>
      <p:sp>
        <p:nvSpPr>
          <p:cNvPr id="3" name="QB_6_AN.152_1#eefb23d71.blank?pid=798a9505f&amp;color=0,0,0&amp;vpa=52&amp;vtp=1&amp;bbb=1"/>
          <p:cNvSpPr/>
          <p:nvPr/>
        </p:nvSpPr>
        <p:spPr>
          <a:xfrm>
            <a:off x="8247126"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呼吸作用</a:t>
            </a:r>
            <a:endParaRPr lang="en-US" altLang="zh-CN" sz="2000" dirty="0"/>
          </a:p>
        </p:txBody>
      </p:sp>
      <p:sp>
        <p:nvSpPr>
          <p:cNvPr id="4" name="QB_6_AS.153_1#eefb23d71?pid=798a9505f&amp;color=0,0,0&amp;vtp=1&amp;bbb=1&amp;hb=1"/>
          <p:cNvSpPr/>
          <p:nvPr/>
        </p:nvSpPr>
        <p:spPr>
          <a:xfrm>
            <a:off x="722376" y="193802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制造或输出有机物的组织器官被称为“源”，“源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”进行光合作用所制造的有机物一部分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“源”自身的呼吸作用，一部分用于生长、发育，其余部分运输至“库”。</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4_1#8034c0574?sp=1&amp;pid=798a9505f&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（3）籽粒是小麦开花后最重要的“库”。为指导田间管理和育种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，科研人员对多个品种的小麦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旗叶在不同时期的光合特性指标与籽粒产量的相关性进行了研究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，结果如表所示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。表中数值代表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，数值越大，表明该指标对籽粒产量的影响越大。</a:t>
            </a:r>
            <a:endParaRPr lang="en-US" altLang="zh-CN" sz="2000" dirty="0"/>
          </a:p>
          <a:p>
            <a:pPr algn="ct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不同时期旗叶光合特性指标与籽粒产量的相关性</a:t>
            </a:r>
            <a:endParaRPr lang="en-US" altLang="zh-CN" sz="2000" dirty="0"/>
          </a:p>
        </p:txBody>
      </p:sp>
      <mc:AlternateContent xmlns:mc="http://schemas.openxmlformats.org/markup-compatibility/2006" xmlns:a14="http://schemas.microsoft.com/office/drawing/2010/main">
        <mc:Choice Requires="a14">
          <p:graphicFrame>
            <p:nvGraphicFramePr>
              <p:cNvPr id="80" name="QO_6_BD.154_2#8034c0574?colgroup=6,5,5,5,5,5,5&amp;pid=798a9505f&amp;color=0,0,0&amp;vtp=1&amp;bbb=1"/>
              <p:cNvGraphicFramePr>
                <a:graphicFrameLocks noGrp="1"/>
              </p:cNvGraphicFramePr>
              <p:nvPr/>
            </p:nvGraphicFramePr>
            <p:xfrm>
              <a:off x="722376" y="2935928"/>
              <a:ext cx="10652760" cy="1838960"/>
            </p:xfrm>
            <a:graphic>
              <a:graphicData uri="http://schemas.openxmlformats.org/drawingml/2006/table">
                <a:tbl>
                  <a:tblPr/>
                  <a:tblGrid>
                    <a:gridCol w="1929384"/>
                    <a:gridCol w="1453896"/>
                    <a:gridCol w="1453896"/>
                    <a:gridCol w="1453896"/>
                    <a:gridCol w="1453896"/>
                    <a:gridCol w="1453896"/>
                    <a:gridCol w="1453896"/>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灌浆前期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灌浆后期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灌浆末期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气孔导度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胞间</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80" name="QO_6_BD.154_2#8034c0574?colgroup=6,5,5,5,5,5,5&amp;pid=798a9505f&amp;color=0,0,0&amp;vtp=1&amp;bbb=1"/>
              <p:cNvGraphicFramePr>
                <a:graphicFrameLocks noGrp="1"/>
              </p:cNvGraphicFramePr>
              <p:nvPr/>
            </p:nvGraphicFramePr>
            <p:xfrm>
              <a:off x="722376" y="2935928"/>
              <a:ext cx="10652760" cy="1838960"/>
            </p:xfrm>
            <a:graphic>
              <a:graphicData uri="http://schemas.openxmlformats.org/drawingml/2006/table">
                <a:tbl>
                  <a:tblPr/>
                  <a:tblGrid>
                    <a:gridCol w="1929384"/>
                    <a:gridCol w="1453896"/>
                    <a:gridCol w="1453896"/>
                    <a:gridCol w="1453896"/>
                    <a:gridCol w="1453896"/>
                    <a:gridCol w="1453896"/>
                    <a:gridCol w="1453896"/>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灌浆前期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灌浆后期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灌浆末期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气孔导度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O_6_BD.154_3#8034c0574?pid=798a9505f&amp;color=0,0,0&amp;vtp=1&amp;bbb=1"/>
          <p:cNvSpPr/>
          <p:nvPr/>
        </p:nvSpPr>
        <p:spPr>
          <a:xfrm>
            <a:off x="722376" y="4904428"/>
            <a:ext cx="10753344" cy="520700"/>
          </a:xfrm>
          <a:prstGeom prst="rect">
            <a:avLst/>
          </a:prstGeom>
          <a:noFill/>
        </p:spPr>
        <p:txBody>
          <a:bodyPr wrap="none" lIns="0" tIns="0" rIns="0" bIns="0" rtlCol="0" anchor="t"/>
          <a:lstStyle/>
          <a:p>
            <a:pPr algn="l" latinLnBrk="1">
              <a:lnSpc>
                <a:spcPts val="41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气孔导度表示气孔张开的程度</a:t>
            </a:r>
            <a:endParaRPr lang="en-US" altLang="zh-CN" sz="2000"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_1#d38c31771?pid=675fd1234&amp;color=0,0,0&amp;mp=1&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在色素提取的过程中，除绿叶外，还需要在研钵中加入的物质有无水乙醇（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溶解色素）、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（使研磨充分）、碳酸钙（保护色素）。无水乙醇为提取剂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，若不加无水乙醇则提取不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到相应的色素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，因而甲同学的实验结果对应的是②；乙同学操作正确，因而其实验结果为④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同学由于未加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，所以叶绿素含量明显减少，对应①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；丁同学由于未加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，导致叶片研磨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不充分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，最终导致各种色素的含量均减少，对应③。综上所述，甲、乙、丙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、丁四位同学所得的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实验结果依次应为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②④①③，B正确。</a:t>
                </a:r>
                <a:endParaRPr lang="en-US" altLang="zh-CN" sz="2200" dirty="0"/>
              </a:p>
            </p:txBody>
          </p:sp>
        </mc:Choice>
        <mc:Fallback>
          <p:sp>
            <p:nvSpPr>
              <p:cNvPr id="2" name="QC_6_AS.7_1#d38c31771?pid=675fd1234&amp;color=0,0,0&amp;mp=1&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402"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55_1#a965cf033?pid=8034c0574&amp;color=0,0,0&amp;mp=1&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①以上研究结果表明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期旗叶气孔导度对籽粒产量的影响最大。若在此时期干旱导致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气孔开放程度下降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，籽粒产量会明显降低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，有效的增产措施是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7_AN.156_1#a965cf033.blank?pid=8034c0574&amp;color=0,0,0&amp;mp=1&amp;vpa=53&amp;vtp=1&amp;bbb=1"/>
          <p:cNvSpPr/>
          <p:nvPr/>
        </p:nvSpPr>
        <p:spPr>
          <a:xfrm>
            <a:off x="3525901" y="931164"/>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灌浆前</a:t>
            </a:r>
            <a:endParaRPr lang="en-US" altLang="zh-CN" sz="2000" dirty="0"/>
          </a:p>
        </p:txBody>
      </p:sp>
      <p:sp>
        <p:nvSpPr>
          <p:cNvPr id="4" name="QB_7_AN.157_1#a965cf033.blank?pid=8034c0574&amp;color=0,0,0&amp;mp=1&amp;vpa=54&amp;vtp=1&amp;bbb=1"/>
          <p:cNvSpPr/>
          <p:nvPr/>
        </p:nvSpPr>
        <p:spPr>
          <a:xfrm>
            <a:off x="7589901" y="13883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合理灌溉</a:t>
            </a:r>
            <a:endParaRPr lang="en-US" altLang="zh-CN" sz="2000" dirty="0"/>
          </a:p>
        </p:txBody>
      </p:sp>
      <p:sp>
        <p:nvSpPr>
          <p:cNvPr id="5" name="QB_7_AS.158_1#a965cf033?pid=8034c0574&amp;color=0,0,0&amp;vtp=1&amp;bbb=1&amp;hb=1"/>
          <p:cNvSpPr/>
          <p:nvPr/>
        </p:nvSpPr>
        <p:spPr>
          <a:xfrm>
            <a:off x="722376" y="193802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据表格数据可知，灌浆前期气孔导度与籽粒产量的相关性最大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，即此时对籽粒产量的影响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。二氧化碳是暗反应的原料，气孔导度可影响二氧化碳的吸收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，若干旱导致气孔开放程度下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，为避免产量下降，应保证水分供应，即应合理灌溉。</a:t>
            </a:r>
            <a:endParaRPr lang="en-US" altLang="zh-CN" sz="2200" dirty="0"/>
          </a:p>
        </p:txBody>
      </p:sp>
      <p:sp>
        <p:nvSpPr>
          <p:cNvPr id="6" name="QB_7_BD.159_1#e608f0b18?pid=8034c0574&amp;color=0,0,0&amp;vtp=1&amp;bbb=1&amp;hb=1"/>
          <p:cNvSpPr/>
          <p:nvPr/>
        </p:nvSpPr>
        <p:spPr>
          <a:xfrm>
            <a:off x="722376" y="337061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②根据以上研究结果，在小麦的品种选育中，针对灌浆后期和末期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，应优先选择旗叶</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的品种进行进一步培育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7" name="QB_7_AN.160_1#e608f0b18.blank?pid=8034c0574&amp;color=0,0,0&amp;vpa=55&amp;vtp=1&amp;bbb=1&amp;hb=1"/>
          <p:cNvSpPr/>
          <p:nvPr/>
        </p:nvSpPr>
        <p:spPr>
          <a:xfrm>
            <a:off x="722377" y="3332514"/>
            <a:ext cx="10749631" cy="914400"/>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叶绿素含</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量高</a:t>
            </a:r>
            <a:endParaRPr lang="en-US" altLang="zh-CN" sz="2000" dirty="0"/>
          </a:p>
        </p:txBody>
      </p:sp>
      <p:sp>
        <p:nvSpPr>
          <p:cNvPr id="8" name="QB_7_AS.161_1#e608f0b18?pid=8034c0574&amp;color=0,0,0&amp;vtp=1&amp;bbb=1&amp;hb=1"/>
          <p:cNvSpPr/>
          <p:nvPr/>
        </p:nvSpPr>
        <p:spPr>
          <a:xfrm>
            <a:off x="722376" y="43434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据表格可知，灌浆后期和末期，叶绿素含量与籽粒产量的相关性最高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，故应优先选择旗叶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叶绿素含量高的品种进行进一步培育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fade">
                                      <p:cBhvr>
                                        <p:cTn id="37" dur="500"/>
                                        <p:tgtEl>
                                          <p:spTgt spid="7">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fade">
                                      <p:cBhvr>
                                        <p:cTn id="40" dur="500"/>
                                        <p:tgtEl>
                                          <p:spTgt spid="7">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animEffect transition="in" filter="fade">
                                      <p:cBhvr>
                                        <p:cTn id="43" dur="500"/>
                                        <p:tgtEl>
                                          <p:spTgt spid="7">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8">
                                            <p:bg/>
                                          </p:spTgt>
                                        </p:tgtEl>
                                        <p:attrNameLst>
                                          <p:attrName>style.visibility</p:attrName>
                                        </p:attrNameLst>
                                      </p:cBhvr>
                                      <p:to>
                                        <p:strVal val="visible"/>
                                      </p:to>
                                    </p:set>
                                    <p:animEffect transition="in" filter="fade">
                                      <p:cBhvr>
                                        <p:cTn id="48" dur="500"/>
                                        <p:tgtEl>
                                          <p:spTgt spid="8">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Effect transition="in" filter="fade">
                                      <p:cBhvr>
                                        <p:cTn id="51" dur="500"/>
                                        <p:tgtEl>
                                          <p:spTgt spid="8">
                                            <p:txEl>
                                              <p:pRg st="0" end="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1" end="1"/>
                                            </p:txEl>
                                          </p:spTgt>
                                        </p:tgtEl>
                                        <p:attrNameLst>
                                          <p:attrName>style.visibility</p:attrName>
                                        </p:attrNameLst>
                                      </p:cBhvr>
                                      <p:to>
                                        <p:strVal val="visible"/>
                                      </p:to>
                                    </p:set>
                                    <p:animEffect transition="in" filter="fade">
                                      <p:cBhvr>
                                        <p:cTn id="54"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2_1#584c55f56?pid=798a9505f&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（4）若研究小麦旗叶与籽粒的“源”“库”关系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，以下研究思路合理的有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a:t>
            </a:r>
            <a:endParaRPr lang="en-US" altLang="zh-CN" sz="2000" dirty="0"/>
          </a:p>
        </p:txBody>
      </p:sp>
      <p:sp>
        <p:nvSpPr>
          <p:cNvPr id="3" name="QC_6_AN.163_1#584c55f56.blank?pid=798a9505f&amp;color=0,0,0&amp;vpa=56&amp;vtp=1&amp;bbb=1"/>
          <p:cNvSpPr/>
          <p:nvPr/>
        </p:nvSpPr>
        <p:spPr>
          <a:xfrm>
            <a:off x="8983726" y="931164"/>
            <a:ext cx="7493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mc:AlternateContent xmlns:mc="http://schemas.openxmlformats.org/markup-compatibility/2006">
        <mc:Choice xmlns:a14="http://schemas.microsoft.com/office/drawing/2010/main" Requires="a14">
          <p:sp>
            <p:nvSpPr>
              <p:cNvPr id="4" name="QC_6_BD.162_2#584c55f56.choices?pid=798a9505f&amp;color=0,0,0&amp;vtp=1&amp;bbb=1"/>
              <p:cNvSpPr/>
              <p:nvPr/>
            </p:nvSpPr>
            <p:spPr>
              <a:xfrm>
                <a:off x="722376" y="1401987"/>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A.阻断旗叶有机物的输出，检测籽粒产量的变化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.阻断籽粒有机物的输入，检测旗叶光合作用速率的变化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C.使用</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b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浇灌小麦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，检测籽粒中含</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的有机物的比例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D.使用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饲喂旗叶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，检测籽粒中含</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的有机物的比例</a:t>
                </a:r>
                <a:endParaRPr lang="en-US" altLang="zh-CN" sz="2000" dirty="0"/>
              </a:p>
            </p:txBody>
          </p:sp>
        </mc:Choice>
        <mc:Fallback>
          <p:sp>
            <p:nvSpPr>
              <p:cNvPr id="4" name="QC_6_BD.162_2#584c55f56.choices?pid=798a9505f&amp;color=0,0,0&amp;vtp=1&amp;bbb=1"/>
              <p:cNvSpPr>
                <a:spLocks noRot="1" noChangeAspect="1" noMove="1" noResize="1" noEditPoints="1" noAdjustHandles="1" noChangeArrowheads="1" noChangeShapeType="1" noTextEdit="1"/>
              </p:cNvSpPr>
              <p:nvPr/>
            </p:nvSpPr>
            <p:spPr>
              <a:xfrm>
                <a:off x="722376" y="1401987"/>
                <a:ext cx="10753344" cy="1866900"/>
              </a:xfrm>
              <a:prstGeom prst="rect">
                <a:avLst/>
              </a:prstGeom>
              <a:blipFill rotWithShape="1">
                <a:blip r:embed="rId1"/>
                <a:stretch>
                  <a:fillRect l="-4" t="-29" b="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64_1#584c55f56?pid=798a9505f&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据题干信息可知，本实验目的为研究小麦旗叶与籽粒的“源”“库”关系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，且据以上分析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，“源”物质可转移至“库”，也可用于自身生长、发育等，故可从阻断向“库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”的运输方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面入手进行研究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，A、B符合题意；采用同位素研究“源”“库”关系应在“源”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对物质进行标记，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饲喂旗叶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，检测籽粒中含</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的有机物的比例可知由“源”运向“库”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的有机物情况，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检测有机物的变化一般不用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标记，且浇灌小麦并未对“源”进行标记，故C不符合题意，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2" name="QC_6_AS.164_1#584c55f56?pid=798a9505f&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3543"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65_1#9f02619b3?sp=1&amp;pid=00b3ce390&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［吉林四平2025高一上月考］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某些植物可通过特有的景天酸代谢</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途径固定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在夜晚，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叶片的气孔开放，通过一系列反应将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固定成苹果酸储存在液泡中（图甲）；在白天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，叶片气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孔关闭，苹果酸运出液泡后放出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，供叶绿体进行暗反应（图乙）。下列关于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植物的叙述，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65_1#9f02619b3?sp=1&amp;pid=00b3ce390&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2551" b="25"/>
                </a:stretch>
              </a:blipFill>
            </p:spPr>
            <p:txBody>
              <a:bodyPr/>
              <a:lstStyle/>
              <a:p>
                <a:r>
                  <a:rPr lang="zh-CN" altLang="en-US">
                    <a:noFill/>
                  </a:rPr>
                  <a:t> </a:t>
                </a:r>
              </a:p>
            </p:txBody>
          </p:sp>
        </mc:Fallback>
      </mc:AlternateContent>
      <p:sp>
        <p:nvSpPr>
          <p:cNvPr id="3" name="QC_6_AN.166_1#9f02619b3.bracket?pid=00b3ce390&amp;color=0,0,0&amp;vpa=57&amp;vtp=1"/>
          <p:cNvSpPr/>
          <p:nvPr/>
        </p:nvSpPr>
        <p:spPr>
          <a:xfrm>
            <a:off x="1938401" y="23436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65_2#9f02619b3?htil=19&amp;pid=00b3ce39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090459" y="2935928"/>
            <a:ext cx="3767328" cy="28072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165_3#9f02619b3.choices?htil=19&amp;pid=00b3ce390&amp;color=0,0,0&amp;vtp=1&amp;bbb=1"/>
              <p:cNvSpPr/>
              <p:nvPr/>
            </p:nvSpPr>
            <p:spPr>
              <a:xfrm>
                <a:off x="722376" y="2847062"/>
                <a:ext cx="684885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A.在白天，叶肉细胞能产生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的部位只有线粒体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.该植物细胞在夜晚也能进行光合作用合成有机物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途径的出现，可能与植物适应干旱条件有关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D.若下午突然降低外界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的含量突然减少</a:t>
                </a:r>
                <a:endParaRPr lang="en-US" altLang="zh-CN" sz="2000" dirty="0"/>
              </a:p>
            </p:txBody>
          </p:sp>
        </mc:Choice>
        <mc:Fallback>
          <p:sp>
            <p:nvSpPr>
              <p:cNvPr id="5" name="QC_6_BD.165_3#9f02619b3.choices?htil=19&amp;pid=00b3ce390&amp;color=0,0,0&amp;vtp=1&amp;bbb=1"/>
              <p:cNvSpPr>
                <a:spLocks noRot="1" noChangeAspect="1" noMove="1" noResize="1" noEditPoints="1" noAdjustHandles="1" noChangeArrowheads="1" noChangeShapeType="1" noTextEdit="1"/>
              </p:cNvSpPr>
              <p:nvPr/>
            </p:nvSpPr>
            <p:spPr>
              <a:xfrm>
                <a:off x="722376" y="2847062"/>
                <a:ext cx="6848856" cy="1866900"/>
              </a:xfrm>
              <a:prstGeom prst="rect">
                <a:avLst/>
              </a:prstGeom>
              <a:blipFill rotWithShape="1">
                <a:blip r:embed="rId3"/>
                <a:stretch>
                  <a:fillRect l="-6" t="-19" r="2"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67_1#9f02619b3?pid=00b3ce390&amp;color=0,0,0&amp;vtp=1&amp;bt=1&amp;bbb=1&amp;hb=1"/>
              <p:cNvSpPr/>
              <p:nvPr/>
            </p:nvSpPr>
            <p:spPr>
              <a:xfrm>
                <a:off x="722376" y="972000"/>
                <a:ext cx="10753344" cy="2336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在白天，叶肉细胞能进行光合作用和呼吸作用，故能产生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的部位是叶绿体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细胞质基质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，A错误；夜晚没有光照，光反应不能进行，无法为暗反应提供</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夜晚不能进行光合作用合成有机物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途径能使植物适应干旱环境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，因为干旱条件下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白天气温较高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，气孔关闭有利于减少水分的散失，C正确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植物在白天气孔关闭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，突然降低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，不会影响细胞间</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的含量不会突然减少，D错误。</a:t>
                </a:r>
                <a:endParaRPr lang="en-US" altLang="zh-CN" sz="2200" dirty="0"/>
              </a:p>
            </p:txBody>
          </p:sp>
        </mc:Choice>
        <mc:Fallback>
          <p:sp>
            <p:nvSpPr>
              <p:cNvPr id="2" name="QC_6_AS.167_1#9f02619b3?pid=00b3ce390&amp;color=0,0,0&amp;vtp=1&amp;bt=1&amp;bbb=1&amp;hb=1"/>
              <p:cNvSpPr>
                <a:spLocks noRot="1" noChangeAspect="1" noMove="1" noResize="1" noEditPoints="1" noAdjustHandles="1" noChangeArrowheads="1" noChangeShapeType="1" noTextEdit="1"/>
              </p:cNvSpPr>
              <p:nvPr/>
            </p:nvSpPr>
            <p:spPr>
              <a:xfrm>
                <a:off x="722376" y="972000"/>
                <a:ext cx="10753344" cy="23368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8_1#8ce656bbb?htil=2&amp;pid=675fd123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49259" y="1054296"/>
            <a:ext cx="3785616" cy="23865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8_2#8ce656bbb?htil=2&amp;sp=1&amp;pid=675fd1234&amp;color=0,0,0&amp;vtp=1&amp;bt=1&amp;bbb=1&amp;hb=1"/>
              <p:cNvSpPr/>
              <p:nvPr/>
            </p:nvSpPr>
            <p:spPr>
              <a:xfrm>
                <a:off x="722376" y="972000"/>
                <a:ext cx="6830568"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［河北邢台一中2025高一上月考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如图表示光合色素对不同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波长光的吸收率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8_2#8ce656bbb?htil=2&amp;sp=1&amp;pid=675fd1234&amp;color=0,0,0&amp;vtp=1&amp;bt=1&amp;bbb=1&amp;hb=1"/>
              <p:cNvSpPr>
                <a:spLocks noRot="1" noChangeAspect="1" noMove="1" noResize="1" noEditPoints="1" noAdjustHandles="1" noChangeArrowheads="1" noChangeShapeType="1" noTextEdit="1"/>
              </p:cNvSpPr>
              <p:nvPr/>
            </p:nvSpPr>
            <p:spPr>
              <a:xfrm>
                <a:off x="722376" y="972000"/>
                <a:ext cx="6830568" cy="914400"/>
              </a:xfrm>
              <a:prstGeom prst="rect">
                <a:avLst/>
              </a:prstGeom>
              <a:blipFill rotWithShape="1">
                <a:blip r:embed="rId2"/>
                <a:stretch>
                  <a:fillRect l="-6" t="-49" r="-1642" b="49"/>
                </a:stretch>
              </a:blipFill>
            </p:spPr>
            <p:txBody>
              <a:bodyPr/>
              <a:lstStyle/>
              <a:p>
                <a:r>
                  <a:rPr lang="zh-CN" altLang="en-US">
                    <a:noFill/>
                  </a:rPr>
                  <a:t> </a:t>
                </a:r>
              </a:p>
            </p:txBody>
          </p:sp>
        </mc:Fallback>
      </mc:AlternateContent>
      <p:sp>
        <p:nvSpPr>
          <p:cNvPr id="4" name="QC_6_AN.9_1#8ce656bbb.bracket?pid=675fd1234&amp;color=0,0,0&amp;vpa=3&amp;vtp=1"/>
          <p:cNvSpPr/>
          <p:nvPr/>
        </p:nvSpPr>
        <p:spPr>
          <a:xfrm>
            <a:off x="5929376" y="14292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5" name="QC_6_BD.8_3#8ce656bbb.choices?htil=2&amp;pid=675fd1234&amp;color=0,0,0&amp;vtp=1&amp;bbb=1"/>
              <p:cNvSpPr/>
              <p:nvPr/>
            </p:nvSpPr>
            <p:spPr>
              <a:xfrm>
                <a:off x="722376" y="1894528"/>
                <a:ext cx="683056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A.图中的几种光合色素都位于叶绿体内膜上</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.植物体内缺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的含量均会减少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在绿叶中的含量较少，主要吸收蓝紫光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.深秋季节，图中的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含量降低会导致叶色发黄</a:t>
                </a:r>
                <a:endParaRPr lang="en-US" altLang="zh-CN" sz="2000" dirty="0"/>
              </a:p>
            </p:txBody>
          </p:sp>
        </mc:Choice>
        <mc:Fallback>
          <p:sp>
            <p:nvSpPr>
              <p:cNvPr id="5" name="QC_6_BD.8_3#8ce656bbb.choices?htil=2&amp;pid=675fd1234&amp;color=0,0,0&amp;vtp=1&amp;bbb=1"/>
              <p:cNvSpPr>
                <a:spLocks noRot="1" noChangeAspect="1" noMove="1" noResize="1" noEditPoints="1" noAdjustHandles="1" noChangeArrowheads="1" noChangeShapeType="1" noTextEdit="1"/>
              </p:cNvSpPr>
              <p:nvPr/>
            </p:nvSpPr>
            <p:spPr>
              <a:xfrm>
                <a:off x="722376" y="1894528"/>
                <a:ext cx="6830568" cy="1866900"/>
              </a:xfrm>
              <a:prstGeom prst="rect">
                <a:avLst/>
              </a:prstGeom>
              <a:blipFill rotWithShape="1">
                <a:blip r:embed="rId3"/>
                <a:stretch>
                  <a:fillRect l="-6" t="-17" r="4"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17757</Words>
  <Application>WPS 演示</Application>
  <PresentationFormat>宽屏</PresentationFormat>
  <Paragraphs>1002</Paragraphs>
  <Slides>85</Slides>
  <Notes>85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85</vt:i4>
      </vt:variant>
    </vt:vector>
  </HeadingPairs>
  <TitlesOfParts>
    <vt:vector size="107"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蓝天</cp:lastModifiedBy>
  <cp:revision>4</cp:revision>
  <dcterms:created xsi:type="dcterms:W3CDTF">2025-05-10T06:42:00Z</dcterms:created>
  <dcterms:modified xsi:type="dcterms:W3CDTF">2025-05-19T02:48:34Z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0B33123BC6C244028931C28FE9A6D8DE_12</vt:lpwstr>
  </property>
  <property fmtid="{D5CDD505-2E9C-101B-9397-08002B2CF9AE}" pid="3" name="KSOProductBuildVer">
    <vt:lpwstr>2052-12.1.0.20784</vt:lpwstr>
  </property>
</Properties>
</file>