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3401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09a69f1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不能正确判断细胞液和外界溶液浓度关系</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dabca0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渗透作用</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c470d4b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细胞吸水和失水实验探究及分析</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00359b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自由扩散和协助扩散</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9a69f1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不能正确判断细胞液和外界溶液浓度关系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3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5.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5.xml"/><Relationship Id="rId2" Type="http://schemas.openxmlformats.org/officeDocument/2006/relationships/image" Target="../media/image24.jpeg"/><Relationship Id="rId1" Type="http://schemas.openxmlformats.org/officeDocument/2006/relationships/image" Target="../media/image2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6.xml"/><Relationship Id="rId2" Type="http://schemas.openxmlformats.org/officeDocument/2006/relationships/image" Target="../media/image27.png"/><Relationship Id="rId1" Type="http://schemas.openxmlformats.org/officeDocument/2006/relationships/image" Target="../media/image26.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6.xml"/><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9.xml"/><Relationship Id="rId1" Type="http://schemas.openxmlformats.org/officeDocument/2006/relationships/image" Target="../media/image29.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9.xml"/><Relationship Id="rId2" Type="http://schemas.openxmlformats.org/officeDocument/2006/relationships/image" Target="../media/image31.png"/><Relationship Id="rId1"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33.jpeg"/></Relationships>
</file>

<file path=ppt/slides/_rels/slide29.xml.rels><?xml version="1.0" encoding="UTF-8" standalone="yes"?>
<Relationships xmlns="http://schemas.openxmlformats.org/package/2006/relationships"><Relationship Id="rId7" Type="http://schemas.openxmlformats.org/officeDocument/2006/relationships/notesSlide" Target="../notesSlides/notesSlide29.xml"/><Relationship Id="rId6" Type="http://schemas.openxmlformats.org/officeDocument/2006/relationships/slideLayout" Target="../slideLayouts/slideLayout9.xml"/><Relationship Id="rId5" Type="http://schemas.openxmlformats.org/officeDocument/2006/relationships/image" Target="../media/image38.png"/><Relationship Id="rId4" Type="http://schemas.openxmlformats.org/officeDocument/2006/relationships/image" Target="../media/image37.jpeg"/><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image" Target="../media/image34.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0.png"/><Relationship Id="rId1" Type="http://schemas.openxmlformats.org/officeDocument/2006/relationships/image" Target="../media/image9.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40.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9.xml"/><Relationship Id="rId2" Type="http://schemas.openxmlformats.org/officeDocument/2006/relationships/image" Target="../media/image42.png"/><Relationship Id="rId1" Type="http://schemas.openxmlformats.org/officeDocument/2006/relationships/image" Target="../media/image41.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43.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9.xml"/><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image" Target="../media/image44.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47.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9.xml"/><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9.xml"/><Relationship Id="rId1" Type="http://schemas.openxmlformats.org/officeDocument/2006/relationships/image" Target="../media/image51.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9.xml"/><Relationship Id="rId1" Type="http://schemas.openxmlformats.org/officeDocument/2006/relationships/image" Target="../media/image52.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9.xml"/><Relationship Id="rId2" Type="http://schemas.openxmlformats.org/officeDocument/2006/relationships/image" Target="../media/image54.png"/><Relationship Id="rId1" Type="http://schemas.openxmlformats.org/officeDocument/2006/relationships/image" Target="../media/image53.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9.xml"/><Relationship Id="rId1" Type="http://schemas.openxmlformats.org/officeDocument/2006/relationships/image" Target="../media/image55.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771dae050?pid=4c470d4be&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该实验中需要在显微镜下观察3次，第一次观察细胞正常状态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，第二次观察细胞质壁分离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，第三次观察细胞质壁分离复原状态，A正确；图中B处溶液为细胞膜外的溶液，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即蔗糖溶液，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正确；A处有叶绿体，颜色是绿色，C正确；黑藻叶片由单层细胞构成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，制作临时装片时直接取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黑藻的小叶片即可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f7ce33c4f?sp=1&amp;pid=4c470d4b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如图是植物细胞某种生理过程的实验图解，甲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、乙分别表示该植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物细胞在不同溶液里的两个过程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f7ce33c4f.bracket?pid=4c470d4be&amp;color=0,0,0&amp;vpa=5&amp;vtp=1"/>
          <p:cNvSpPr/>
          <p:nvPr/>
        </p:nvSpPr>
        <p:spPr>
          <a:xfrm>
            <a:off x="701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3_2#f7ce33c4f?pid=4c470d4b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05072" y="2021528"/>
            <a:ext cx="4178808" cy="1371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3_3#f7ce33c4f.choices?pid=4c470d4be&amp;color=0,0,0&amp;vtp=1&amp;bbb=1"/>
          <p:cNvSpPr/>
          <p:nvPr/>
        </p:nvSpPr>
        <p:spPr>
          <a:xfrm>
            <a:off x="722376" y="35201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A.1处的溶液为蔗糖溶液</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.原生质层由2、3、4构成</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5处的浓度不断降低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.乙过程中细胞的吸水能力不断减弱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f7ce33c4f?pid=4c470d4be&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据图分析，甲过程表示质壁分离，乙过程表示质壁分离的复原。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1表示原生质层与细胞壁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之间的空隙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，充满蔗糖溶液；2表示细胞膜，3表示细胞质，4表示液泡膜，5表示细胞液，A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原生质层包括细胞膜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、液泡膜以及两层膜之间的细胞质，即包括图中的2、3、4，B正确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甲过程表示植物细胞处于蔗糖溶液中逐渐发生质壁分离的过程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，该过程中植物细胞不断失水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此甲过程中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5（细胞液）处的浓度不断升高，C错误。图中乙过程将植物细胞放在清水中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胞不断吸水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，发生质壁分离的复原，随着吸水过程的进行，细胞液浓度不断减小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，因此吸水能力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不断减弱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d78db49fb?pid=e00359be2&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［江苏盐城五校2025高一上联考］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下列物质进出细胞的方式是协助扩散的是(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d78db49fb.bracket?pid=e00359be2&amp;color=0,0,0&amp;vpa=6&amp;vtp=1"/>
          <p:cNvSpPr/>
          <p:nvPr/>
        </p:nvSpPr>
        <p:spPr>
          <a:xfrm>
            <a:off x="9515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6_2#d78db49fb.choices?pid=e00359be2&amp;color=0,0,0&amp;vtp=1&amp;bbb=1"/>
              <p:cNvSpPr/>
              <p:nvPr/>
            </p:nvSpPr>
            <p:spPr>
              <a:xfrm>
                <a:off x="722376" y="1401987"/>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.红细胞吸收葡萄糖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进出细胞</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C.小肠上皮细胞吸收甘油</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逆浓度进入神经细胞</a:t>
                </a:r>
                <a:endParaRPr lang="en-US" altLang="zh-CN" sz="2000" dirty="0"/>
              </a:p>
            </p:txBody>
          </p:sp>
        </mc:Choice>
        <mc:Fallback>
          <p:sp>
            <p:nvSpPr>
              <p:cNvPr id="4" name="QC_5_BD.16_2#d78db49fb.choices?pid=e00359be2&amp;color=0,0,0&amp;vtp=1&amp;bbb=1"/>
              <p:cNvSpPr>
                <a:spLocks noRot="1" noChangeAspect="1" noMove="1" noResize="1" noEditPoints="1" noAdjustHandles="1" noChangeArrowheads="1" noChangeShapeType="1" noTextEdit="1"/>
              </p:cNvSpPr>
              <p:nvPr/>
            </p:nvSpPr>
            <p:spPr>
              <a:xfrm>
                <a:off x="722376" y="1401987"/>
                <a:ext cx="10753344" cy="927100"/>
              </a:xfrm>
              <a:prstGeom prst="rect">
                <a:avLst/>
              </a:prstGeom>
              <a:blipFill rotWithShape="1">
                <a:blip r:embed="rId1"/>
                <a:stretch>
                  <a:fillRect l="-4" t="-58" b="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8_1#d78db49fb?pid=e00359be2&amp;color=0,0,0&amp;vtp=1&amp;bt=1&amp;bbb=1&amp;hb=1"/>
              <p:cNvSpPr/>
              <p:nvPr/>
            </p:nvSpPr>
            <p:spPr>
              <a:xfrm>
                <a:off x="722376" y="9720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红细胞吸收葡萄糖的方式为协助扩散，A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进出细胞的方式为自由扩散，B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小肠上皮细胞吸收甘油的方式为自由扩散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逆浓度进入神经细胞的方式不是协助扩散，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5_AS.18_1#d78db49fb?pid=e00359be2&amp;color=0,0,0&amp;vtp=1&amp;bt=1&amp;bbb=1&amp;hb=1"/>
              <p:cNvSpPr>
                <a:spLocks noRot="1" noChangeAspect="1" noMove="1" noResize="1" noEditPoints="1" noAdjustHandles="1" noChangeArrowheads="1" noChangeShapeType="1" noTextEdit="1"/>
              </p:cNvSpPr>
              <p:nvPr/>
            </p:nvSpPr>
            <p:spPr>
              <a:xfrm>
                <a:off x="722376" y="972000"/>
                <a:ext cx="10753344" cy="1473200"/>
              </a:xfrm>
              <a:prstGeom prst="rect">
                <a:avLst/>
              </a:prstGeom>
              <a:blipFill rotWithShape="1">
                <a:blip r:embed="rId1"/>
                <a:stretch>
                  <a:fillRect l="-4" t="-31" r="-2681"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9_1#1abda855b?htil=4&amp;pid=e00359be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67316" y="1054296"/>
            <a:ext cx="2980944" cy="399592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19_2#1abda855b?htil=4&amp;sp=1&amp;pid=e00359be2&amp;color=0,0,0&amp;vtp=1&amp;bt=1&amp;bbb=1&amp;hb=1"/>
              <p:cNvSpPr/>
              <p:nvPr/>
            </p:nvSpPr>
            <p:spPr>
              <a:xfrm>
                <a:off x="722376" y="972000"/>
                <a:ext cx="7635240" cy="9144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可通过通道蛋白运出细胞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9_2#1abda855b?htil=4&amp;sp=1&amp;pid=e00359be2&amp;color=0,0,0&amp;vtp=1&amp;bt=1&amp;bbb=1&amp;hb=1"/>
              <p:cNvSpPr>
                <a:spLocks noRot="1" noChangeAspect="1" noMove="1" noResize="1" noEditPoints="1" noAdjustHandles="1" noChangeArrowheads="1" noChangeShapeType="1" noTextEdit="1"/>
              </p:cNvSpPr>
              <p:nvPr/>
            </p:nvSpPr>
            <p:spPr>
              <a:xfrm>
                <a:off x="722376" y="972000"/>
                <a:ext cx="7635240" cy="914400"/>
              </a:xfrm>
              <a:prstGeom prst="rect">
                <a:avLst/>
              </a:prstGeom>
              <a:blipFill rotWithShape="1">
                <a:blip r:embed="rId2"/>
                <a:stretch>
                  <a:fillRect l="-5" t="-49" r="5" b="49"/>
                </a:stretch>
              </a:blipFill>
            </p:spPr>
            <p:txBody>
              <a:bodyPr/>
              <a:lstStyle/>
              <a:p>
                <a:r>
                  <a:rPr lang="zh-CN" altLang="en-US">
                    <a:noFill/>
                  </a:rPr>
                  <a:t> </a:t>
                </a:r>
              </a:p>
            </p:txBody>
          </p:sp>
        </mc:Fallback>
      </mc:AlternateContent>
      <p:sp>
        <p:nvSpPr>
          <p:cNvPr id="4" name="QC_5_AN.20_1#1abda855b.bracket?pid=e00359be2&amp;color=0,0,0&amp;vpa=7&amp;vtp=1"/>
          <p:cNvSpPr/>
          <p:nvPr/>
        </p:nvSpPr>
        <p:spPr>
          <a:xfrm>
            <a:off x="2687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19_3#1abda855b.choices?htil=4&amp;pid=e00359be2&amp;color=0,0,0&amp;vtp=1&amp;bbb=1"/>
              <p:cNvSpPr/>
              <p:nvPr/>
            </p:nvSpPr>
            <p:spPr>
              <a:xfrm>
                <a:off x="722376" y="1932662"/>
                <a:ext cx="7635240" cy="18669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通过通道蛋白时，不需要与通道蛋白结合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B.膜内外</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浓度梯度的大小会影响</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的运输速率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顺浓度梯度通过细胞膜的过程属于协助扩散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D.水分子和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也能借助该通道进出细胞</a:t>
                </a:r>
                <a:endParaRPr lang="en-US" altLang="zh-CN" sz="2000" dirty="0"/>
              </a:p>
            </p:txBody>
          </p:sp>
        </mc:Choice>
        <mc:Fallback>
          <p:sp>
            <p:nvSpPr>
              <p:cNvPr id="5" name="QC_5_BD.19_3#1abda855b.choices?htil=4&amp;pid=e00359be2&amp;color=0,0,0&amp;vtp=1&amp;bbb=1"/>
              <p:cNvSpPr>
                <a:spLocks noRot="1" noChangeAspect="1" noMove="1" noResize="1" noEditPoints="1" noAdjustHandles="1" noChangeArrowheads="1" noChangeShapeType="1" noTextEdit="1"/>
              </p:cNvSpPr>
              <p:nvPr/>
            </p:nvSpPr>
            <p:spPr>
              <a:xfrm>
                <a:off x="722376" y="1932662"/>
                <a:ext cx="7635240" cy="1866900"/>
              </a:xfrm>
              <a:prstGeom prst="rect">
                <a:avLst/>
              </a:prstGeom>
              <a:blipFill rotWithShape="1">
                <a:blip r:embed="rId3"/>
                <a:stretch>
                  <a:fillRect l="-5" t="-19" r="5"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1abda855b?pid=e00359be2&amp;color=0,0,0&amp;mp=1&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分子或离子通过通道蛋白时，不需要与通道蛋白结合，A正确；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结合题意可知</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通道蛋白运出细胞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，其方式是协助扩散，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膜内外物质浓度梯度的大小会直接影响协助扩散速率，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正确；通道蛋白具有专一性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不能借助</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通道蛋白进出细胞，D错误。</a:t>
                </a:r>
                <a:endParaRPr lang="en-US" altLang="zh-CN" sz="2200" dirty="0"/>
              </a:p>
            </p:txBody>
          </p:sp>
        </mc:Choice>
        <mc:Fallback>
          <p:sp>
            <p:nvSpPr>
              <p:cNvPr id="2" name="QC_5_AS.21_1#1abda855b?pid=e00359be2&amp;color=0,0,0&amp;mp=1&amp;vtp=1&amp;bt=1&amp;bbb=1&amp;hb=1"/>
              <p:cNvSpPr>
                <a:spLocks noRot="1" noChangeAspect="1" noMove="1" noResize="1" noEditPoints="1" noAdjustHandles="1" noChangeArrowheads="1" noChangeShapeType="1" noTextEdit="1"/>
              </p:cNvSpPr>
              <p:nvPr/>
            </p:nvSpPr>
            <p:spPr>
              <a:xfrm>
                <a:off x="722376" y="972000"/>
                <a:ext cx="10753344" cy="1384300"/>
              </a:xfrm>
              <a:prstGeom prst="rect">
                <a:avLst/>
              </a:prstGeom>
              <a:blipFill rotWithShape="1">
                <a:blip r:embed="rId1"/>
                <a:stretch>
                  <a:fillRect l="-4" t="-33" r="-402"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1183b67b3?sp=1&amp;pid=e00359be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［辽宁锦州2025高一上期中］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图Ⅰ、图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Ⅱ为细胞中由转运蛋白介导的物质跨膜运输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1183b67b3.bracket?pid=e00359be2&amp;color=0,0,0&amp;vpa=8&amp;vtp=1&amp;bbb=1"/>
          <p:cNvSpPr/>
          <p:nvPr/>
        </p:nvSpPr>
        <p:spPr>
          <a:xfrm>
            <a:off x="4262501" y="1429200"/>
            <a:ext cx="5588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5_BD.22_3#1183b67b3?iti=1&amp;htil=1&amp;pid=e00359be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453896" y="2021528"/>
            <a:ext cx="3904488" cy="163677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22_4#1183b67b3?iti=2&amp;htil=1&amp;pid=e00359be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699248" y="2277560"/>
            <a:ext cx="2157984" cy="1380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22_5#1183b67b3?iti=1&amp;htil=1&amp;pid=e00359be2&amp;color=0,0,0&amp;vtp=1&amp;bbb=1"/>
          <p:cNvSpPr/>
          <p:nvPr/>
        </p:nvSpPr>
        <p:spPr>
          <a:xfrm>
            <a:off x="3123565" y="3785304"/>
            <a:ext cx="565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图Ⅰ</a:t>
            </a:r>
            <a:endParaRPr lang="en-US" altLang="zh-CN" sz="2000" dirty="0"/>
          </a:p>
        </p:txBody>
      </p:sp>
      <p:sp>
        <p:nvSpPr>
          <p:cNvPr id="7" name="QC_5_BD.22_6#1183b67b3?iti=2&amp;htil=1&amp;pid=e00359be2&amp;color=0,0,0&amp;vtp=1&amp;bbb=1"/>
          <p:cNvSpPr/>
          <p:nvPr/>
        </p:nvSpPr>
        <p:spPr>
          <a:xfrm>
            <a:off x="8495665" y="3785304"/>
            <a:ext cx="565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图Ⅱ</a:t>
            </a:r>
            <a:endParaRPr lang="en-US" altLang="zh-CN" sz="2000" dirty="0"/>
          </a:p>
        </p:txBody>
      </p:sp>
      <p:sp>
        <p:nvSpPr>
          <p:cNvPr id="8" name="QC_5_BD.22_7#1183b67b3.choices?pid=e00359be2&amp;color=0,0,0&amp;vtp=1&amp;bbb=1"/>
          <p:cNvSpPr/>
          <p:nvPr/>
        </p:nvSpPr>
        <p:spPr>
          <a:xfrm>
            <a:off x="722376" y="42821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A.图Ⅰ中的载体蛋白只允许与自身结合部位相适应的分子或离子通过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.图Ⅰ中的载体蛋白转运时不会发生自身构象的改变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.图Ⅱ中的通道蛋白只允许与自身通道的直径和形状相适配、大小和电荷相适宜的物质通过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.图Ⅱ中分子通过通道蛋白时需要与通道蛋白结合，离子则不需要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1183b67b3?pid=e00359be2&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载体蛋白只容许与自身结合部位相适应的分子或离子通过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，而且每次转运时都会发生自身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构象的改变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，A正确，B错误；通道蛋白只容许与自身通道的直径和形状相适配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、大小和电荷相适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宜的分子或离子通过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，分子或离子经过通道蛋白时不需要与通道蛋白结合，C正确，D错误。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5_1#1183b67b3?pid=e00359be2&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两种转运蛋白的比较</a:t>
            </a:r>
            <a:endParaRPr lang="en-US" altLang="zh-CN" sz="2000" dirty="0"/>
          </a:p>
        </p:txBody>
      </p:sp>
      <mc:AlternateContent xmlns:mc="http://schemas.openxmlformats.org/markup-compatibility/2006" xmlns:a14="http://schemas.microsoft.com/office/drawing/2010/main">
        <mc:Choice Requires="a14">
          <p:graphicFrame>
            <p:nvGraphicFramePr>
              <p:cNvPr id="20" name="QC_5_EX.25_2#1183b67b3?colgroup=9,11,18&amp;pid=e00359be2&amp;color=0,0,0&amp;vtp=1&amp;bbb=1&amp;hb=1"/>
              <p:cNvGraphicFramePr>
                <a:graphicFrameLocks noGrp="1"/>
              </p:cNvGraphicFramePr>
              <p:nvPr/>
            </p:nvGraphicFramePr>
            <p:xfrm>
              <a:off x="722376" y="2019300"/>
              <a:ext cx="10716768" cy="3154680"/>
            </p:xfrm>
            <a:graphic>
              <a:graphicData uri="http://schemas.openxmlformats.org/drawingml/2006/table">
                <a:tbl>
                  <a:tblPr/>
                  <a:tblGrid>
                    <a:gridCol w="2642616"/>
                    <a:gridCol w="3191256"/>
                    <a:gridCol w="488289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转运对象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只容许与自身结合部位相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适应的分子或离子通过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只容许与自身通道的直径和形状相适配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大小和电荷相适宜的分子或离子通过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不改变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是否与转运物质结合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不结合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特异性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葡萄糖进入红细胞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外流</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内流（离子通道）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0" name="QC_5_EX.25_2#1183b67b3?colgroup=9,11,18&amp;pid=e00359be2&amp;color=0,0,0&amp;vtp=1&amp;bbb=1&amp;hb=1"/>
              <p:cNvGraphicFramePr>
                <a:graphicFrameLocks noGrp="1"/>
              </p:cNvGraphicFramePr>
              <p:nvPr/>
            </p:nvGraphicFramePr>
            <p:xfrm>
              <a:off x="722376" y="2019300"/>
              <a:ext cx="10716768" cy="3154680"/>
            </p:xfrm>
            <a:graphic>
              <a:graphicData uri="http://schemas.openxmlformats.org/drawingml/2006/table">
                <a:tbl>
                  <a:tblPr/>
                  <a:tblGrid>
                    <a:gridCol w="2642616"/>
                    <a:gridCol w="3191256"/>
                    <a:gridCol w="488289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转运对象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只容许与自身结合部位相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适应的分子或离子通过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只容许与自身通道的直径和形状相适配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大小和电荷相适宜的分子或离子通过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不改变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是否与转运物质结合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不结合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特异性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葡萄糖进入红细胞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eacc47ea.fixed?pid=d045324a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4eacc47ea.fixed?pid=d045324a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被动运输</a:t>
            </a:r>
            <a:endParaRPr lang="en-US" altLang="zh-CN" sz="4400" dirty="0"/>
          </a:p>
        </p:txBody>
      </p:sp>
      <p:pic>
        <p:nvPicPr>
          <p:cNvPr id="4" name="C_3#4eacc47ea.fixed?pid=d045324a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4eacc47ea.fixed?pid=d045324a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26_1#0258b6dba?htil=6&amp;pid=09a69f1d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66761" y="972000"/>
            <a:ext cx="2136223" cy="13462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6_BD.26_2#0258b6dba?htil=6&amp;sp=1&amp;pid=09a69f1dd&amp;color=0,0,0&amp;vtp=1&amp;bt=1&amp;bbb=1&amp;hb=1&amp;hs=1"/>
          <p:cNvSpPr/>
          <p:nvPr/>
        </p:nvSpPr>
        <p:spPr>
          <a:xfrm>
            <a:off x="722376" y="984700"/>
            <a:ext cx="7534656"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A、B两种植物的叶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（细胞形态正常）置于不同浓度的蔗糖溶液中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，培养相同时间后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检测其质量变化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6_AN.27_1#0258b6dba.bracket?pid=09a69f1dd&amp;color=0,0,0&amp;vpa=9&amp;vtp=1"/>
          <p:cNvSpPr/>
          <p:nvPr/>
        </p:nvSpPr>
        <p:spPr>
          <a:xfrm>
            <a:off x="7259701" y="18991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6_BD.26_3#0258b6dba.choices?pid=09a69f1dd&amp;color=0,0,0&amp;vtp=1&amp;bbb=1&amp;hs=1"/>
              <p:cNvSpPr/>
              <p:nvPr/>
            </p:nvSpPr>
            <p:spPr>
              <a:xfrm>
                <a:off x="722376" y="2394434"/>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A.甲浓度下，A植物叶片细胞的吸水能力变小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.五种蔗糖溶液浓度的大小关系是丙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.丙浓度下培养一段时间后，A植物叶片细胞的细胞液浓度一定与外界溶液浓度相等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.如果在甲浓度的蔗糖溶液中添加蔗糖酶，A植物叶片的质量可能会先下降后上升</a:t>
                </a:r>
                <a:endParaRPr lang="en-US" altLang="zh-CN" sz="2000" dirty="0"/>
              </a:p>
            </p:txBody>
          </p:sp>
        </mc:Choice>
        <mc:Fallback>
          <p:sp>
            <p:nvSpPr>
              <p:cNvPr id="5" name="QC_6_BD.26_3#0258b6dba.choices?pid=09a69f1dd&amp;color=0,0,0&amp;vtp=1&amp;bbb=1&amp;hs=1"/>
              <p:cNvSpPr>
                <a:spLocks noRot="1" noChangeAspect="1" noMove="1" noResize="1" noEditPoints="1" noAdjustHandles="1" noChangeArrowheads="1" noChangeShapeType="1" noTextEdit="1"/>
              </p:cNvSpPr>
              <p:nvPr/>
            </p:nvSpPr>
            <p:spPr>
              <a:xfrm>
                <a:off x="722376" y="2394434"/>
                <a:ext cx="10753344" cy="1866900"/>
              </a:xfrm>
              <a:prstGeom prst="rect">
                <a:avLst/>
              </a:prstGeom>
              <a:blipFill rotWithShape="1">
                <a:blip r:embed="rId2"/>
                <a:stretch>
                  <a:fillRect l="-4" t="-26"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8_1#0258b6dba?pid=09a69f1dd&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甲浓度条件下，A植物叶片质量减小，细胞失水，则A叶片细胞液浓度升高，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吸水能力变大，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错误；可以植物B作为研究对象判断蔗糖溶液的浓度，丙浓度下细胞吸水最多，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则丙浓度最小，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其次是戊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，甲浓度下植物B既不吸水也不失水，丁浓度下失水较多，乙浓度下失水最多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，则乙的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浓度最大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，因此五种蔗糖溶液浓度的大小关系为丙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；由于细胞壁的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，植物细胞不会无限吸水，丙浓度下培养一段时间后，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A植物叶片细胞的细胞液浓度可能仍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大于外界溶液浓度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，C错误；蔗糖酶可将一分子蔗糖分解为两分子单糖，溶液浓度增大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，在最初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，A植物细胞失水增加，A植物叶片的质量可能会先下降，而后当单糖进入细胞中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胞液浓度上升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，细胞吸水，A植物叶片的质量会上升，D正确。</a:t>
                </a:r>
                <a:endParaRPr lang="en-US" altLang="zh-CN" sz="2200" dirty="0"/>
              </a:p>
            </p:txBody>
          </p:sp>
        </mc:Choice>
        <mc:Fallback>
          <p:sp>
            <p:nvSpPr>
              <p:cNvPr id="2" name="QC_6_AS.28_1#0258b6dba?pid=09a69f1dd&amp;color=0,0,0&amp;vtp=1&amp;bt=1&amp;bbb=1&amp;hb=1"/>
              <p:cNvSpPr>
                <a:spLocks noRot="1" noChangeAspect="1" noMove="1" noResize="1" noEditPoints="1" noAdjustHandles="1" noChangeArrowheads="1" noChangeShapeType="1" noTextEdit="1"/>
              </p:cNvSpPr>
              <p:nvPr/>
            </p:nvSpPr>
            <p:spPr>
              <a:xfrm>
                <a:off x="722376" y="972000"/>
                <a:ext cx="10753344" cy="3670300"/>
              </a:xfrm>
              <a:prstGeom prst="rect">
                <a:avLst/>
              </a:prstGeom>
              <a:blipFill rotWithShape="1">
                <a:blip r:embed="rId1"/>
                <a:stretch>
                  <a:fillRect l="-4" t="-12" r="-314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9_1#0258b6dba?pid=09a69f1dd&amp;color=0,0,0&amp;vtp=1&amp;bt=1&amp;bbb=1&amp;hb=1"/>
          <p:cNvSpPr/>
          <p:nvPr/>
        </p:nvSpPr>
        <p:spPr>
          <a:xfrm>
            <a:off x="722376" y="969264"/>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当外界溶液浓度大于细胞液浓度时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，细胞失水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，故可根据细胞失水现象推测出外界溶液浓度大于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细胞液浓度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，且细胞失水越多，外界溶液浓度与细胞液浓度差越大，即相同细胞下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，外界溶液浓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；反之，细胞吸水说明外界溶液浓度小于细胞液浓度，且细胞吸水越多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，外界浓度与细胞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液浓度差越大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，即相同细胞下，外界溶液浓度越小。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93d3b077.fixed?pid=d045324a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793d3b077.fixed?pid=d045324a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被动运输</a:t>
            </a:r>
            <a:endParaRPr lang="en-US" altLang="zh-CN" sz="4400" dirty="0"/>
          </a:p>
        </p:txBody>
      </p:sp>
      <p:pic>
        <p:nvPicPr>
          <p:cNvPr id="4" name="C_3#793d3b077.fixed?pid=d045324a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93d3b077.fixed?pid=d045324a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0_1#f0ea1be14?sp=1&amp;pid=793d3b077&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［河南郑州多校2024高一上质检］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通道蛋白贯穿磷脂双分子层，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其分子中的多肽链折叠成通道，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允许水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、小的水溶性分子和特定的离子被动地通过。如图为生物膜上水通道蛋白的模式图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dirty="0"/>
          </a:p>
        </p:txBody>
      </p:sp>
      <p:sp>
        <p:nvSpPr>
          <p:cNvPr id="3" name="QC_4_AN.31_1#f0ea1be14.bracket?pid=793d3b077&amp;color=0,0,0&amp;vpa=10&amp;vtp=1"/>
          <p:cNvSpPr/>
          <p:nvPr/>
        </p:nvSpPr>
        <p:spPr>
          <a:xfrm>
            <a:off x="3081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30_2#f0ea1be14?htil=7&amp;pid=793d3b0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72310" y="2478728"/>
            <a:ext cx="3218688" cy="26791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30_3#f0ea1be14.choices?htil=7&amp;pid=793d3b077&amp;color=0,0,0&amp;vtp=1&amp;bbb=1"/>
          <p:cNvSpPr/>
          <p:nvPr/>
        </p:nvSpPr>
        <p:spPr>
          <a:xfrm>
            <a:off x="722376" y="2389862"/>
            <a:ext cx="740664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A.水分子通过水通道蛋白时，需要与其结合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.水分子的跨膜运输都是顺相对含量梯度进行的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.水分子通过水通道蛋白的运输方式是自由扩散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.放入生理盐水中的红细胞没有水分子的进出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2_1#f0ea1be14?pid=793d3b077&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水分子通过水通道蛋白时，不需要与水通道蛋白结合，A错误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；水分子的跨膜运输方式是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自由扩散和协助扩散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，都是顺相对含量梯度进行的，不消耗能量，B正确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；水分子通过水通道蛋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白的运输方式是协助扩散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，C错误；红细胞放入生理盐水中时，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水分子进出细胞处于动态平衡，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3_1#8fa4f3c7a?sp=1&amp;pid=793d3b077&amp;color=0,0,0&amp;vtp=1&amp;bt=1&amp;bbb=1&amp;hb=1"/>
          <p:cNvSpPr/>
          <p:nvPr/>
        </p:nvSpPr>
        <p:spPr>
          <a:xfrm>
            <a:off x="722376" y="972000"/>
            <a:ext cx="10753344" cy="12192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［河北邯郸部分校2025期中］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某研究小组为探索“观察质壁分离实验”的理想实验材料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3种颜色鲜艳的材料进行实验观察，实验结果如表：</a:t>
            </a:r>
            <a:endParaRPr lang="en-US" altLang="zh-CN" sz="2000" dirty="0"/>
          </a:p>
          <a:p>
            <a:pPr algn="ct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不同实验材料质壁分离结果的比较</a:t>
            </a:r>
            <a:endParaRPr lang="en-US" altLang="zh-CN" sz="2000" dirty="0"/>
          </a:p>
        </p:txBody>
      </p:sp>
      <mc:AlternateContent xmlns:mc="http://schemas.openxmlformats.org/markup-compatibility/2006" xmlns:a14="http://schemas.microsoft.com/office/drawing/2010/main">
        <mc:Choice Requires="a14">
          <p:graphicFrame>
            <p:nvGraphicFramePr>
              <p:cNvPr id="27" name="QC_4_BD.33_2#8fa4f3c7a?colgroup=7,5,3,5,9,8&amp;pid=793d3b077&amp;color=0,0,0&amp;vtp=1&amp;bbb=1"/>
              <p:cNvGraphicFramePr>
                <a:graphicFrameLocks noGrp="1"/>
              </p:cNvGraphicFramePr>
              <p:nvPr/>
            </p:nvGraphicFramePr>
            <p:xfrm>
              <a:off x="722376" y="2326328"/>
              <a:ext cx="10698480" cy="1732788"/>
            </p:xfrm>
            <a:graphic>
              <a:graphicData uri="http://schemas.openxmlformats.org/drawingml/2006/table">
                <a:tbl>
                  <a:tblPr/>
                  <a:tblGrid>
                    <a:gridCol w="2011680"/>
                    <a:gridCol w="1490472"/>
                    <a:gridCol w="950976"/>
                    <a:gridCol w="1490472"/>
                    <a:gridCol w="2478024"/>
                    <a:gridCol w="2276856"/>
                  </a:tblGrid>
                  <a:tr h="433197">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取材部位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细胞重叠度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KNO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蔗糖溶液处理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紫甘蓝叶片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蓝紫色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紫色洋葱鳞片叶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外表皮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紫红色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7" name="QC_4_BD.33_2#8fa4f3c7a?colgroup=7,5,3,5,9,8&amp;pid=793d3b077&amp;color=0,0,0&amp;vtp=1&amp;bbb=1"/>
              <p:cNvGraphicFramePr>
                <a:graphicFrameLocks noGrp="1"/>
              </p:cNvGraphicFramePr>
              <p:nvPr/>
            </p:nvGraphicFramePr>
            <p:xfrm>
              <a:off x="722376" y="2326328"/>
              <a:ext cx="10698480" cy="1732788"/>
            </p:xfrm>
            <a:graphic>
              <a:graphicData uri="http://schemas.openxmlformats.org/drawingml/2006/table">
                <a:tbl>
                  <a:tblPr/>
                  <a:tblGrid>
                    <a:gridCol w="2011680"/>
                    <a:gridCol w="1490472"/>
                    <a:gridCol w="950976"/>
                    <a:gridCol w="1490472"/>
                    <a:gridCol w="2478024"/>
                    <a:gridCol w="2276856"/>
                  </a:tblGrid>
                  <a:tr h="43307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取材部位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细胞重叠度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紫甘蓝叶片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蓝紫色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紫色洋葱鳞片叶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外表皮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紫红色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小叶片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BD.33_3#8fa4f3c7a?pid=793d3b077&amp;color=0,0,0&amp;vtp=1&amp;bbb=1"/>
          <p:cNvSpPr/>
          <p:nvPr/>
        </p:nvSpPr>
        <p:spPr>
          <a:xfrm>
            <a:off x="722376" y="4193227"/>
            <a:ext cx="10753344" cy="4572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4_AN.34_1#8fa4f3c7a.bracket?pid=793d3b077&amp;color=0,0,0&amp;vpa=11&amp;vtp=1"/>
          <p:cNvSpPr/>
          <p:nvPr/>
        </p:nvSpPr>
        <p:spPr>
          <a:xfrm>
            <a:off x="3462401" y="4192846"/>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6" name="QC_4_BD.33_4#8fa4f3c7a.choices?pid=793d3b077&amp;color=0,0,0&amp;vtp=1&amp;bbb=1"/>
              <p:cNvSpPr/>
              <p:nvPr/>
            </p:nvSpPr>
            <p:spPr>
              <a:xfrm>
                <a:off x="722376" y="4637381"/>
                <a:ext cx="10753344" cy="16256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蔗糖溶液引起质壁分离所需的时间相同</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细胞质壁分离和复原的过程中，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进出细胞的方式均是被动运输</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C.用适宜浓度的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溶液代替蔗糖溶液，细胞质壁分离后会发生自动复原</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.分析实验数据可知，观察质壁分离最理想的材料是紫甘蓝叶片</a:t>
                </a:r>
                <a:endParaRPr lang="en-US" altLang="zh-CN" sz="2000" dirty="0"/>
              </a:p>
            </p:txBody>
          </p:sp>
        </mc:Choice>
        <mc:Fallback>
          <p:sp>
            <p:nvSpPr>
              <p:cNvPr id="6" name="QC_4_BD.33_4#8fa4f3c7a.choices?pid=793d3b077&amp;color=0,0,0&amp;vtp=1&amp;bbb=1"/>
              <p:cNvSpPr>
                <a:spLocks noRot="1" noChangeAspect="1" noMove="1" noResize="1" noEditPoints="1" noAdjustHandles="1" noChangeArrowheads="1" noChangeShapeType="1" noTextEdit="1"/>
              </p:cNvSpPr>
              <p:nvPr/>
            </p:nvSpPr>
            <p:spPr>
              <a:xfrm>
                <a:off x="722376" y="4637381"/>
                <a:ext cx="10753344" cy="1625600"/>
              </a:xfrm>
              <a:prstGeom prst="rect">
                <a:avLst/>
              </a:prstGeom>
              <a:blipFill rotWithShape="1">
                <a:blip r:embed="rId2"/>
                <a:stretch>
                  <a:fillRect l="-4" t="-38" b="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5_1#8fa4f3c7a?pid=793d3b077&amp;color=0,0,0&amp;vtp=1&amp;bt=1&amp;bbb=1&amp;hb=1"/>
              <p:cNvSpPr/>
              <p:nvPr/>
            </p:nvSpPr>
            <p:spPr>
              <a:xfrm>
                <a:off x="722376" y="972000"/>
                <a:ext cx="10753344" cy="27686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蔗糖溶液也会引起质壁分离</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的蔗糖溶液比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的蔗糖溶液导致细胞失水更快，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因此滴加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的蔗糖溶液引起细胞质壁分离所需时间短，A错误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；细胞质壁分离和复原的过程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进出细胞均是从水相对含量高的一侧进入水相对含量低的一侧，属于被动运输，B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由于细胞会主动吸收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，因此用适宜浓度的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溶液代替蔗糖溶液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，细胞发生质壁分离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后会自动复原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，C正确；分析表格，相比另两种材料，紫甘蓝叶片的细胞重叠程度低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，且质壁分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离的效果很明显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，是观察质壁分离最理想的材料，D正确。</a:t>
                </a:r>
                <a:endParaRPr lang="en-US" altLang="zh-CN" sz="2200" dirty="0"/>
              </a:p>
            </p:txBody>
          </p:sp>
        </mc:Choice>
        <mc:Fallback>
          <p:sp>
            <p:nvSpPr>
              <p:cNvPr id="2" name="QC_4_AS.35_1#8fa4f3c7a?pid=793d3b077&amp;color=0,0,0&amp;vtp=1&amp;bt=1&amp;bbb=1&amp;hb=1"/>
              <p:cNvSpPr>
                <a:spLocks noRot="1" noChangeAspect="1" noMove="1" noResize="1" noEditPoints="1" noAdjustHandles="1" noChangeArrowheads="1" noChangeShapeType="1" noTextEdit="1"/>
              </p:cNvSpPr>
              <p:nvPr/>
            </p:nvSpPr>
            <p:spPr>
              <a:xfrm>
                <a:off x="722376" y="972000"/>
                <a:ext cx="10753344" cy="2768600"/>
              </a:xfrm>
              <a:prstGeom prst="rect">
                <a:avLst/>
              </a:prstGeom>
              <a:blipFill rotWithShape="1">
                <a:blip r:embed="rId1"/>
                <a:stretch>
                  <a:fillRect l="-4" t="-16" r="-2386"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6_1#8fa4f3c7a?pid=793d3b077&amp;color=0,0,0&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sp>
        <p:nvSpPr>
          <p:cNvPr id="3" name="QC_4_EX.36_2#8fa4f3c7a?pid=793d3b077&amp;color=0,0,0&amp;vtp=1&amp;bbb=1"/>
          <p:cNvSpPr/>
          <p:nvPr/>
        </p:nvSpPr>
        <p:spPr>
          <a:xfrm>
            <a:off x="722376" y="1472218"/>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引发质壁分离的原因分析</a:t>
            </a:r>
            <a:endParaRPr lang="en-US" altLang="zh-CN" sz="2000" dirty="0"/>
          </a:p>
        </p:txBody>
      </p:sp>
      <p:pic>
        <p:nvPicPr>
          <p:cNvPr id="4" name="QC_4_EX.36_3#8fa4f3c7a?pid=793d3b0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2068068"/>
            <a:ext cx="5239512" cy="12618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EX.36_4#8fa4f3c7a?pid=793d3b077&amp;color=0,0,0&amp;vtp=1&amp;bbb=1&amp;hb=1"/>
          <p:cNvSpPr/>
          <p:nvPr/>
        </p:nvSpPr>
        <p:spPr>
          <a:xfrm>
            <a:off x="722376" y="346506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③有大液泡（成熟）的活的植物细胞才能发生质壁分离；动物细胞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、无大液泡的或死的植物细胞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不能发生质壁分离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bg/>
                                          </p:spTgt>
                                        </p:tgtEl>
                                        <p:attrNameLst>
                                          <p:attrName>style.visibility</p:attrName>
                                        </p:attrNameLst>
                                      </p:cBhvr>
                                      <p:to>
                                        <p:strVal val="visible"/>
                                      </p:to>
                                    </p:set>
                                    <p:animEffect transition="in" filter="fade">
                                      <p:cBhvr>
                                        <p:cTn id="22" dur="500"/>
                                        <p:tgtEl>
                                          <p:spTgt spid="5">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Effect transition="in" filter="fade">
                                      <p:cBhvr>
                                        <p:cTn id="28"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7_1#f2e611514?sp=1&amp;pid=793d3b077&amp;color=0,0,0&amp;vtp=1&amp;bt=1&amp;bbb=1&amp;hb=1"/>
              <p:cNvSpPr/>
              <p:nvPr/>
            </p:nvSpPr>
            <p:spPr>
              <a:xfrm>
                <a:off x="722376" y="972000"/>
                <a:ext cx="10753344" cy="125730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图甲表示渗透作用装置，一段时间后液面上升的高度为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；图乙是另一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种渗透装置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。这两个装置所用的半透膜都不能让蔗糖分子通过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，但可以让葡萄糖分子和水分子通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。图丙是显微镜下观察到的植物细胞某一时刻的图像。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7_1#f2e611514?sp=1&amp;pid=793d3b077&amp;color=0,0,0&amp;vtp=1&amp;bt=1&amp;bbb=1&amp;hb=1"/>
              <p:cNvSpPr>
                <a:spLocks noRot="1" noChangeAspect="1" noMove="1" noResize="1" noEditPoints="1" noAdjustHandles="1" noChangeArrowheads="1" noChangeShapeType="1" noTextEdit="1"/>
              </p:cNvSpPr>
              <p:nvPr/>
            </p:nvSpPr>
            <p:spPr>
              <a:xfrm>
                <a:off x="722376" y="972000"/>
                <a:ext cx="10753344" cy="1257300"/>
              </a:xfrm>
              <a:prstGeom prst="rect">
                <a:avLst/>
              </a:prstGeom>
              <a:blipFill rotWithShape="1">
                <a:blip r:embed="rId1"/>
                <a:stretch>
                  <a:fillRect l="-4" t="-36" r="-402" b="36"/>
                </a:stretch>
              </a:blipFill>
            </p:spPr>
            <p:txBody>
              <a:bodyPr/>
              <a:lstStyle/>
              <a:p>
                <a:r>
                  <a:rPr lang="zh-CN" altLang="en-US">
                    <a:noFill/>
                  </a:rPr>
                  <a:t> </a:t>
                </a:r>
              </a:p>
            </p:txBody>
          </p:sp>
        </mc:Fallback>
      </mc:AlternateContent>
      <p:sp>
        <p:nvSpPr>
          <p:cNvPr id="3" name="QC_4_AN.38_1#f2e611514.bracket?pid=793d3b077&amp;color=0,0,0&amp;vpa=12&amp;vtp=1"/>
          <p:cNvSpPr/>
          <p:nvPr/>
        </p:nvSpPr>
        <p:spPr>
          <a:xfrm>
            <a:off x="9304401" y="1811724"/>
            <a:ext cx="355600" cy="419100"/>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37_3#f2e611514?iti=3&amp;htil=1&amp;pid=793d3b07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389888" y="2351728"/>
            <a:ext cx="2240280" cy="164592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37_4#f2e611514?iti=4&amp;htil=1&amp;pid=793d3b07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02936" y="2406592"/>
            <a:ext cx="1783080" cy="15910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4_BD.37_5#f2e611514?iti=5&amp;htil=1&amp;pid=793d3b07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052560" y="2744920"/>
            <a:ext cx="1243584" cy="1252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4_BD.37_6#f2e611514?iti=3&amp;htil=1&amp;pid=793d3b077&amp;color=0,0,0&amp;vtp=1"/>
          <p:cNvSpPr/>
          <p:nvPr/>
        </p:nvSpPr>
        <p:spPr>
          <a:xfrm>
            <a:off x="2354453" y="4124648"/>
            <a:ext cx="311150" cy="378841"/>
          </a:xfrm>
          <a:prstGeom prst="rect">
            <a:avLst/>
          </a:prstGeom>
          <a:noFill/>
        </p:spPr>
        <p:txBody>
          <a:bodyPr wrap="square" lIns="0" tIns="0" rIns="0" bIns="0" rtlCol="0" anchor="t"/>
          <a:lstStyle/>
          <a:p>
            <a:pPr algn="ctr" latinLnBrk="1">
              <a:lnSpc>
                <a:spcPct val="13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8" name="QC_4_BD.37_7#f2e611514?iti=4&amp;htil=1&amp;pid=793d3b077&amp;color=0,0,0&amp;vtp=1"/>
          <p:cNvSpPr/>
          <p:nvPr/>
        </p:nvSpPr>
        <p:spPr>
          <a:xfrm>
            <a:off x="5938901" y="4124648"/>
            <a:ext cx="311150" cy="378841"/>
          </a:xfrm>
          <a:prstGeom prst="rect">
            <a:avLst/>
          </a:prstGeom>
          <a:noFill/>
        </p:spPr>
        <p:txBody>
          <a:bodyPr wrap="square" lIns="0" tIns="0" rIns="0" bIns="0" rtlCol="0" anchor="t"/>
          <a:lstStyle/>
          <a:p>
            <a:pPr algn="ctr" latinLnBrk="1">
              <a:lnSpc>
                <a:spcPct val="13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9" name="QC_4_BD.37_8#f2e611514?iti=5&amp;htil=1&amp;pid=793d3b077&amp;color=0,0,0&amp;vtp=1"/>
          <p:cNvSpPr/>
          <p:nvPr/>
        </p:nvSpPr>
        <p:spPr>
          <a:xfrm>
            <a:off x="9518777" y="4124648"/>
            <a:ext cx="311150" cy="378841"/>
          </a:xfrm>
          <a:prstGeom prst="rect">
            <a:avLst/>
          </a:prstGeom>
          <a:noFill/>
        </p:spPr>
        <p:txBody>
          <a:bodyPr wrap="square" lIns="0" tIns="0" rIns="0" bIns="0" rtlCol="0" anchor="t"/>
          <a:lstStyle/>
          <a:p>
            <a:pPr algn="ctr" latinLnBrk="1">
              <a:lnSpc>
                <a:spcPct val="13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mc:AlternateContent xmlns:mc="http://schemas.openxmlformats.org/markup-compatibility/2006">
        <mc:Choice xmlns:a14="http://schemas.microsoft.com/office/drawing/2010/main" Requires="a14">
          <p:sp>
            <p:nvSpPr>
              <p:cNvPr id="10" name="QC_4_BD.37_9#f2e611514.choices?pid=793d3b077&amp;color=0,0,0&amp;vtp=1&amp;bbb=1"/>
              <p:cNvSpPr/>
              <p:nvPr/>
            </p:nvSpPr>
            <p:spPr>
              <a:xfrm>
                <a:off x="722376" y="4586962"/>
                <a:ext cx="10753344" cy="167640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A.图甲装置中如果液面不再变化，则半透膜两侧的溶液浓度相等</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.如果图乙装置中都是葡萄糖溶液且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侧浓度高于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侧，则最终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侧液面高于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.图丙视野中央的植物细胞处于质壁分离状态，此时细胞可能吸水也可能失水</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.图丙视野中的细胞通过渗透作用吸水或失水，细胞膜相当于半透膜</a:t>
                </a:r>
                <a:endParaRPr lang="en-US" altLang="zh-CN" sz="2000" dirty="0"/>
              </a:p>
            </p:txBody>
          </p:sp>
        </mc:Choice>
        <mc:Fallback>
          <p:sp>
            <p:nvSpPr>
              <p:cNvPr id="10" name="QC_4_BD.37_9#f2e611514.choices?pid=793d3b077&amp;color=0,0,0&amp;vtp=1&amp;bbb=1"/>
              <p:cNvSpPr>
                <a:spLocks noRot="1" noChangeAspect="1" noMove="1" noResize="1" noEditPoints="1" noAdjustHandles="1" noChangeArrowheads="1" noChangeShapeType="1" noTextEdit="1"/>
              </p:cNvSpPr>
              <p:nvPr/>
            </p:nvSpPr>
            <p:spPr>
              <a:xfrm>
                <a:off x="722376" y="4586962"/>
                <a:ext cx="10753344" cy="1676400"/>
              </a:xfrm>
              <a:prstGeom prst="rect">
                <a:avLst/>
              </a:prstGeom>
              <a:blipFill rotWithShape="1">
                <a:blip r:embed="rId5"/>
                <a:stretch>
                  <a:fillRect l="-4" t="-21" b="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_1#1a9615375?htil=1&amp;pid=0dabca01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06246" y="1054296"/>
            <a:ext cx="1746504" cy="170992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1_2#1a9615375?htil=1&amp;sp=1&amp;pid=0dabca014&amp;color=0,0,0&amp;vtp=1&amp;bt=1&amp;bbb=1&amp;hb=1"/>
              <p:cNvSpPr/>
              <p:nvPr/>
            </p:nvSpPr>
            <p:spPr>
              <a:xfrm>
                <a:off x="722376" y="972000"/>
                <a:ext cx="887882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［河北廊坊2025高一上期末］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形渗透装置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，把质量浓度相同的果糖溶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液和蔗糖溶液用膀胱膜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（允许水分子通过，不允许蔗糖和果糖分子通过）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隔开，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实验起始前液面高度相同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下列推测和判断错误的是(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_2#1a9615375?htil=1&amp;sp=1&amp;pid=0dabca014&amp;color=0,0,0&amp;vtp=1&amp;bt=1&amp;bbb=1&amp;hb=1"/>
              <p:cNvSpPr>
                <a:spLocks noRot="1" noChangeAspect="1" noMove="1" noResize="1" noEditPoints="1" noAdjustHandles="1" noChangeArrowheads="1" noChangeShapeType="1" noTextEdit="1"/>
              </p:cNvSpPr>
              <p:nvPr/>
            </p:nvSpPr>
            <p:spPr>
              <a:xfrm>
                <a:off x="722376" y="972000"/>
                <a:ext cx="8878824" cy="1371600"/>
              </a:xfrm>
              <a:prstGeom prst="rect">
                <a:avLst/>
              </a:prstGeom>
              <a:blipFill rotWithShape="1">
                <a:blip r:embed="rId2"/>
                <a:stretch>
                  <a:fillRect l="-4" t="-33" r="-1573" b="33"/>
                </a:stretch>
              </a:blipFill>
            </p:spPr>
            <p:txBody>
              <a:bodyPr/>
              <a:lstStyle/>
              <a:p>
                <a:r>
                  <a:rPr lang="zh-CN" altLang="en-US">
                    <a:noFill/>
                  </a:rPr>
                  <a:t> </a:t>
                </a:r>
              </a:p>
            </p:txBody>
          </p:sp>
        </mc:Fallback>
      </mc:AlternateContent>
      <p:sp>
        <p:nvSpPr>
          <p:cNvPr id="4" name="QC_5_AN.2_1#1a9615375.bracket?pid=0dabca014&amp;color=0,0,0&amp;vpa=1&amp;vtp=1"/>
          <p:cNvSpPr/>
          <p:nvPr/>
        </p:nvSpPr>
        <p:spPr>
          <a:xfrm>
            <a:off x="6751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1_3#1a9615375.choices?htil=1&amp;pid=0dabca014&amp;color=0,0,0&amp;vtp=1&amp;bbb=1"/>
          <p:cNvSpPr/>
          <p:nvPr/>
        </p:nvSpPr>
        <p:spPr>
          <a:xfrm>
            <a:off x="722376" y="2389862"/>
            <a:ext cx="887882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A.起始前两侧溶液质量浓度相等，但物质的量浓度不相等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.推测装置内溶液渗透平衡时，乙侧液面高于甲侧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.用纱布或滤纸取代膀胱膜不会出现相同的实验现象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.装置内溶液渗透平衡时，将没有水分子通过中间的膀胱膜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9_1#f2e611514?pid=793d3b077&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图甲装置中，由于漏斗内液柱压力的作用，当液面不再上升时，膜两侧仍有浓度差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液浓度大于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溶液浓度，A错误；如果图乙装置中都是葡萄糖溶液且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侧浓度高于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，由于水分子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和葡萄糖分子都能通过半透膜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，因此，最终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侧液面与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侧相平，B错误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；图丙视野中央的植物细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胞处于质壁分离状态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，由于题中未给出图丙中细胞下一时刻的状态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，此时细胞可能吸水也可能失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，还可能既不吸水也不失水，C正确；图丙视野中的细胞通过渗透作用吸水或失水，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液泡膜以及两层膜之间的细胞质称为原生质层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，原生质层相当于半透膜，D错误。</a:t>
                </a:r>
                <a:endParaRPr lang="en-US" altLang="zh-CN" sz="2200" dirty="0"/>
              </a:p>
            </p:txBody>
          </p:sp>
        </mc:Choice>
        <mc:Fallback>
          <p:sp>
            <p:nvSpPr>
              <p:cNvPr id="2" name="QC_4_AS.39_1#f2e611514?pid=793d3b077&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839"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0_1#28534cb7b?sp=1&amp;pid=793d3b07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如图是在不同情况下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，成熟植物细胞的细胞液浓度随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时间变化的曲线图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。下列关于图甲、乙、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丙的叙述正确的是(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1_1#28534cb7b.bracket?pid=793d3b077&amp;color=0,0,0&amp;vpa=13&amp;vtp=1&amp;bbb=1"/>
          <p:cNvSpPr/>
          <p:nvPr/>
        </p:nvSpPr>
        <p:spPr>
          <a:xfrm>
            <a:off x="7526401" y="1429200"/>
            <a:ext cx="7493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4_BD.40_2#28534cb7b?htil=9&amp;pid=793d3b0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693423" y="2021528"/>
            <a:ext cx="3657600" cy="12893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40_3#28534cb7b.choices?htil=9&amp;pid=793d3b077&amp;color=0,0,0&amp;vtp=1&amp;bbb=1"/>
          <p:cNvSpPr/>
          <p:nvPr/>
        </p:nvSpPr>
        <p:spPr>
          <a:xfrm>
            <a:off x="722376" y="1932662"/>
            <a:ext cx="695858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A.初始时外界溶液浓度大于细胞液浓度的是甲与丙</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.图乙中B点之后，细胞液浓度下降速度减慢可能与细胞壁有关</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.图丙中C点时原生质体体积最小，细胞吸水能力最小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.发生质壁分离的过程中，水分子能通过细胞膜和液泡膜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2_1#28534cb7b?pid=793d3b077&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分析题图可知，初始时，甲和丙的细胞液浓度都变大，说明细胞失水</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，外界溶液浓度大于细</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胞液浓度</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；而乙细胞液浓度初始时减小，说明细胞吸水，外界溶液浓度小于细胞液浓度，A</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B点之后，细胞液浓度下降速度减慢，即植物细胞吸水速率减慢，</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可能是受到细胞壁的限制，</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正确。图丙中，细胞液浓度随时间延长先变大后变小，可表示质壁分离及复原的过程，</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C点时细胞</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液浓度最大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，细胞失水最多，原生质体体积最小，细胞吸水能力最大，C错误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。成熟植物细胞发生</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质壁分离的过程中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，水分子由细胞液进入外界溶液，需通过细胞膜和液泡膜，D正确。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3_1#0336d041b?sp=1&amp;pid=793d3b07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5.将同一部位的紫色洋葱外表皮细胞分别浸在甲、乙、丙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，测得细胞膜与细胞壁间平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均距离变化如图所示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4_1#0336d041b.bracket?pid=793d3b077&amp;color=0,0,0&amp;vpa=14&amp;vtp=1"/>
          <p:cNvSpPr/>
          <p:nvPr/>
        </p:nvSpPr>
        <p:spPr>
          <a:xfrm>
            <a:off x="5481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3_2#0336d041b?htil=10&amp;pid=793d3b0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45421" y="2021528"/>
            <a:ext cx="2221992" cy="185623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43_3#0336d041b.choices?htil=10&amp;pid=793d3b077&amp;color=0,0,0&amp;vtp=1&amp;bbb=1"/>
              <p:cNvSpPr/>
              <p:nvPr/>
            </p:nvSpPr>
            <p:spPr>
              <a:xfrm>
                <a:off x="722376" y="1932662"/>
                <a:ext cx="839419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A.实验开始时，甲、乙溶液的浓度均小于洋葱外表皮细胞的细胞液浓度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时相比，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时乙溶液中洋葱外表皮细胞的细胞液浓度未发生变化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.实验过程中，丙溶液中没有水分子进出洋葱外表皮细胞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时刻与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时刻相比，甲、乙溶液的浓度都有所下降</a:t>
                </a:r>
                <a:endParaRPr lang="en-US" altLang="zh-CN" sz="2000" dirty="0"/>
              </a:p>
            </p:txBody>
          </p:sp>
        </mc:Choice>
        <mc:Fallback>
          <p:sp>
            <p:nvSpPr>
              <p:cNvPr id="5" name="QC_4_BD.43_3#0336d041b.choices?htil=10&amp;pid=793d3b077&amp;color=0,0,0&amp;vtp=1&amp;bbb=1"/>
              <p:cNvSpPr>
                <a:spLocks noRot="1" noChangeAspect="1" noMove="1" noResize="1" noEditPoints="1" noAdjustHandles="1" noChangeArrowheads="1" noChangeShapeType="1" noTextEdit="1"/>
              </p:cNvSpPr>
              <p:nvPr/>
            </p:nvSpPr>
            <p:spPr>
              <a:xfrm>
                <a:off x="722376" y="1932662"/>
                <a:ext cx="8394192" cy="1866900"/>
              </a:xfrm>
              <a:prstGeom prst="rect">
                <a:avLst/>
              </a:prstGeom>
              <a:blipFill rotWithShape="1">
                <a:blip r:embed="rId2"/>
                <a:stretch>
                  <a:fillRect l="-5" t="-19" r="6"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5_1#0336d041b?pid=793d3b077&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分析题图可知，实验开始时，甲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、乙溶液中的洋葱外表皮细胞的细胞膜与细胞壁间平均距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离逐渐增大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，细胞失水，说明甲、乙溶液的浓度均大于洋葱外表皮细胞的细胞液浓度，A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由于乙溶液中的洋葱外表皮细胞能发生质壁分离后的自动复原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，说明有溶质进入细胞内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时其细胞液浓度有所上升，B错误。将紫色洋葱外表皮细胞放在丙溶液中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，细胞壁和细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胞膜之间的平均距离没有发生变化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，说明细胞发生吸水或进出细胞的水分子数目大致相同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动态平衡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，C错误。实验结束时，甲溶液由于洋葱外表皮细胞失水，溶液浓度有所减小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；乙溶液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由于洋葱外表皮细胞吸收了溶质分子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，溶液浓度也有所减小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时刻相比，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时刻甲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液的浓度都有所下降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5_1#0336d041b?pid=793d3b077&amp;color=0,0,0&amp;vtp=1&amp;bt=1&amp;bbb=1&amp;hb=1"/>
              <p:cNvSpPr>
                <a:spLocks noRot="1" noChangeAspect="1" noMove="1" noResize="1" noEditPoints="1" noAdjustHandles="1" noChangeArrowheads="1" noChangeShapeType="1" noTextEdit="1"/>
              </p:cNvSpPr>
              <p:nvPr/>
            </p:nvSpPr>
            <p:spPr>
              <a:xfrm>
                <a:off x="722376" y="972000"/>
                <a:ext cx="10753344" cy="3670300"/>
              </a:xfrm>
              <a:prstGeom prst="rect">
                <a:avLst/>
              </a:prstGeom>
              <a:blipFill rotWithShape="1">
                <a:blip r:embed="rId1"/>
                <a:stretch>
                  <a:fillRect l="-4" t="-12" r="-40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6_1#247e708e8?sp=1&amp;pid=793d3b077&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哺乳动物的成熟红细胞结构简单、取材方便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，是研究细胞膜结构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和功能的良好材料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。如图是猪的红细胞在不同浓度的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，红细胞体积和初始体积之比的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点对应的浓度为红细胞吸水涨破时的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2" name="QO_4_BD.46_1#247e708e8?sp=1&amp;pid=793d3b077&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407" b="33"/>
                </a:stretch>
              </a:blipFill>
            </p:spPr>
            <p:txBody>
              <a:bodyPr/>
              <a:lstStyle/>
              <a:p>
                <a:r>
                  <a:rPr lang="zh-CN" altLang="en-US">
                    <a:noFill/>
                  </a:rPr>
                  <a:t> </a:t>
                </a:r>
              </a:p>
            </p:txBody>
          </p:sp>
        </mc:Fallback>
      </mc:AlternateContent>
      <p:pic>
        <p:nvPicPr>
          <p:cNvPr id="3" name="QO_4_BD.46_2#247e708e8?pid=793d3b07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633990" y="2478728"/>
            <a:ext cx="2930119" cy="221386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4" name="QB_5_BD.47_1#abb5626b0?pid=247e708e8&amp;color=0,0,0&amp;vtp=1&amp;bbb=1&amp;hb=1"/>
              <p:cNvSpPr/>
              <p:nvPr/>
            </p:nvSpPr>
            <p:spPr>
              <a:xfrm>
                <a:off x="722376" y="4821628"/>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（1）将红细胞放入低渗溶液中，细胞吸水涨破，内容物流出，其细胞膜又会重新封闭起来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体现了细胞膜结构具有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，猪的红细胞在浓度为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溶液中能保持正常形态。</a:t>
                </a:r>
                <a:endParaRPr lang="en-US" altLang="zh-CN" sz="2000" dirty="0"/>
              </a:p>
            </p:txBody>
          </p:sp>
        </mc:Choice>
        <mc:Fallback>
          <p:sp>
            <p:nvSpPr>
              <p:cNvPr id="4" name="QB_5_BD.47_1#abb5626b0?pid=247e708e8&amp;color=0,0,0&amp;vtp=1&amp;bbb=1&amp;hb=1"/>
              <p:cNvSpPr>
                <a:spLocks noRot="1" noChangeAspect="1" noMove="1" noResize="1" noEditPoints="1" noAdjustHandles="1" noChangeArrowheads="1" noChangeShapeType="1" noTextEdit="1"/>
              </p:cNvSpPr>
              <p:nvPr/>
            </p:nvSpPr>
            <p:spPr>
              <a:xfrm>
                <a:off x="722376" y="4821628"/>
                <a:ext cx="10753344" cy="1371600"/>
              </a:xfrm>
              <a:prstGeom prst="rect">
                <a:avLst/>
              </a:prstGeom>
              <a:blipFill rotWithShape="1">
                <a:blip r:embed="rId3"/>
                <a:stretch>
                  <a:fillRect l="-4" t="-5" b="5"/>
                </a:stretch>
              </a:blipFill>
            </p:spPr>
            <p:txBody>
              <a:bodyPr/>
              <a:lstStyle/>
              <a:p>
                <a:r>
                  <a:rPr lang="zh-CN" altLang="en-US">
                    <a:noFill/>
                  </a:rPr>
                  <a:t> </a:t>
                </a:r>
              </a:p>
            </p:txBody>
          </p:sp>
        </mc:Fallback>
      </mc:AlternateContent>
      <p:sp>
        <p:nvSpPr>
          <p:cNvPr id="5" name="QB_5_AN.48_1#abb5626b0.blank?pid=247e708e8&amp;color=0,0,0&amp;vpa=15&amp;vtp=1&amp;bbb=1"/>
          <p:cNvSpPr/>
          <p:nvPr/>
        </p:nvSpPr>
        <p:spPr>
          <a:xfrm>
            <a:off x="3271901" y="5240728"/>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一定的流动性</a:t>
            </a:r>
            <a:endParaRPr lang="en-US" altLang="zh-CN" sz="2000" dirty="0"/>
          </a:p>
        </p:txBody>
      </p:sp>
      <p:sp>
        <p:nvSpPr>
          <p:cNvPr id="6" name="QB_5_AN.49_1#abb5626b0.blank?pid=247e708e8&amp;color=0,0,0&amp;vpa=16&amp;vtp=1&amp;bbb=1"/>
          <p:cNvSpPr/>
          <p:nvPr/>
        </p:nvSpPr>
        <p:spPr>
          <a:xfrm>
            <a:off x="10091801" y="5240728"/>
            <a:ext cx="655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50_1#abb5626b0?pid=247e708e8&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将红细胞放入低渗溶液中，细胞吸水涨破，内容物流出，其细胞膜又会重新封闭起来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种结构称为红细胞血影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。涨破的细胞又能重新封闭，这体现了细胞膜具有流动性的结构特点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据图示可知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，猪的红细胞在浓度为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溶液中能保持正常形态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（猪的红细胞体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积和初始体积之比为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1），表明在该浓度条件下，猪的红细胞表现为渗透平衡。</a:t>
                </a:r>
                <a:endParaRPr lang="en-US" altLang="zh-CN" sz="2200" dirty="0"/>
              </a:p>
            </p:txBody>
          </p:sp>
        </mc:Choice>
        <mc:Fallback>
          <p:sp>
            <p:nvSpPr>
              <p:cNvPr id="2" name="QB_5_AS.50_1#abb5626b0?pid=247e708e8&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40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1_1#b22cbcf56?sp=1&amp;pid=247e708e8&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（2）分析题图，将相同的猪的成熟红细胞甲、乙分别放置在A点和B点对应浓度的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一段时间后，红细胞乙的吸水能力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填“大于”“小于”或“等于”）红细胞甲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1_1#b22cbcf56?sp=1&amp;pid=247e708e8&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384" b="24"/>
                </a:stretch>
              </a:blipFill>
            </p:spPr>
            <p:txBody>
              <a:bodyPr/>
              <a:lstStyle/>
              <a:p>
                <a:r>
                  <a:rPr lang="zh-CN" altLang="en-US">
                    <a:noFill/>
                  </a:rPr>
                  <a:t> </a:t>
                </a:r>
              </a:p>
            </p:txBody>
          </p:sp>
        </mc:Fallback>
      </mc:AlternateContent>
      <p:sp>
        <p:nvSpPr>
          <p:cNvPr id="3" name="QB_5_AN.52_1#b22cbcf56.blank?pid=247e708e8&amp;color=0,0,0&amp;vpa=17&amp;vtp=1&amp;bbb=1"/>
          <p:cNvSpPr/>
          <p:nvPr/>
        </p:nvSpPr>
        <p:spPr>
          <a:xfrm>
            <a:off x="4541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大于</a:t>
            </a:r>
            <a:endParaRPr lang="en-US" altLang="zh-CN" sz="2000" dirty="0"/>
          </a:p>
        </p:txBody>
      </p:sp>
      <mc:AlternateContent xmlns:mc="http://schemas.openxmlformats.org/markup-compatibility/2006">
        <mc:Choice xmlns:a14="http://schemas.microsoft.com/office/drawing/2010/main" Requires="a14">
          <p:sp>
            <p:nvSpPr>
              <p:cNvPr id="4" name="QB_5_AN.53_1#b22cbcf56.blank?pid=247e708e8&amp;color=0,0,0&amp;vpa=18&amp;vtp=1&amp;bbb=1&amp;hb=1"/>
              <p:cNvSpPr/>
              <p:nvPr/>
            </p:nvSpPr>
            <p:spPr>
              <a:xfrm>
                <a:off x="722377" y="1861000"/>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两点对应的</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𝐍𝐚𝐂𝐥</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溶液浓度均大于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细胞液浓度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，B点浓度更大，一段时间后，乙细胞失水更多，细胞液浓度更大，吸水能力更强</a:t>
                </a:r>
                <a:endParaRPr lang="en-US" altLang="zh-CN" sz="2000" dirty="0"/>
              </a:p>
            </p:txBody>
          </p:sp>
        </mc:Choice>
        <mc:Fallback>
          <p:sp>
            <p:nvSpPr>
              <p:cNvPr id="4" name="QB_5_AN.53_1#b22cbcf56.blank?pid=247e708e8&amp;color=0,0,0&amp;vpa=18&amp;vtp=1&amp;bbb=1&amp;hb=1"/>
              <p:cNvSpPr>
                <a:spLocks noRot="1" noChangeAspect="1" noMove="1" noResize="1" noEditPoints="1" noAdjustHandles="1" noChangeArrowheads="1" noChangeShapeType="1" noTextEdit="1"/>
              </p:cNvSpPr>
              <p:nvPr/>
            </p:nvSpPr>
            <p:spPr>
              <a:xfrm>
                <a:off x="722377" y="1861000"/>
                <a:ext cx="10749631" cy="914400"/>
              </a:xfrm>
              <a:prstGeom prst="rect">
                <a:avLst/>
              </a:prstGeom>
              <a:blipFill rotWithShape="1">
                <a:blip r:embed="rId2"/>
                <a:stretch>
                  <a:fillRect l="-4" t="-49" r="1" b="4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54_1#b22cbcf56?pid=247e708e8&amp;color=0,0,0&amp;vtp=1&amp;bbb=1&amp;hb=1"/>
              <p:cNvSpPr/>
              <p:nvPr/>
            </p:nvSpPr>
            <p:spPr>
              <a:xfrm>
                <a:off x="722376" y="2808928"/>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将相同的猪的成熟红细胞甲、乙分别放置在A点和B点对应浓度的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二者的体积和初始体积之比均小于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1，且乙的比值更小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，说明这两个浓度均大于猪红细胞的细胞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内液浓度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，且红细胞乙的失水量多于红细胞甲的失水量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，红细胞乙的渗透压高于红细胞甲的渗透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，所以红细胞乙的吸水能力大于红细胞甲的吸水能力。</a:t>
                </a:r>
                <a:endParaRPr lang="en-US" altLang="zh-CN" sz="2200" dirty="0"/>
              </a:p>
            </p:txBody>
          </p:sp>
        </mc:Choice>
        <mc:Fallback>
          <p:sp>
            <p:nvSpPr>
              <p:cNvPr id="5" name="QB_5_AS.54_1#b22cbcf56?pid=247e708e8&amp;color=0,0,0&amp;vtp=1&amp;bbb=1&amp;hb=1"/>
              <p:cNvSpPr>
                <a:spLocks noRot="1" noChangeAspect="1" noMove="1" noResize="1" noEditPoints="1" noAdjustHandles="1" noChangeArrowheads="1" noChangeShapeType="1" noTextEdit="1"/>
              </p:cNvSpPr>
              <p:nvPr/>
            </p:nvSpPr>
            <p:spPr>
              <a:xfrm>
                <a:off x="722376" y="2808928"/>
                <a:ext cx="10753344" cy="1841500"/>
              </a:xfrm>
              <a:prstGeom prst="rect">
                <a:avLst/>
              </a:prstGeom>
              <a:blipFill rotWithShape="1">
                <a:blip r:embed="rId3"/>
                <a:stretch>
                  <a:fillRect l="-4" t="-18" r="-2970"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5_1#d5e1bac2e?pid=247e708e8&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（3）水通道蛋白位于部分细胞的细胞膜上，能介导水分子跨膜运输，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提高水分子的运输效率。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研究人员将猪的成熟红细胞和肝细胞置于蒸馏水中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发现红细胞吸水涨破所需的时间少于肝细胞。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结合以上信息推测，其原因可能是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56_1#d5e1bac2e.blank?pid=247e708e8&amp;color=0,0,0&amp;vpa=19&amp;vtp=1&amp;bbb=1"/>
          <p:cNvSpPr/>
          <p:nvPr/>
        </p:nvSpPr>
        <p:spPr>
          <a:xfrm>
            <a:off x="4541901" y="1848300"/>
            <a:ext cx="628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红细胞膜上有水通道蛋白，肝细胞膜上没有或数量较少</a:t>
            </a:r>
            <a:endParaRPr lang="en-US" altLang="zh-CN" sz="2000" dirty="0"/>
          </a:p>
        </p:txBody>
      </p:sp>
      <p:sp>
        <p:nvSpPr>
          <p:cNvPr id="4" name="QB_5_AS.57_1#d5e1bac2e?pid=247e708e8&amp;color=0,0,0&amp;vtp=1&amp;bbb=1&amp;hb=1"/>
          <p:cNvSpPr/>
          <p:nvPr/>
        </p:nvSpPr>
        <p:spPr>
          <a:xfrm>
            <a:off x="722376" y="2397448"/>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水通道蛋白位于部分细胞的细胞膜上，能介导水分子跨膜运输，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提高水分子的运输效率。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研究人员将猪的成熟红细胞和肝细胞置于蒸馏水中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发现红细胞吸水涨破所需的时间少于肝细胞。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推测其原因可能是红细胞的细胞膜上存在水通道蛋白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，提高了水分子的运输效率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，而肝细胞的细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胞膜上无水通道蛋白或数量较少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8_1#870d0076d?pid=247e708e8&amp;color=0,0,0&amp;vtp=1&amp;bt=1&amp;bbb=1"/>
          <p:cNvSpPr/>
          <p:nvPr/>
        </p:nvSpPr>
        <p:spPr>
          <a:xfrm>
            <a:off x="722376" y="972000"/>
            <a:ext cx="11087100"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（4）请以人工脂质体（可插入膜蛋白）为材料设计实验验证（3）的推测（简要写出实验思路）。</a:t>
            </a:r>
            <a:endParaRPr lang="en-US" altLang="zh-CN" sz="2000" dirty="0"/>
          </a:p>
        </p:txBody>
      </p:sp>
      <p:sp>
        <p:nvSpPr>
          <p:cNvPr id="3" name="QO_5_AN.59_1#870d0076d?pid=247e708e8&amp;color=0,0,0&amp;vtp=1&amp;bbb=1&amp;hb=1"/>
          <p:cNvSpPr/>
          <p:nvPr/>
        </p:nvSpPr>
        <p:spPr>
          <a:xfrm>
            <a:off x="722376" y="1474446"/>
            <a:ext cx="10753344" cy="13716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取适量的人工脂质体均分成甲、乙两组，向甲组脂质体上插入水通道蛋白，</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乙组不作处理；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再将两组脂质体分别置于清水中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，观察两组脂质体是否吸水涨破（或吸水涨破的速度</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）。实验结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果为甲组脂质体快速吸水涨破而乙组不涨破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（或甲组脂质体吸水涨破速度快于乙组）。</a:t>
            </a:r>
            <a:endParaRPr lang="en-US" altLang="zh-CN" sz="2000" dirty="0"/>
          </a:p>
        </p:txBody>
      </p:sp>
      <p:sp>
        <p:nvSpPr>
          <p:cNvPr id="4" name="QO_5_AS.60_1#870d0076d?pid=247e708e8&amp;color=0,0,0&amp;vtp=1&amp;bbb=1&amp;hb=1"/>
          <p:cNvSpPr/>
          <p:nvPr/>
        </p:nvSpPr>
        <p:spPr>
          <a:xfrm>
            <a:off x="722376" y="2904432"/>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本实验的目的是验证红细胞能快速吸水并涨破与其细胞膜上的水通道蛋白有关，因此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实验的自变量是脂质体中是否添加水通道蛋白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，因变量是脂质体吸水涨破的时间，因此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两组脂质体置于清水中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。实验思路见答案。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1a9615375?pid=0dabca014&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甲、乙两侧分别是蔗糖溶液和果糖溶液，且质量浓度相同，由于蔗糖是二糖，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果糖是单糖，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因此两侧溶液的物质的量浓度不相等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，甲侧溶液中单位体积溶质微粒少于乙侧溶液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，水分子进入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乙侧溶液更多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，使甲侧液面降低、乙侧液面升高，A、B正确；纱布或滤纸允许水分子通过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许蔗糖和果糖分子通过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，因此用纱布或滤纸取代膀胱膜不会出现相同的实验现象，C正确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；渗透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，仍有水分子通过膀胱膜，只是此时左右两侧水分子通过膀胱膜的速率相同，D错误。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61_1#247e708e8?pid=793d3b077&amp;color=0,0,0&amp;vtp=1&amp;bt=1&amp;bbb=1&amp;hb=1"/>
              <p:cNvSpPr/>
              <p:nvPr/>
            </p:nvSpPr>
            <p:spPr>
              <a:xfrm>
                <a:off x="722376" y="969264"/>
                <a:ext cx="10753344" cy="27686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P63“思考·讨论”的变式题。教材中以水进出哺乳动物红细胞的现象展开讨论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以猪的红细胞在不同浓度的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溶液中，红细胞体积和初始体积之比的变化为情境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，以曲线图为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，考查物质进出细胞的特点，考查学生的分析能力和实验探究能力。</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时，红细胞体积和初始体积之比为1，说明此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NaCl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溶液的浓度与红细胞的细胞内液浓度相同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，即为等渗溶液，此时水分子进出红细胞处于动态平衡。</a:t>
                </a:r>
                <a:endParaRPr lang="en-US" altLang="zh-CN" sz="2000" dirty="0"/>
              </a:p>
            </p:txBody>
          </p:sp>
        </mc:Choice>
        <mc:Fallback>
          <p:sp>
            <p:nvSpPr>
              <p:cNvPr id="2" name="QO_4_EX.61_1#247e708e8?pid=793d3b077&amp;color=0,0,0&amp;vtp=1&amp;bt=1&amp;bbb=1&amp;hb=1"/>
              <p:cNvSpPr>
                <a:spLocks noRot="1" noChangeAspect="1" noMove="1" noResize="1" noEditPoints="1" noAdjustHandles="1" noChangeArrowheads="1" noChangeShapeType="1" noTextEdit="1"/>
              </p:cNvSpPr>
              <p:nvPr/>
            </p:nvSpPr>
            <p:spPr>
              <a:xfrm>
                <a:off x="722376" y="969264"/>
                <a:ext cx="10753344" cy="2768600"/>
              </a:xfrm>
              <a:prstGeom prst="rect">
                <a:avLst/>
              </a:prstGeom>
              <a:blipFill rotWithShape="1">
                <a:blip r:embed="rId1"/>
                <a:stretch>
                  <a:fillRect l="-4" t="-9" r="-2108" b="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2_1#358bc6990?sp=1&amp;pid=9fbd094cb&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小液流法是测定植物组织细胞液浓度的一种实验方法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过植物材料一段时间的甲组蔗糖溶液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（加入了亚甲蓝染色，忽略亚甲蓝对蔗糖浓度的影响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）慢慢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滴回同一浓度而未浸过植物材料的乙组溶液中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，若植物细胞吸水，使甲溶液浓度增大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，导致其比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，小液滴下沉，反之则上升。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42" name="QC_5_BD.62_2#358bc6990?colgroup=14,4,1,4,1,4,6&amp;pid=9fbd094cb&amp;color=0,0,0&amp;vtp=1&amp;bbb=1"/>
              <p:cNvGraphicFramePr>
                <a:graphicFrameLocks noGrp="1"/>
              </p:cNvGraphicFramePr>
              <p:nvPr/>
            </p:nvGraphicFramePr>
            <p:xfrm>
              <a:off x="722376" y="2935928"/>
              <a:ext cx="10689336" cy="1838960"/>
            </p:xfrm>
            <a:graphic>
              <a:graphicData uri="http://schemas.openxmlformats.org/drawingml/2006/table">
                <a:tbl>
                  <a:tblPr/>
                  <a:tblGrid>
                    <a:gridCol w="3749040"/>
                    <a:gridCol w="1261872"/>
                    <a:gridCol w="621792"/>
                    <a:gridCol w="1261872"/>
                    <a:gridCol w="621792"/>
                    <a:gridCol w="1261872"/>
                    <a:gridCol w="191109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乙组试管编号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的蔗糖溶液</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6">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加蒸馏水定容至</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蓝色小液滴升降情况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2" name="QC_5_BD.62_2#358bc6990?colgroup=14,4,1,4,1,4,6&amp;pid=9fbd094cb&amp;color=0,0,0&amp;vtp=1&amp;bbb=1"/>
              <p:cNvGraphicFramePr>
                <a:graphicFrameLocks noGrp="1"/>
              </p:cNvGraphicFramePr>
              <p:nvPr/>
            </p:nvGraphicFramePr>
            <p:xfrm>
              <a:off x="722376" y="2935928"/>
              <a:ext cx="10689336" cy="1838960"/>
            </p:xfrm>
            <a:graphic>
              <a:graphicData uri="http://schemas.openxmlformats.org/drawingml/2006/table">
                <a:tbl>
                  <a:tblPr/>
                  <a:tblGrid>
                    <a:gridCol w="3749040"/>
                    <a:gridCol w="1261872"/>
                    <a:gridCol w="621792"/>
                    <a:gridCol w="1261872"/>
                    <a:gridCol w="621792"/>
                    <a:gridCol w="1261872"/>
                    <a:gridCol w="191109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乙组试管编号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gridSpan="6">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c hMerge="1">
                      <a:tcPr/>
                    </a:tc>
                    <a:tc hMerge="1">
                      <a:tcPr/>
                    </a:tc>
                    <a:tc hMerge="1">
                      <a:tcPr/>
                    </a:tc>
                    <a:tc hMerge="1">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蓝色小液滴升降情况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64_1#358bc6990?htil=11&amp;pid=9fbd094c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77230" y="1054296"/>
            <a:ext cx="3182112" cy="182880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64_2#358bc6990.choices?htil=11&amp;pid=9fbd094cb&amp;color=0,0,0&amp;vtp=1&amp;bt=1&amp;bbb=1&amp;hb=1"/>
              <p:cNvSpPr/>
              <p:nvPr/>
            </p:nvSpPr>
            <p:spPr>
              <a:xfrm>
                <a:off x="722376" y="972000"/>
                <a:ext cx="7434072"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A.据表格分析待测植物材料的细胞液浓度在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.上述实验不能够用等浓度硝酸钾溶液代替蔗糖溶液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.蓝色小液滴在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号试管中均下降，下降速度最快的是在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1号试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.假设上述实验中蓝色液滴均上升，则需适当升高外界溶液浓度</a:t>
                </a:r>
                <a:endParaRPr lang="en-US" altLang="zh-CN" sz="2000" dirty="0"/>
              </a:p>
            </p:txBody>
          </p:sp>
        </mc:Choice>
        <mc:Fallback>
          <p:sp>
            <p:nvSpPr>
              <p:cNvPr id="3" name="QC_5_BD.64_2#358bc6990.choices?htil=11&amp;pid=9fbd094cb&amp;color=0,0,0&amp;vtp=1&amp;bt=1&amp;bbb=1&amp;hb=1"/>
              <p:cNvSpPr>
                <a:spLocks noRot="1" noChangeAspect="1" noMove="1" noResize="1" noEditPoints="1" noAdjustHandles="1" noChangeArrowheads="1" noChangeShapeType="1" noTextEdit="1"/>
              </p:cNvSpPr>
              <p:nvPr/>
            </p:nvSpPr>
            <p:spPr>
              <a:xfrm>
                <a:off x="722376" y="972000"/>
                <a:ext cx="7434072" cy="2324100"/>
              </a:xfrm>
              <a:prstGeom prst="rect">
                <a:avLst/>
              </a:prstGeom>
              <a:blipFill rotWithShape="1">
                <a:blip r:embed="rId2"/>
                <a:stretch>
                  <a:fillRect l="-5" t="-19" r="7" b="19"/>
                </a:stretch>
              </a:blipFill>
            </p:spPr>
            <p:txBody>
              <a:bodyPr/>
              <a:lstStyle/>
              <a:p>
                <a:r>
                  <a:rPr lang="zh-CN" altLang="en-US">
                    <a:noFill/>
                  </a:rPr>
                  <a:t> </a:t>
                </a:r>
              </a:p>
            </p:txBody>
          </p:sp>
        </mc:Fallback>
      </mc:AlternateContent>
      <p:sp>
        <p:nvSpPr>
          <p:cNvPr id="4" name="QC_5_AN.63_1#358bc6990.bracket?pid=9fbd094cb&amp;color=0,0,0&amp;vpa=20&amp;vtp=1&amp;answeroption=D"/>
          <p:cNvSpPr txBox="1"/>
          <p:nvPr/>
        </p:nvSpPr>
        <p:spPr>
          <a:xfrm>
            <a:off x="595376" y="2925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5_1#358bc6990?pid=9fbd094cb&amp;color=0,0,0&amp;vtp=1&amp;bt=1&amp;bbb=1&amp;hb=1"/>
              <p:cNvSpPr/>
              <p:nvPr/>
            </p:nvSpPr>
            <p:spPr>
              <a:xfrm>
                <a:off x="722376" y="972000"/>
                <a:ext cx="10753344" cy="4127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分析表格可知，在蔗糖溶液浓度为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时，蓝色小液滴下降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，说明待测植物材料吸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，细胞液浓度大于外界蔗糖溶液浓度；而在蔗糖溶液浓度为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时，蓝色小液滴上升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明待测植物失水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，细胞液浓度小于外界蔗糖溶液浓度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，因此可估测待测植物细胞的细胞液浓度在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。由于细胞在适宜浓度的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中会发生质壁分离后自动复原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，无法测定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细胞液浓度，因此不能用适宜浓度的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溶液代替蔗糖溶液，B正确。乙组试管</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中蓝色小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液滴下降的原因是甲组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试管中待测植物的细胞液浓度大于蔗糖溶液浓度，细胞吸水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甲溶液浓度上升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，蓝色小液滴比重增大，在乙组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号试管中下沉，1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号试管蔗糖溶液浓度最小，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故蓝色小液滴下沉最快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，C正确。若题述实验中蓝色小液滴均上升，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说明蓝色小液滴的比重较小，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乙试管中各组溶液浓度均偏大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，为测定细胞液浓度须适当降低乙组试管中溶液浓度，D错误。</a:t>
                </a:r>
                <a:endParaRPr lang="en-US" altLang="zh-CN" sz="2200" dirty="0"/>
              </a:p>
            </p:txBody>
          </p:sp>
        </mc:Choice>
        <mc:Fallback>
          <p:sp>
            <p:nvSpPr>
              <p:cNvPr id="2" name="QC_5_AS.65_1#358bc6990?pid=9fbd094cb&amp;color=0,0,0&amp;vtp=1&amp;bt=1&amp;bbb=1&amp;hb=1"/>
              <p:cNvSpPr>
                <a:spLocks noRot="1" noChangeAspect="1" noMove="1" noResize="1" noEditPoints="1" noAdjustHandles="1" noChangeArrowheads="1" noChangeShapeType="1" noTextEdit="1"/>
              </p:cNvSpPr>
              <p:nvPr/>
            </p:nvSpPr>
            <p:spPr>
              <a:xfrm>
                <a:off x="722376" y="972000"/>
                <a:ext cx="10753344" cy="4127500"/>
              </a:xfrm>
              <a:prstGeom prst="rect">
                <a:avLst/>
              </a:prstGeom>
              <a:blipFill rotWithShape="1">
                <a:blip r:embed="rId1"/>
                <a:stretch>
                  <a:fillRect l="-4" t="-11" r="-2681"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a2f6a87ce?sp=1&amp;pid=0dabca014&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［河南名校强基联盟2024高一上期中联考］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如图甲是渗透作用装置示意图，图乙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、丙的横坐标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a2f6a87ce.bracket?pid=0dabca014&amp;color=0,0,0&amp;vpa=2&amp;vtp=1"/>
          <p:cNvSpPr/>
          <p:nvPr/>
        </p:nvSpPr>
        <p:spPr>
          <a:xfrm>
            <a:off x="4224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_2#a2f6a87ce?htil=2&amp;pid=0dabca01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68126" y="2021528"/>
            <a:ext cx="4123944" cy="147218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4_3#a2f6a87ce.choices?htil=2&amp;pid=0dabca014&amp;color=0,0,0&amp;vtp=1&amp;bbb=1"/>
              <p:cNvSpPr/>
              <p:nvPr/>
            </p:nvSpPr>
            <p:spPr>
              <a:xfrm>
                <a:off x="722376" y="1932662"/>
                <a:ext cx="649224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A.半透膜内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处溶液的浓度变化可用图丙表示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.水分子通过半透膜进入漏斗内的速率可用图乙表示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.玻璃管内的液面高度可用图乙表示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.半透膜内、外浓度差的变化可用图丙表示</a:t>
                </a:r>
                <a:endParaRPr lang="en-US" altLang="zh-CN" sz="2000" dirty="0"/>
              </a:p>
            </p:txBody>
          </p:sp>
        </mc:Choice>
        <mc:Fallback>
          <p:sp>
            <p:nvSpPr>
              <p:cNvPr id="5" name="QC_5_BD.4_3#a2f6a87ce.choices?htil=2&amp;pid=0dabca014&amp;color=0,0,0&amp;vtp=1&amp;bbb=1"/>
              <p:cNvSpPr>
                <a:spLocks noRot="1" noChangeAspect="1" noMove="1" noResize="1" noEditPoints="1" noAdjustHandles="1" noChangeArrowheads="1" noChangeShapeType="1" noTextEdit="1"/>
              </p:cNvSpPr>
              <p:nvPr/>
            </p:nvSpPr>
            <p:spPr>
              <a:xfrm>
                <a:off x="722376" y="1932662"/>
                <a:ext cx="6492240" cy="1866900"/>
              </a:xfrm>
              <a:prstGeom prst="rect">
                <a:avLst/>
              </a:prstGeom>
              <a:blipFill rotWithShape="1">
                <a:blip r:embed="rId2"/>
                <a:stretch>
                  <a:fillRect l="-6" t="-19" r="6"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a2f6a87ce?pid=0dabca014&amp;color=0,0,0&amp;vtp=1&amp;bt=1&amp;bbb=1&amp;hb=1"/>
              <p:cNvSpPr/>
              <p:nvPr/>
            </p:nvSpPr>
            <p:spPr>
              <a:xfrm>
                <a:off x="722376" y="972000"/>
                <a:ext cx="10753344" cy="4127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根据题意分析可知，图甲中半透膜内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处为质量分数为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的蔗糖溶液，</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处蒸馏水中水分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子通过半透膜进入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处的速率大于水分子由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处通过半透膜进入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处的速率，故半透膜内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处溶液的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浓度越来越低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，直至平衡，其浓度随时间的变化曲线可用图乙表示，A错误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；水分子运输的速率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两处溶液浓度差呈正相关，随着水分子不断通过半透膜进入漏斗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，漏斗内蔗糖溶液的浓度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处经半透膜进入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处的速率减小，直至平衡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，故水分子通过半透膜进入漏斗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内的速率随时间的变化曲线可用图乙表示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，B正确；在水分子进入漏斗内的过程中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，玻璃管内的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液面越来越高直至保持不变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，其液面高度随时间变化的曲线可以用图丙表示，C错误；半透膜内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处溶液的浓度越来越低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，半透膜内、外浓度差越来越小，直到达到平衡，故半透膜内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、外浓度差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随时间变化的曲线可用图乙表示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6_1#a2f6a87ce?pid=0dabca014&amp;color=0,0,0&amp;vtp=1&amp;bt=1&amp;bbb=1&amp;hb=1"/>
              <p:cNvSpPr>
                <a:spLocks noRot="1" noChangeAspect="1" noMove="1" noResize="1" noEditPoints="1" noAdjustHandles="1" noChangeArrowheads="1" noChangeShapeType="1" noTextEdit="1"/>
              </p:cNvSpPr>
              <p:nvPr/>
            </p:nvSpPr>
            <p:spPr>
              <a:xfrm>
                <a:off x="722376" y="972000"/>
                <a:ext cx="10753344" cy="4127500"/>
              </a:xfrm>
              <a:prstGeom prst="rect">
                <a:avLst/>
              </a:prstGeom>
              <a:blipFill rotWithShape="1">
                <a:blip r:embed="rId1"/>
                <a:stretch>
                  <a:fillRect l="-4" t="-11" r="-484"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5f72e70c3?sp=1&amp;pid=4c470d4be&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［广东惠州2025高一上期末］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甲、乙、丙分别是三种哺乳动物的红细胞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，将它们分别置于同一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浓度的某水溶液中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，水分子的跨膜运输示意图如图（箭头方向表示水分子的进出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，箭头粗细表示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单位时间内水分子出入的多少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5f72e70c3.bracket?pid=4c470d4be&amp;color=0,0,0&amp;vpa=3&amp;vtp=1"/>
          <p:cNvSpPr/>
          <p:nvPr/>
        </p:nvSpPr>
        <p:spPr>
          <a:xfrm>
            <a:off x="6764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7_2#5f72e70c3?pid=4c470d4b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67912" y="2478728"/>
            <a:ext cx="4462272" cy="11064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7_3#5f72e70c3.choices?pid=4c470d4be&amp;color=0,0,0&amp;vtp=1&amp;bbb=1"/>
          <p:cNvSpPr/>
          <p:nvPr/>
        </p:nvSpPr>
        <p:spPr>
          <a:xfrm>
            <a:off x="722376" y="37233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A.甲、乙、丙三种红细胞在该溶液中都能发生渗透作用，且速率相等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.若将甲、乙、丙细胞同时分别置于蒸馏水中，丙可能会最先涨破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.在高倍显微镜下可观察到进出乙细胞的水分子数相等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.在该溶液中能够发生质壁分离现象的是细胞甲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5f72e70c3?pid=4c470d4be&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甲、乙、丙三种红细胞在该溶液中都能发生渗透作用，根据箭头的粗细不同可知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，A错误；若将甲、乙、丙细胞分别置于蒸馏水中，红细胞会过度吸水而涨破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细胞内液浓度最高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，吸水速率最快，可能会最先涨破，B正确；进出乙细胞的水分子数相等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光学显微镜观察不到水分子的扩散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，C错误；成熟的植物细胞才会发生质壁分离现象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，没有细胞壁，甲、乙、丙都不能发生质壁分离现象，D错误。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771dae050?sp=1&amp;pid=4c470d4be&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黑藻是多年生沉水草本植物，叶片小而薄，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叶绿体大，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是生物实验的理想材料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。下图表示利用黑藻进行“探究植物细胞的吸水和失水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”的部分实验步骤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和观察结果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771dae050.bracket?pid=4c470d4be&amp;color=0,0,0&amp;vpa=4&amp;vtp=1&amp;bbb=1"/>
          <p:cNvSpPr/>
          <p:nvPr/>
        </p:nvSpPr>
        <p:spPr>
          <a:xfrm>
            <a:off x="4491101" y="1886400"/>
            <a:ext cx="7191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10_2#771dae050?htil=3&amp;pid=4c470d4b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06253" y="2478728"/>
            <a:ext cx="4846320" cy="14721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0_3#771dae050.choices?htil=3&amp;pid=4c470d4be&amp;color=0,0,0&amp;vtp=1&amp;bbb=1"/>
          <p:cNvSpPr/>
          <p:nvPr/>
        </p:nvSpPr>
        <p:spPr>
          <a:xfrm>
            <a:off x="722376" y="2389862"/>
            <a:ext cx="576986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A.该实验需要在显微镜下观察3次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.图中B处是蔗糖溶液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.观察到A处的颜色是绿色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.应小心撕取稍带叶肉的下表皮制作临时装片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8810</Words>
  <Application>WPS 演示</Application>
  <PresentationFormat>宽屏</PresentationFormat>
  <Paragraphs>498</Paragraphs>
  <Slides>44</Slides>
  <Notes>44</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44</vt:i4>
      </vt:variant>
    </vt:vector>
  </HeadingPairs>
  <TitlesOfParts>
    <vt:vector size="6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2025-05-10T06:49:00Z</dcterms:created>
  <dcterms:modified xsi:type="dcterms:W3CDTF">2025-05-19T02:44:00Z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055A059CF9084039A3D5D048069CE27D_12</vt:lpwstr>
  </property>
  <property fmtid="{D5CDD505-2E9C-101B-9397-08002B2CF9AE}" pid="3" name="KSOProductBuildVer">
    <vt:lpwstr>2052-12.1.0.20784</vt:lpwstr>
  </property>
</Properties>
</file>