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50" d="100"/>
        <a:sy n="150" d="100"/>
      </p:scale>
      <p:origin x="0" y="-1735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6d5f2472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不能区分环境胁迫下细胞中水分变化情况</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5893c4bd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细胞中水的存在形式及作用</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52d43330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无机盐的作用</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6d5f2472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不能区分环境胁迫下细胞中水分变化情况</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f58d3e41e8d6aeec5702#tid=681dcfbaf29a350009a8f82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 多选题</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image" Target="../media/image10.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9.xml"/><Relationship Id="rId2" Type="http://schemas.openxmlformats.org/officeDocument/2006/relationships/image" Target="../media/image12.png"/><Relationship Id="rId1" Type="http://schemas.openxmlformats.org/officeDocument/2006/relationships/image" Target="../media/image11.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9.xml"/><Relationship Id="rId1" Type="http://schemas.openxmlformats.org/officeDocument/2006/relationships/image" Target="../media/image13.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9.xml"/><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9.xml"/><Relationship Id="rId2" Type="http://schemas.openxmlformats.org/officeDocument/2006/relationships/image" Target="../media/image18.jpeg"/><Relationship Id="rId1" Type="http://schemas.openxmlformats.org/officeDocument/2006/relationships/image" Target="../media/image17.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9.xml"/><Relationship Id="rId2" Type="http://schemas.openxmlformats.org/officeDocument/2006/relationships/image" Target="../media/image20.jpeg"/><Relationship Id="rId1" Type="http://schemas.openxmlformats.org/officeDocument/2006/relationships/image" Target="../media/image19.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5_1#59de37d0b?sp=1&amp;pid=016cd4837&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（2）某生物小组想要验证“动物体内钙离子的含量太低，会出现肌肉抽搐现象”这一论题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用了小白鼠进行实验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请完善以下实验步骤：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vl="0" latinLnBrk="1">
              <a:lnSpc>
                <a:spcPts val="3600"/>
              </a:lnSpc>
            </a:pP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①选择生长发育状况相同的健康小白鼠若干只，随机均分成甲、乙两组；</a:t>
            </a:r>
            <a:endParaRPr lang="en-US" altLang="zh-CN" sz="2000">
              <a:solidFill>
                <a:prstClr val="black"/>
              </a:solidFill>
            </a:endParaRPr>
          </a:p>
          <a:p>
            <a:pPr lvl="0" latinLnBrk="1">
              <a:lnSpc>
                <a:spcPts val="3600"/>
              </a:lnSpc>
            </a:pP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②甲组小鼠饲喂适量含钙的饲料；乙组小鼠</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6_BD.15_4#59de37d0b?sp=1&amp;pid=016cd4837&amp;color=0,0,0&amp;vtp=1&amp;bbb=1"/>
          <p:cNvSpPr/>
          <p:nvPr/>
        </p:nvSpPr>
        <p:spPr>
          <a:xfrm>
            <a:off x="722376" y="2847062"/>
            <a:ext cx="10753344" cy="927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③将甲、乙两组小鼠放在相同且适宜的环境中饲养一段时间，并随时观察其生理状况；</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④预期实验现象：</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16_1#59de37d0b.blank?pid=016cd4837&amp;color=0,0,0&amp;vpa=6&amp;vtp=1&amp;bbb=1"/>
          <p:cNvSpPr/>
          <p:nvPr/>
        </p:nvSpPr>
        <p:spPr>
          <a:xfrm>
            <a:off x="5557901" y="2305500"/>
            <a:ext cx="323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饲喂等量不含钙的同种饲料</a:t>
            </a:r>
            <a:endParaRPr lang="en-US" altLang="zh-CN" sz="2000" dirty="0"/>
          </a:p>
        </p:txBody>
      </p:sp>
      <p:sp>
        <p:nvSpPr>
          <p:cNvPr id="7" name="QB_6_AN.17_1#59de37d0b.blank?pid=016cd4837&amp;color=0,0,0&amp;vpa=7&amp;vtp=1&amp;bbb=1"/>
          <p:cNvSpPr/>
          <p:nvPr/>
        </p:nvSpPr>
        <p:spPr>
          <a:xfrm>
            <a:off x="2763901" y="3278862"/>
            <a:ext cx="5518150" cy="469900"/>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甲组小鼠表现正常，乙组小鼠出现肌肉抽搐现象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18_1#59de37d0b?pid=016cd4837&amp;color=0,0,0&amp;vtp=1&amp;bt=1&amp;bbb=1"/>
          <p:cNvSpPr/>
          <p:nvPr/>
        </p:nvSpPr>
        <p:spPr>
          <a:xfrm>
            <a:off x="722376" y="972000"/>
            <a:ext cx="10753344" cy="482600"/>
          </a:xfrm>
          <a:prstGeom prst="rect">
            <a:avLst/>
          </a:prstGeom>
          <a:noFill/>
        </p:spPr>
        <p:txBody>
          <a:bodyPr wrap="none" lIns="0" tIns="0" rIns="0" bIns="0" rtlCol="0" anchor="t"/>
          <a:lstStyle/>
          <a:p>
            <a:pPr algn="l" latinLnBrk="1">
              <a:lnSpc>
                <a:spcPts val="38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本实验为验证性实验，结果和结论都是唯一的，实验设计要考虑对照原则、单一变量原则等。</a:t>
            </a:r>
            <a:endParaRPr lang="en-US" altLang="zh-CN" sz="2200" spc="-50" dirty="0"/>
          </a:p>
        </p:txBody>
      </p:sp>
      <p:pic>
        <p:nvPicPr>
          <p:cNvPr id="3" name="QB_6_AS.18_2#59de37d0b?pid=016cd483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524768"/>
            <a:ext cx="5733288" cy="4096512"/>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9_1#f1e0fb6a8?pid=6d5f2472c&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［河南商丘名校协作体2025高一上月考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冻害或霜害会使植物细胞间隙和细胞壁的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自由水结冰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，从而引起细胞内的水外渗，细胞失水萎缩或冰晶压迫细胞造成机械伤害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。冬小麦在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冬季来临之前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，随着温度下降，植株吸水减少，结合水含量相对提高，自由水含量相对减少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0_1#f1e0fb6a8.bracket?pid=6d5f2472c&amp;color=0,0,0&amp;vpa=8&amp;vtp=1&amp;bbb=1"/>
          <p:cNvSpPr/>
          <p:nvPr/>
        </p:nvSpPr>
        <p:spPr>
          <a:xfrm>
            <a:off x="2687701" y="2343600"/>
            <a:ext cx="52863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p>
        </p:txBody>
      </p:sp>
      <p:sp>
        <p:nvSpPr>
          <p:cNvPr id="4" name="QC_6_BD.19_2#f1e0fb6a8.choices?pid=6d5f2472c&amp;color=0,0,0&amp;vtp=1&amp;bbb=1"/>
          <p:cNvSpPr/>
          <p:nvPr/>
        </p:nvSpPr>
        <p:spPr>
          <a:xfrm>
            <a:off x="722376" y="28470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A.结合水可以参与细胞结构的形成，失去结合水细胞往往会失去活性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.正常情况下，细胞内结合水所占比例越大，细胞代谢越旺盛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.冻害或霜害会使植株中结合水与自由水的比值增高，对植株有利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.细胞中自由水和结合水都是极性分子，其中自由水是良好的溶剂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1_1#f1e0fb6a8?pid=6d5f2472c&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结合水可以参与细胞结构的形成，在细胞中不能自由流动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，失去结合水细胞往往会失去活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，A正确；正常情况下，细胞内自由水所占比例越大，细胞代谢越旺盛，抗逆性越差，B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冻害或霜害会使植物细胞间隙和细胞壁的自由水结冰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，从而引起细胞内的水外渗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，细胞失水萎缩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或冰晶压迫细胞造成机械伤害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，对植物不利，C错误；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水分子的空间结构及电子的不对称分布，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使水分子成为一个极性分子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，其中细胞中的自由水是良好的溶剂，D正确。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22_1#f1e0fb6a8?pid=6d5f2472c&amp;color=0,0,0&amp;vtp=1&amp;bt=1&amp;bbb=1"/>
          <p:cNvSpPr/>
          <p:nvPr/>
        </p:nvSpPr>
        <p:spPr>
          <a:xfrm>
            <a:off x="722376" y="969264"/>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p:txBody>
      </p:sp>
      <p:sp>
        <p:nvSpPr>
          <p:cNvPr id="3" name="QC_6_EX.22_2#f1e0fb6a8?pid=6d5f2472c&amp;color=0,0,0&amp;vtp=1&amp;bbb=1"/>
          <p:cNvSpPr/>
          <p:nvPr/>
        </p:nvSpPr>
        <p:spPr>
          <a:xfrm>
            <a:off x="722376" y="1472218"/>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细胞中自由水与结合水的变化情况</a:t>
            </a:r>
            <a:endParaRPr lang="en-US" altLang="zh-CN" sz="2000" dirty="0"/>
          </a:p>
        </p:txBody>
      </p:sp>
      <p:pic>
        <p:nvPicPr>
          <p:cNvPr id="4" name="QC_6_EX.22_3#f1e0fb6a8?pid=6d5f2472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2068068"/>
            <a:ext cx="5833872" cy="1234440"/>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123a9f69.fixed?pid=6dddba67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7123a9f69.fixed?pid=6dddba67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细胞中的无机物</a:t>
            </a:r>
            <a:endParaRPr lang="en-US" altLang="zh-CN" sz="4400" dirty="0"/>
          </a:p>
        </p:txBody>
      </p:sp>
      <p:pic>
        <p:nvPicPr>
          <p:cNvPr id="4" name="C_3#7123a9f69.fixed?pid=6dddba67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7123a9f69.fixed?pid=6dddba67d&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3_1#190447568?sp=1&amp;pid=7123a9f69&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［河北衡水枣强中学2025高一上期中］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如图为对刚收获的种子所做的一系列处理，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4_BD.23_2#190447568?pid=7123a9f6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14800" y="2021528"/>
            <a:ext cx="3959352" cy="53035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C_4_AN.24_1#190447568.bracket?pid=7123a9f69&amp;color=0,0,0&amp;vpa=9&amp;vtp=1&amp;bbb=1"/>
          <p:cNvSpPr/>
          <p:nvPr/>
        </p:nvSpPr>
        <p:spPr>
          <a:xfrm>
            <a:off x="4237101" y="1429200"/>
            <a:ext cx="71913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mc:AlternateContent xmlns:mc="http://schemas.openxmlformats.org/markup-compatibility/2006">
        <mc:Choice xmlns:a14="http://schemas.microsoft.com/office/drawing/2010/main" Requires="a14">
          <p:sp>
            <p:nvSpPr>
              <p:cNvPr id="5" name="QC_4_BD.23_3#190447568.choices?pid=7123a9f69&amp;color=0,0,0&amp;vtp=1&amp;bbb=1"/>
              <p:cNvSpPr/>
              <p:nvPr/>
            </p:nvSpPr>
            <p:spPr>
              <a:xfrm>
                <a:off x="722376" y="26819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A.①和②均能够萌发形成幼苗</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.③为无机盐，在生物体内主要以化合物形式存在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.点燃后产生的③中的大量元素有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.④和⑤是同一种物质，但是在细胞中存在形式不同</a:t>
                </a:r>
                <a:endParaRPr lang="en-US" altLang="zh-CN" sz="2000" dirty="0"/>
              </a:p>
            </p:txBody>
          </p:sp>
        </mc:Choice>
        <mc:Fallback>
          <p:sp>
            <p:nvSpPr>
              <p:cNvPr id="5" name="QC_4_BD.23_3#190447568.choices?pid=7123a9f69&amp;color=0,0,0&amp;vtp=1&amp;bbb=1"/>
              <p:cNvSpPr>
                <a:spLocks noRot="1" noChangeAspect="1" noMove="1" noResize="1" noEditPoints="1" noAdjustHandles="1" noChangeArrowheads="1" noChangeShapeType="1" noTextEdit="1"/>
              </p:cNvSpPr>
              <p:nvPr/>
            </p:nvSpPr>
            <p:spPr>
              <a:xfrm>
                <a:off x="722376" y="2681928"/>
                <a:ext cx="10753344" cy="1866900"/>
              </a:xfrm>
              <a:prstGeom prst="rect">
                <a:avLst/>
              </a:prstGeom>
              <a:blipFill rotWithShape="1">
                <a:blip r:embed="rId2"/>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5_1#190447568?pid=7123a9f69&amp;color=0,0,0&amp;vtp=1&amp;bt=1&amp;bbb=1&amp;hb=1"/>
              <p:cNvSpPr/>
              <p:nvPr/>
            </p:nvSpPr>
            <p:spPr>
              <a:xfrm>
                <a:off x="722376" y="972000"/>
                <a:ext cx="10753344" cy="1473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②为烘干后的干种子，失去了部分结合水，细胞结构被破坏，故②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不能够萌发形成幼苗，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错误；③为无机盐，在生物体内主要以离子形式存在，B错误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Fe</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属于微量元素，C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④为自由水，⑤为结合水，故④和⑤是同一种物质，但是在细胞中存在形式不同，D正确。</a:t>
                </a:r>
                <a:endParaRPr lang="en-US" altLang="zh-CN" sz="2200" dirty="0"/>
              </a:p>
            </p:txBody>
          </p:sp>
        </mc:Choice>
        <mc:Fallback>
          <p:sp>
            <p:nvSpPr>
              <p:cNvPr id="2" name="QC_4_AS.25_1#190447568?pid=7123a9f69&amp;color=0,0,0&amp;vtp=1&amp;bt=1&amp;bbb=1&amp;hb=1"/>
              <p:cNvSpPr>
                <a:spLocks noRot="1" noChangeAspect="1" noMove="1" noResize="1" noEditPoints="1" noAdjustHandles="1" noChangeArrowheads="1" noChangeShapeType="1" noTextEdit="1"/>
              </p:cNvSpPr>
              <p:nvPr/>
            </p:nvSpPr>
            <p:spPr>
              <a:xfrm>
                <a:off x="722376" y="972000"/>
                <a:ext cx="10753344" cy="1473200"/>
              </a:xfrm>
              <a:prstGeom prst="rect">
                <a:avLst/>
              </a:prstGeom>
              <a:blipFill rotWithShape="1">
                <a:blip r:embed="rId1"/>
                <a:stretch>
                  <a:fillRect l="-4" t="-31" r="-1063" b="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6_1#fce359bae?sp=1&amp;pid=7123a9f69&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［天津市实验中学2024高一上期中］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结合下列曲线分析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，有关无机物在生物体内含量的说法错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7_1#fce359bae.bracket?pid=7123a9f69&amp;color=0,0,0&amp;vpa=10&amp;vtp=1"/>
          <p:cNvSpPr/>
          <p:nvPr/>
        </p:nvSpPr>
        <p:spPr>
          <a:xfrm>
            <a:off x="1684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26_3#fce359bae?htil=1&amp;pid=7123a9f6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984248" y="2021528"/>
            <a:ext cx="1051560" cy="108813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4_BD.26_4#fce359bae?htil=1&amp;pid=7123a9f6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568696" y="2021528"/>
            <a:ext cx="1051560" cy="108813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6" name="QC_4_BD.26_5#fce359bae?htil=1&amp;pid=7123a9f6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153144" y="2021528"/>
            <a:ext cx="1051560" cy="108813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7" name="QC_4_BD.26_6#fce359bae.choices?pid=7123a9f69&amp;color=0,0,0&amp;vtp=1&amp;bbb=1"/>
          <p:cNvSpPr/>
          <p:nvPr/>
        </p:nvSpPr>
        <p:spPr>
          <a:xfrm>
            <a:off x="722376" y="32407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A.曲线①可表示人体细胞内自由水与结合水的比值随年龄的变化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.曲线②可表示细胞新陈代谢强度随自由水与结合水比值的变化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.曲线③可以表示一粒新鲜的玉米种子在烘箱中被烘干的过程中，种子内无机盐的相对含量变化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.曲线①可以表示人从幼年到成年体内含水量的变化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8_1#fce359bae?pid=7123a9f69&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随着年龄的增长，人体细胞含水量逐渐减少，主要是自由水含量减少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，而结合水含量不会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明显减少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，故自由水与结合水的比值将减小，与曲线①变化趋势相似，A、D正确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；随细胞内自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由水与结合水的比值升高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，细胞代谢增强，当其超过一定的值后，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细胞代谢速率保持相对稳定，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正确；新鲜的玉米种子被烘干的过程中所含水分越来越少，而无机盐没有损失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，故种子中无机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盐相对含量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（百分比）逐渐增加，最后达到一恒定值，但不会减少，C错误。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debbbadcc.fixed?pid=6dddba67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debbbadcc.fixed?pid=6dddba67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细胞中的无机物</a:t>
            </a:r>
            <a:endParaRPr lang="en-US" altLang="zh-CN" sz="4400" dirty="0"/>
          </a:p>
        </p:txBody>
      </p:sp>
      <p:pic>
        <p:nvPicPr>
          <p:cNvPr id="4" name="C_3#debbbadcc.fixed?pid=6dddba67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debbbadcc.fixed?pid=6dddba67d&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9_1#b4a1103b2?sp=1&amp;pid=7123a9f69&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［北京人大附中2024高一上期中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科研工作者研究了钙和硼对某种植物花粉萌发和花粉管生长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下列结论与结果不相符的是(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0_1#b4a1103b2.bracket?pid=7123a9f69&amp;color=0,0,0&amp;vpa=11&amp;vtp=1"/>
          <p:cNvSpPr/>
          <p:nvPr/>
        </p:nvSpPr>
        <p:spPr>
          <a:xfrm>
            <a:off x="67644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4_BD.29_3#b4a1103b2?htil=1&amp;pid=7123a9f6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295144" y="2021528"/>
            <a:ext cx="2221992" cy="106984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4_BD.29_4#b4a1103b2?htil=1&amp;pid=7123a9f6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744968" y="2021528"/>
            <a:ext cx="2084832" cy="107899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4_BD.29_5#b4a1103b2.choices?pid=7123a9f69&amp;color=0,0,0&amp;vtp=1&amp;bbb=1"/>
          <p:cNvSpPr/>
          <p:nvPr/>
        </p:nvSpPr>
        <p:spPr>
          <a:xfrm>
            <a:off x="722376" y="32280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A.钙和硼对花粉萌发和花粉管生长都有同样的影响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.适宜浓度的钙和硼分别有利于花粉管的生长和花粉萌发</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.钙对花粉管生长有明显影响，而在一定浓度范围内几乎不影响花粉的萌发</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.硼对花粉萌发有明显影响，而在一定浓度范围内几乎不影响花粉管生长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1_1#b4a1103b2?pid=7123a9f69&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分析题图可知，在一定范围内，钙影响花粉管生长，不影响花粉萌发，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而硼影响花粉萌发，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但不影响花粉管生长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，A符合题意，C、D不符合题意；适宜浓度的钙有利于花粉管的生长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浓度的硼有利于花粉萌发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32_1#90a2acfd1?sp=1&amp;pid=7123a9f69&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［江苏盐城2025高一上期中］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生物有各种各样的越冬方法。植物在冬季来临时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，随着气温的逐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渐降低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，体内发生了一系列适应低温的生理生化变化，抗寒能力逐渐增强。图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1表示冬小麦在不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同时期含水量变化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endParaRPr lang="en-US" altLang="zh-CN" sz="2000" dirty="0"/>
          </a:p>
        </p:txBody>
      </p:sp>
      <p:pic>
        <p:nvPicPr>
          <p:cNvPr id="3" name="QO_4_BD.32_3#90a2acfd1?iti=1&amp;htil=1&amp;pid=7123a9f6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682496" y="2478728"/>
            <a:ext cx="3456432" cy="271576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4_BD.32_4#90a2acfd1?iti=2&amp;htil=1&amp;pid=7123a9f6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251192" y="3457136"/>
            <a:ext cx="3054096" cy="173736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4_BD.32_5#90a2acfd1?iti=1&amp;htil=1&amp;pid=7123a9f69&amp;color=0,0,0&amp;vtp=1&amp;bbb=1"/>
          <p:cNvSpPr/>
          <p:nvPr/>
        </p:nvSpPr>
        <p:spPr>
          <a:xfrm>
            <a:off x="3180524" y="5321496"/>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4_BD.32_6#90a2acfd1?iti=2&amp;htil=1&amp;pid=7123a9f69&amp;color=0,0,0&amp;vtp=1&amp;bbb=1"/>
          <p:cNvSpPr/>
          <p:nvPr/>
        </p:nvSpPr>
        <p:spPr>
          <a:xfrm>
            <a:off x="8548053" y="5321496"/>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3_1#3c87e5f4b?pid=90a2acfd1&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（1）冬小麦的含水量从9月至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12月有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填“上升”“不变”或“下降”）趋势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34_1#3c87e5f4b.blank?pid=90a2acfd1&amp;color=0,0,0&amp;vpa=12&amp;vtp=1&amp;bbb=1"/>
          <p:cNvSpPr/>
          <p:nvPr/>
        </p:nvSpPr>
        <p:spPr>
          <a:xfrm>
            <a:off x="4884801" y="9311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2000" dirty="0"/>
          </a:p>
        </p:txBody>
      </p:sp>
      <p:sp>
        <p:nvSpPr>
          <p:cNvPr id="4" name="QB_5_AN.35_1#3c87e5f4b.blank?pid=90a2acfd1&amp;color=0,0,0&amp;vpa=13&amp;vtp=1&amp;bbb=1"/>
          <p:cNvSpPr/>
          <p:nvPr/>
        </p:nvSpPr>
        <p:spPr>
          <a:xfrm>
            <a:off x="731901" y="1388364"/>
            <a:ext cx="9074150" cy="457200"/>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随着冬季来临</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，气温下降，细胞中自由水的含量显著减少，有助于抵抗低温冻害</a:t>
            </a:r>
            <a:endParaRPr lang="en-US" altLang="zh-CN" sz="2000" dirty="0"/>
          </a:p>
        </p:txBody>
      </p:sp>
      <p:sp>
        <p:nvSpPr>
          <p:cNvPr id="5" name="QB_5_AS.36_1#3c87e5f4b?pid=90a2acfd1&amp;color=0,0,0&amp;vtp=1&amp;bbb=1&amp;hb=1"/>
          <p:cNvSpPr/>
          <p:nvPr/>
        </p:nvSpPr>
        <p:spPr>
          <a:xfrm>
            <a:off x="722376" y="193802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结合图1可以看出，冬小麦的含水量从9月至12月处于下降趋势，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其中自由水含量显著减少，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因为随着冬季来临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，气温下降，细胞中总含水量及自由水含量显著下降，而结合水含量上升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助于抵抗低温冻害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
        <p:nvSpPr>
          <p:cNvPr id="6" name="QB_5_BD.37_1#23a553d4e?pid=90a2acfd1&amp;color=0,0,0&amp;vtp=1&amp;bbb=1&amp;hb=1"/>
          <p:cNvSpPr/>
          <p:nvPr/>
        </p:nvSpPr>
        <p:spPr>
          <a:xfrm>
            <a:off x="722376" y="337061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水在冬小麦根细胞内的主要作用：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答出两点即可）。</a:t>
            </a:r>
            <a:endParaRPr lang="en-US" altLang="zh-CN" sz="2000" dirty="0"/>
          </a:p>
        </p:txBody>
      </p:sp>
      <p:sp>
        <p:nvSpPr>
          <p:cNvPr id="7" name="QB_5_AN.38_1#23a553d4e.blank?pid=90a2acfd1&amp;color=0,0,0&amp;vpa=14&amp;vtp=1&amp;bbb=1&amp;hb=1"/>
          <p:cNvSpPr/>
          <p:nvPr/>
        </p:nvSpPr>
        <p:spPr>
          <a:xfrm>
            <a:off x="722377" y="3332514"/>
            <a:ext cx="10749631" cy="13716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结合）水是冬小麦根细胞的重要组成成分；（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自由）</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水是冬小麦根细胞内良好的溶剂</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；运送营养物质和代谢废物；（自由</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）水参与冬小麦根细胞内的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生化反应等</a:t>
            </a:r>
            <a:endParaRPr lang="en-US" altLang="zh-CN" sz="2000" dirty="0"/>
          </a:p>
        </p:txBody>
      </p:sp>
      <p:sp>
        <p:nvSpPr>
          <p:cNvPr id="8" name="QB_5_AS.39_1#23a553d4e?pid=90a2acfd1&amp;color=0,0,0&amp;vtp=1&amp;bbb=1&amp;hb=1"/>
          <p:cNvSpPr/>
          <p:nvPr/>
        </p:nvSpPr>
        <p:spPr>
          <a:xfrm>
            <a:off x="722376" y="480060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水在冬小麦根细胞内的主要作用有结合水是冬小麦根细胞的重要组成成分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；自由水是冬小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麦根细胞内良好的溶剂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；自由水参与冬小麦根细胞内的生化反应等。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2" end="2"/>
                                            </p:txEl>
                                          </p:spTgt>
                                        </p:tgtEl>
                                        <p:attrNameLst>
                                          <p:attrName>style.visibility</p:attrName>
                                        </p:attrNameLst>
                                      </p:cBhvr>
                                      <p:to>
                                        <p:strVal val="visible"/>
                                      </p:to>
                                    </p:set>
                                    <p:animEffect transition="in" filter="fade">
                                      <p:cBhvr>
                                        <p:cTn id="46" dur="500"/>
                                        <p:tgtEl>
                                          <p:spTgt spid="7">
                                            <p:txEl>
                                              <p:pRg st="2" end="2"/>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8">
                                            <p:bg/>
                                          </p:spTgt>
                                        </p:tgtEl>
                                        <p:attrNameLst>
                                          <p:attrName>style.visibility</p:attrName>
                                        </p:attrNameLst>
                                      </p:cBhvr>
                                      <p:to>
                                        <p:strVal val="visible"/>
                                      </p:to>
                                    </p:set>
                                    <p:animEffect transition="in" filter="fade">
                                      <p:cBhvr>
                                        <p:cTn id="51" dur="500"/>
                                        <p:tgtEl>
                                          <p:spTgt spid="8">
                                            <p:bg/>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0" end="0"/>
                                            </p:txEl>
                                          </p:spTgt>
                                        </p:tgtEl>
                                        <p:attrNameLst>
                                          <p:attrName>style.visibility</p:attrName>
                                        </p:attrNameLst>
                                      </p:cBhvr>
                                      <p:to>
                                        <p:strVal val="visible"/>
                                      </p:to>
                                    </p:set>
                                    <p:animEffect transition="in" filter="fade">
                                      <p:cBhvr>
                                        <p:cTn id="54" dur="500"/>
                                        <p:tgtEl>
                                          <p:spTgt spid="8">
                                            <p:txEl>
                                              <p:pRg st="0" end="0"/>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8">
                                            <p:txEl>
                                              <p:pRg st="1" end="1"/>
                                            </p:txEl>
                                          </p:spTgt>
                                        </p:tgtEl>
                                        <p:attrNameLst>
                                          <p:attrName>style.visibility</p:attrName>
                                        </p:attrNameLst>
                                      </p:cBhvr>
                                      <p:to>
                                        <p:strVal val="visible"/>
                                      </p:to>
                                    </p:set>
                                    <p:animEffect transition="in" filter="fade">
                                      <p:cBhvr>
                                        <p:cTn id="57"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0_1#28420f586?pid=90a2acfd1&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（3）农业上将种子晒干利于储藏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41_1#28420f586.blank?pid=90a2acfd1&amp;color=0,0,0&amp;vpa=15&amp;vtp=1&amp;bbb=1&amp;hb=1"/>
          <p:cNvSpPr/>
          <p:nvPr/>
        </p:nvSpPr>
        <p:spPr>
          <a:xfrm>
            <a:off x="722377" y="931164"/>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将种子晒干减少了自由水的含量而使细胞代谢水平降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低</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，利于储藏</a:t>
            </a:r>
            <a:endParaRPr lang="en-US" altLang="zh-CN" sz="2000" dirty="0"/>
          </a:p>
        </p:txBody>
      </p:sp>
      <p:sp>
        <p:nvSpPr>
          <p:cNvPr id="4" name="QB_5_AS.42_1#28420f586?pid=90a2acfd1&amp;color=0,0,0&amp;vtp=1&amp;bbb=1"/>
          <p:cNvSpPr/>
          <p:nvPr/>
        </p:nvSpPr>
        <p:spPr>
          <a:xfrm>
            <a:off x="722376" y="1938020"/>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农业上将种子晒干减少了其中自由水的含量，进而可使其代谢水平降低，利于储藏。</a:t>
            </a:r>
            <a:endParaRPr lang="en-US" altLang="zh-CN" sz="2200" dirty="0"/>
          </a:p>
        </p:txBody>
      </p:sp>
      <p:sp>
        <p:nvSpPr>
          <p:cNvPr id="5" name="QB_5_BD.43_1#82ed108bf?pid=90a2acfd1&amp;color=0,0,0&amp;vtp=1&amp;bbb=1&amp;hb=1"/>
          <p:cNvSpPr/>
          <p:nvPr/>
        </p:nvSpPr>
        <p:spPr>
          <a:xfrm>
            <a:off x="722376" y="237344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（4）科学家研究冬小麦的种子萌发过程，通过生化方法测定种子萌发过程中胚的鲜重变化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到了如图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2曲线。通过不休眠的种子与休眠的种子胚的鲜重比较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，得出结合水与自由水比值低的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；将一粒冬小麦种子点燃，待它烧尽后可见到灰白色的灰烬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，灰烬的成分主要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5_AN.44_1#82ed108bf.blank?pid=90a2acfd1&amp;color=0,0,0&amp;vpa=16&amp;vtp=1&amp;bbb=1"/>
          <p:cNvSpPr/>
          <p:nvPr/>
        </p:nvSpPr>
        <p:spPr>
          <a:xfrm>
            <a:off x="985901" y="3249740"/>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不休眠的</a:t>
            </a:r>
            <a:endParaRPr lang="en-US" altLang="zh-CN" sz="2000" dirty="0"/>
          </a:p>
        </p:txBody>
      </p:sp>
      <p:sp>
        <p:nvSpPr>
          <p:cNvPr id="7" name="QB_5_AN.45_1#82ed108bf.blank?pid=90a2acfd1&amp;color=0,0,0&amp;vpa=17&amp;vtp=1&amp;bbb=1"/>
          <p:cNvSpPr/>
          <p:nvPr/>
        </p:nvSpPr>
        <p:spPr>
          <a:xfrm>
            <a:off x="985901" y="3706940"/>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无机盐</a:t>
            </a:r>
            <a:endParaRPr lang="en-US" altLang="zh-CN" sz="2000" dirty="0"/>
          </a:p>
        </p:txBody>
      </p:sp>
      <p:sp>
        <p:nvSpPr>
          <p:cNvPr id="8" name="QB_5_AS.46_1#82ed108bf?pid=90a2acfd1&amp;color=0,0,0&amp;vtp=1&amp;bbb=1&amp;hb=1"/>
          <p:cNvSpPr/>
          <p:nvPr/>
        </p:nvSpPr>
        <p:spPr>
          <a:xfrm>
            <a:off x="722376" y="4260660"/>
            <a:ext cx="10753344" cy="1384300"/>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由图2可知，不休眠的种子胚的鲜重增加明显，说明其代谢较旺盛，</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自由水与代谢程度有关，</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代谢旺盛的细胞中自由水相对含量多</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，结合水相对含量少</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，因此得出结合水与自由水比值低的是不</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休眠的种子</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；将一粒冬小麦种子点燃烧尽后可见到灰白色的灰烬，灰烬的成分主要是无机盐。</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500"/>
                                        <p:tgtEl>
                                          <p:spTgt spid="8">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2" end="2"/>
                                            </p:txEl>
                                          </p:spTgt>
                                        </p:tgtEl>
                                        <p:attrNameLst>
                                          <p:attrName>style.visibility</p:attrName>
                                        </p:attrNameLst>
                                      </p:cBhvr>
                                      <p:to>
                                        <p:strVal val="visible"/>
                                      </p:to>
                                    </p:set>
                                    <p:animEffect transition="in" filter="fade">
                                      <p:cBhvr>
                                        <p:cTn id="51"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bf070fd3d?pid=5893c4bd9&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［陕西安康2024高一上期中］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在动植物细胞中存在的水分按其存在形式和特性的不同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为两种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，即自由水和结合水。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下列关于生物体中水的叙述错误的是(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bf070fd3d.bracket?pid=5893c4bd9&amp;color=0,0,0&amp;vpa=1&amp;vtp=1"/>
          <p:cNvSpPr/>
          <p:nvPr/>
        </p:nvSpPr>
        <p:spPr>
          <a:xfrm>
            <a:off x="8288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bf070fd3d.choices?pid=5893c4bd9&amp;color=0,0,0&amp;vtp=1&amp;bbb=1"/>
          <p:cNvSpPr/>
          <p:nvPr/>
        </p:nvSpPr>
        <p:spPr>
          <a:xfrm>
            <a:off x="722376" y="1932662"/>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.结合水是细胞结构的重要组成部分</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.自由水是细胞内良好的溶剂</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C.大熊猫细胞中的水大部分是结合水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.自由水能参与细胞中的化学反应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bf070fd3d?pid=5893c4bd9&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细胞中的结合水与蛋白质、多糖等物质相结合，是细胞结构的重要组成部分，A正确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由水是细胞内良好的溶剂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，可溶解许多物质，B正确；大熊猫细胞中的水大部分是自由水，C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细胞中许多化学反应需要自由水的参与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e67fc3e40?pid=5893c4bd9&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［河北石家庄2025高一上期中］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水是生命之源，是一切生命活动的基础。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下列关于水的叙述，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e67fc3e40.bracket?pid=5893c4bd9&amp;color=0,0,0&amp;vpa=2&amp;vtp=1"/>
          <p:cNvSpPr/>
          <p:nvPr/>
        </p:nvSpPr>
        <p:spPr>
          <a:xfrm>
            <a:off x="1938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4_2#e67fc3e40.choices?pid=5893c4bd9&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A.水分子间静电吸引作用形成的氢键较弱，不断形成和断裂，使水在常温下具有流动性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.水分子的空间结构及电子对称分布，使水分子成为一个极性分子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.水可与蛋白质、多糖等物质结合，失去流动性和溶解性，成为结合水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.氢键使水具有较高的比热容，有利于维持生命系统的稳定性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e67fc3e40?pid=5893c4bd9&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水分子是极性分子，水分子间静电吸引作用形成的氢键较弱，不断形成和断裂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，使水在常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温下具有流动性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，A正确；由于水分子的空间结构及电子的不对称分布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，使水分子成为一个极性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，B错误；水与细胞内的其他物质，如蛋白质、多糖等结合形成结合水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，使水失去流动性和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溶解性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，C正确；由于氢键的存在，水具有较高的比热容，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导致水的温度相对不容易发生改变，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有利于维持生命系统的稳定性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195e27970?pid=52d43330e&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［重庆八中2025高一上月考］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下列关于无机盐的叙述，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195e27970.bracket?pid=52d43330e&amp;color=0,0,0&amp;vpa=3&amp;vtp=1"/>
          <p:cNvSpPr/>
          <p:nvPr/>
        </p:nvSpPr>
        <p:spPr>
          <a:xfrm>
            <a:off x="8245539" y="969264"/>
            <a:ext cx="3746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7_2#195e27970.choices?pid=52d43330e&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A.无机盐可参与维持细胞的酸碱平衡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.无机盐是细胞中的能源物质之一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.将作物秸秆充分晒干后，其体内剩余的物质主要是无机盐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.人长时间剧烈运动导致血钙含量下降，会引起肌无力等症状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195e27970?pid=52d43330e&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细胞中的无机盐可以参与维持细胞的酸碱平衡，A正确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；无机盐不能为细胞的生命活动提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，不能作为能源物质，B错误；秸秆充分晒干后，其体内剩余的物质主要是有机物，C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无机盐对于维持细胞和生物体的生命活动具有重要作用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，人的血钙浓度过低会引起肌肉抽搐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钙浓度过高则会引起肌无力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0_1#016cd4837?pid=52d43330e&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人体所需要的营养物质主要是水、无机盐、维生素、糖类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和蛋白质等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，这些营养物质在人体细胞中有着重要的作用。</a:t>
            </a:r>
            <a:endParaRPr lang="en-US" altLang="zh-CN" sz="2000" dirty="0"/>
          </a:p>
        </p:txBody>
      </p:sp>
      <p:sp>
        <p:nvSpPr>
          <p:cNvPr id="3" name="QB_6_BD.11_1#cd9d9d964?sp=1&amp;pid=016cd4837&amp;color=0,0,0&amp;vtp=1&amp;bbb=1&amp;hb=1"/>
          <p:cNvSpPr/>
          <p:nvPr/>
        </p:nvSpPr>
        <p:spPr>
          <a:xfrm>
            <a:off x="722376" y="1932662"/>
            <a:ext cx="10753344" cy="18415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（1）通常牛奶、奶粉中会添加钙、铁等元素。其中钙是人体骨骼和牙齿中的重要组成成分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是血红素的重要成分，这说明无机盐的生理作用是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如果钙离子的含量太低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，会出现肌肉抽搐现象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，这说明无机盐的生理作用是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N.12_1#cd9d9d964.blank?pid=016cd4837&amp;color=0,0,0&amp;vpa=4&amp;vtp=1&amp;bbb=1"/>
          <p:cNvSpPr/>
          <p:nvPr/>
        </p:nvSpPr>
        <p:spPr>
          <a:xfrm>
            <a:off x="6319901" y="2351762"/>
            <a:ext cx="475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参与物质组成（或构成某些复杂化合物）</a:t>
            </a:r>
            <a:endParaRPr lang="en-US" altLang="zh-CN" sz="2000" dirty="0"/>
          </a:p>
        </p:txBody>
      </p:sp>
      <p:sp>
        <p:nvSpPr>
          <p:cNvPr id="5" name="QB_6_AN.13_1#cd9d9d964.blank?pid=016cd4837&amp;color=0,0,0&amp;vpa=5&amp;vtp=1&amp;bbb=1&amp;hb=1"/>
          <p:cNvSpPr/>
          <p:nvPr/>
        </p:nvSpPr>
        <p:spPr>
          <a:xfrm>
            <a:off x="722377" y="2821662"/>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维持细胞和生物体</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正常的生命活动</a:t>
            </a:r>
            <a:endParaRPr lang="en-US" altLang="zh-CN" sz="2000" dirty="0"/>
          </a:p>
        </p:txBody>
      </p:sp>
      <p:sp>
        <p:nvSpPr>
          <p:cNvPr id="6" name="QB_6_AS.14_1#cd9d9d964?pid=016cd4837&amp;color=0,0,0&amp;vtp=1&amp;bbb=1&amp;hb=1"/>
          <p:cNvSpPr/>
          <p:nvPr/>
        </p:nvSpPr>
        <p:spPr>
          <a:xfrm>
            <a:off x="722376" y="3819848"/>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铁是血红素的重要成分，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这说明无机盐的生理作用是参与物质组成或构成某些复杂化合物。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如果钙离子的含量太低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，会出现肌肉抽搐现象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，这说明无机盐的生理作用是维持细胞和生物体正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常的生命活动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animEffect transition="in" filter="fade">
                                      <p:cBhvr>
                                        <p:cTn id="35"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4305</Words>
  <Application>WPS 演示</Application>
  <PresentationFormat>宽屏</PresentationFormat>
  <Paragraphs>202</Paragraphs>
  <Slides>25</Slides>
  <Notes>25</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25</vt:i4>
      </vt:variant>
    </vt:vector>
  </HeadingPairs>
  <TitlesOfParts>
    <vt:vector size="46"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2025-05-10T06:44:00Z</dcterms:created>
  <dcterms:modified xsi:type="dcterms:W3CDTF">2025-05-16T01:30:25Z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0600F6804BAE472DB7500A969798276A_12</vt:lpwstr>
  </property>
  <property fmtid="{D5CDD505-2E9C-101B-9397-08002B2CF9AE}" pid="3" name="KSOProductBuildVer">
    <vt:lpwstr>2052-12.1.0.20784</vt:lpwstr>
  </property>
</Properties>
</file>