
<file path=[Content_Types].xml><?xml version="1.0" encoding="utf-8"?>
<Types xmlns="http://schemas.openxmlformats.org/package/2006/content-types">
  <Default Extension="png" ContentType="image/png"/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4"/>
  </p:notesMasterIdLst>
  <p:sldIdLst>
    <p:sldId id="256" r:id="rId3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5611"/>
    <p:restoredTop sz="94610"/>
  </p:normalViewPr>
  <p:slideViewPr>
    <p:cSldViewPr snapToGrid="0" snapToObjects="1">
      <p:cViewPr varScale="1">
        <p:scale>
          <a:sx n="109" d="100"/>
          <a:sy n="109" d="100"/>
        </p:scale>
        <p:origin x="63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50" d="100"/>
        <a:sy n="150" d="100"/>
      </p:scale>
      <p:origin x="0" y="-12708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7" Type="http://schemas.openxmlformats.org/officeDocument/2006/relationships/tableStyles" Target="tableStyles.xml"/><Relationship Id="rId26" Type="http://schemas.openxmlformats.org/officeDocument/2006/relationships/viewProps" Target="viewProps.xml"/><Relationship Id="rId25" Type="http://schemas.openxmlformats.org/officeDocument/2006/relationships/presProps" Target="presProps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bbb6687d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一、选择题（本题共2小题，每小题只有一个选项符合题目要求）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7ad0ab1ef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二、选择题（本题共2小题，每小题有不止一个选项符合题目要求）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d6015882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三、非选择题（本题共2小题）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biology#pid=6811f58d3e41e8d6aeec5702#tid=681dcfbaf29a350009a8f824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8010144" y="4334256"/>
            <a:ext cx="3666744" cy="42976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6492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生物学</a:t>
            </a:r>
            <a:endParaRPr lang="en-US" sz="2400" dirty="0"/>
          </a:p>
        </p:txBody>
      </p:sp>
      <p:sp>
        <p:nvSpPr>
          <p:cNvPr id="4" name="MasterShapeName"/>
          <p:cNvSpPr/>
          <p:nvPr/>
        </p:nvSpPr>
        <p:spPr>
          <a:xfrm>
            <a:off x="8010144" y="4782312"/>
            <a:ext cx="3666744" cy="42976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000" b="1" i="0" dirty="0">
                <a:solidFill>
                  <a:srgbClr val="6492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必修1 分子与细胞 RJ 多选题</a:t>
            </a:r>
            <a:endParaRPr lang="en-US" sz="20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高中必刷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高中必刷题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高考强化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高考强化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易错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5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专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5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5" Type="http://schemas.openxmlformats.org/officeDocument/2006/relationships/theme" Target="../theme/theme1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9.xml"/><Relationship Id="rId1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9.xml"/><Relationship Id="rId1" Type="http://schemas.openxmlformats.org/officeDocument/2006/relationships/image" Target="../media/image13.jpeg"/></Relationships>
</file>

<file path=ppt/slides/_rels/slide1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3.xml"/><Relationship Id="rId3" Type="http://schemas.openxmlformats.org/officeDocument/2006/relationships/slideLayout" Target="../slideLayouts/slideLayout9.xml"/><Relationship Id="rId2" Type="http://schemas.openxmlformats.org/officeDocument/2006/relationships/image" Target="../media/image15.png"/><Relationship Id="rId1" Type="http://schemas.openxmlformats.org/officeDocument/2006/relationships/image" Target="../media/image14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9.xml"/><Relationship Id="rId1" Type="http://schemas.openxmlformats.org/officeDocument/2006/relationships/image" Target="../media/image16.jpeg"/></Relationships>
</file>

<file path=ppt/slides/_rels/slide16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6.xml"/><Relationship Id="rId4" Type="http://schemas.openxmlformats.org/officeDocument/2006/relationships/slideLayout" Target="../slideLayouts/slideLayout9.xml"/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image" Target="../media/image17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9.xml"/><Relationship Id="rId1" Type="http://schemas.openxmlformats.org/officeDocument/2006/relationships/image" Target="../media/image20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9.xml"/></Relationships>
</file>

<file path=ppt/slides/_rels/slide19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9.xml"/><Relationship Id="rId5" Type="http://schemas.openxmlformats.org/officeDocument/2006/relationships/slideLayout" Target="../slideLayouts/slideLayout9.xml"/><Relationship Id="rId4" Type="http://schemas.openxmlformats.org/officeDocument/2006/relationships/image" Target="../media/image24.png"/><Relationship Id="rId3" Type="http://schemas.openxmlformats.org/officeDocument/2006/relationships/image" Target="../media/image23.jpeg"/><Relationship Id="rId2" Type="http://schemas.openxmlformats.org/officeDocument/2006/relationships/image" Target="../media/image22.png"/><Relationship Id="rId1" Type="http://schemas.openxmlformats.org/officeDocument/2006/relationships/image" Target="../media/image2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8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2" Type="http://schemas.openxmlformats.org/officeDocument/2006/relationships/slideLayout" Target="../slideLayouts/slideLayout9.xml"/><Relationship Id="rId1" Type="http://schemas.openxmlformats.org/officeDocument/2006/relationships/image" Target="../media/image25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9.xml"/><Relationship Id="rId1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9.xml"/><Relationship Id="rId3" Type="http://schemas.openxmlformats.org/officeDocument/2006/relationships/slideLayout" Target="../slideLayouts/slideLayout9.xml"/><Relationship Id="rId2" Type="http://schemas.openxmlformats.org/officeDocument/2006/relationships/image" Target="../media/image11.png"/><Relationship Id="rId1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AS.12_1#bf3b33ce9?pid=7ad0ab1ef&amp;color=0,0,0&amp;vtp=1&amp;bt=1&amp;bbb=1&amp;hb=1"/>
              <p:cNvSpPr/>
              <p:nvPr/>
            </p:nvSpPr>
            <p:spPr>
              <a:xfrm>
                <a:off x="722376" y="972000"/>
                <a:ext cx="10753344" cy="27559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显微镜的放大倍数是指物像长度或宽度的放大倍数，而不是面积，若选用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的目镜和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40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的物镜组合观察，则物像的面积是实物的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400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400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160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000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倍，A错误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；图中只有鱼和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芦苇两种生物的切片图像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，若据图得出动植物都是由细胞和细胞产物构成的结论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，则运用了不完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全归纳法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，B错误；A为低倍镜观察的物像，B为高倍镜观察的物像，由A视野调为B视野后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，视野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变暗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，所以应使用更大的光圈或凹面镜将视野调亮，C正确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；鱼和芦苇均依赖各种分化细胞的密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切合作完成各项生命活动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，而草履虫为单细胞生物，单个细胞就能完成其各项生命活动，D错误。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5_AS.12_1#bf3b33ce9?pid=7ad0ab1ef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2755900"/>
              </a:xfrm>
              <a:prstGeom prst="rect">
                <a:avLst/>
              </a:prstGeom>
              <a:blipFill rotWithShape="1">
                <a:blip r:embed="rId1"/>
                <a:stretch>
                  <a:fillRect l="-4" t="-16" r="-1600" b="1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EX.13_1#bf3b33ce9?pid=7ad0ab1ef&amp;color=0,0,0&amp;vtp=1&amp;bt=1&amp;bbb=1&amp;hb=1"/>
          <p:cNvSpPr/>
          <p:nvPr/>
        </p:nvSpPr>
        <p:spPr>
          <a:xfrm>
            <a:off x="722376" y="969264"/>
            <a:ext cx="10753344" cy="2794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方法总结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1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显微镜的使用原理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1）显微镜的放大倍数是指物像长度或宽度的放大倍数，而不是面积。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2）总的放大倍数是目镜放大倍数与物镜放大倍数的乘积。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3）移动规律：要将物像移到视野中央，物像偏向哪个方向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，装片就向相同的方向移动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即同向移动）。例如，若物像在视野的左上方，则装片应向左上方移动。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BD.14_1#155f3859b?sp=1&amp;pid=d6015882b&amp;color=0,0,0&amp;vtp=1&amp;bt=1&amp;bbb=1"/>
          <p:cNvSpPr/>
          <p:nvPr/>
        </p:nvSpPr>
        <p:spPr>
          <a:xfrm>
            <a:off x="722376" y="972000"/>
            <a:ext cx="10753344" cy="431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5.</a:t>
            </a:r>
            <a:r>
              <a:rPr lang="en-US" altLang="zh-CN" sz="2000" b="0" i="0" dirty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［河北廊坊2025高一上质检］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如图是常见的几种生物。据图回答下面的问题：</a:t>
            </a:r>
            <a:endParaRPr lang="en-US" altLang="zh-CN" sz="2000" dirty="0"/>
          </a:p>
        </p:txBody>
      </p:sp>
      <p:pic>
        <p:nvPicPr>
          <p:cNvPr id="3" name="QO_5_BD.14_2#155f3859b?pid=d6015882b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85032" y="1493081"/>
            <a:ext cx="4828032" cy="1444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4" name="QB_6_BD.15_1#d0fb4a0ff?pid=155f3859b&amp;color=0,0,0&amp;vtp=1&amp;bbb=1"/>
          <p:cNvSpPr/>
          <p:nvPr/>
        </p:nvSpPr>
        <p:spPr>
          <a:xfrm>
            <a:off x="722376" y="3067881"/>
            <a:ext cx="10753344" cy="431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</a:t>
            </a:r>
            <a:r>
              <a:rPr lang="en-US" altLang="zh-CN" sz="2000" b="0" i="0" spc="-5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1</a:t>
            </a:r>
            <a:r>
              <a:rPr lang="en-US" altLang="zh-CN" sz="2000" b="0" i="0" spc="-5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）图中属于原核生物的有</a:t>
            </a:r>
            <a:r>
              <a:rPr lang="en-US" altLang="zh-CN" sz="2000" i="0" spc="-5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</a:t>
            </a:r>
            <a:r>
              <a:rPr lang="en-US" altLang="zh-CN" sz="2000" b="0" i="0" spc="-5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</a:t>
            </a:r>
            <a:r>
              <a:rPr lang="en-US" altLang="zh-CN" sz="2000" b="0" i="0" spc="-5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填序号</a:t>
            </a:r>
            <a:r>
              <a:rPr lang="en-US" altLang="zh-CN" sz="2000" b="0" i="0" spc="-5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），原因是</a:t>
            </a:r>
            <a:r>
              <a:rPr lang="en-US" altLang="zh-CN" sz="2000" i="0" spc="-5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</a:t>
            </a:r>
            <a:r>
              <a:rPr lang="en-US" altLang="zh-CN" sz="2000" b="0" i="0" spc="-5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</a:t>
            </a:r>
            <a:endParaRPr lang="en-US" altLang="zh-CN" sz="2000" spc="-50" dirty="0"/>
          </a:p>
        </p:txBody>
      </p:sp>
      <p:sp>
        <p:nvSpPr>
          <p:cNvPr id="5" name="QB_6_AN.16_1#d0fb4a0ff.blank?pid=155f3859b&amp;color=0,0,0&amp;vpa=5&amp;vtp=1"/>
          <p:cNvSpPr/>
          <p:nvPr/>
        </p:nvSpPr>
        <p:spPr>
          <a:xfrm>
            <a:off x="3856101" y="3029781"/>
            <a:ext cx="425450" cy="431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spc="-5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①</a:t>
            </a:r>
            <a:endParaRPr lang="en-US" altLang="zh-CN" sz="2000" spc="-50" dirty="0"/>
          </a:p>
        </p:txBody>
      </p:sp>
      <p:sp>
        <p:nvSpPr>
          <p:cNvPr id="6" name="QB_6_AN.17_1#d0fb4a0ff.blank?pid=155f3859b&amp;color=0,0,0&amp;vpa=6&amp;vtp=1&amp;bbb=1"/>
          <p:cNvSpPr/>
          <p:nvPr/>
        </p:nvSpPr>
        <p:spPr>
          <a:xfrm>
            <a:off x="6516751" y="3029781"/>
            <a:ext cx="4635500" cy="431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spc="-5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①有细胞结构且无以核膜为界限的细胞核</a:t>
            </a:r>
            <a:endParaRPr lang="en-US" altLang="zh-CN" sz="2000" spc="-50" dirty="0"/>
          </a:p>
        </p:txBody>
      </p:sp>
      <p:sp>
        <p:nvSpPr>
          <p:cNvPr id="7" name="QB_6_AS.18_1#d0fb4a0ff?pid=155f3859b&amp;color=0,0,0&amp;vtp=1&amp;bbb=1&amp;hb=1"/>
          <p:cNvSpPr/>
          <p:nvPr/>
        </p:nvSpPr>
        <p:spPr>
          <a:xfrm>
            <a:off x="722376" y="3499554"/>
            <a:ext cx="10753344" cy="1384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题图中⑤为病毒，没有细胞结构，既不是真核生物也不是原核生物。②③④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都有细胞结构，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且有以核膜为界限的细胞核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，为真核生物。①蓝细菌有细胞结构，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且没有以核膜为界限的细胞核，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属于原核生物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build="p"/>
      <p:bldP spid="6" grpId="0" animBg="1" build="p"/>
      <p:bldP spid="7" grpId="0" animBg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19_1#9c8bfc428?pid=155f3859b&amp;color=0,0,0&amp;vtp=1&amp;bt=1&amp;bbb=1&amp;hb=1"/>
          <p:cNvSpPr/>
          <p:nvPr/>
        </p:nvSpPr>
        <p:spPr>
          <a:xfrm>
            <a:off x="722376" y="969264"/>
            <a:ext cx="10753344" cy="914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（2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）图中能进行光合作用的生物是</a:t>
            </a:r>
            <a:r>
              <a:rPr lang="en-US" altLang="zh-CN" sz="20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填序号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），其中</a:t>
            </a:r>
            <a:r>
              <a:rPr lang="en-US" altLang="zh-CN" sz="20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填序号）不含叶绿体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，含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有</a:t>
            </a:r>
            <a:r>
              <a:rPr lang="en-US" altLang="zh-CN" sz="20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和叶绿素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</a:t>
            </a:r>
            <a:endParaRPr lang="en-US" altLang="zh-CN" sz="2000" dirty="0">
              <a:solidFill>
                <a:srgbClr val="000000"/>
              </a:solidFill>
            </a:endParaRPr>
          </a:p>
        </p:txBody>
      </p:sp>
      <p:sp>
        <p:nvSpPr>
          <p:cNvPr id="3" name="QB_6_AN.20_1#9c8bfc428.blank?pid=155f3859b&amp;color=0,0,0&amp;vpa=7&amp;vtp=1&amp;bbb=1"/>
          <p:cNvSpPr/>
          <p:nvPr/>
        </p:nvSpPr>
        <p:spPr>
          <a:xfrm>
            <a:off x="4691126" y="931164"/>
            <a:ext cx="946150" cy="457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①②④</a:t>
            </a:r>
            <a:endParaRPr lang="en-US" altLang="zh-CN" sz="2000" dirty="0">
              <a:solidFill>
                <a:srgbClr val="00B050"/>
              </a:solidFill>
            </a:endParaRPr>
          </a:p>
        </p:txBody>
      </p:sp>
      <p:sp>
        <p:nvSpPr>
          <p:cNvPr id="4" name="QB_6_AN.21_1#9c8bfc428.blank?pid=155f3859b&amp;color=0,0,0&amp;vpa=8&amp;vtp=1"/>
          <p:cNvSpPr/>
          <p:nvPr/>
        </p:nvSpPr>
        <p:spPr>
          <a:xfrm>
            <a:off x="7739126" y="931164"/>
            <a:ext cx="438150" cy="457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①</a:t>
            </a:r>
            <a:endParaRPr lang="en-US" altLang="zh-CN" sz="2000" dirty="0">
              <a:solidFill>
                <a:srgbClr val="00B050"/>
              </a:solidFill>
            </a:endParaRPr>
          </a:p>
        </p:txBody>
      </p:sp>
      <p:sp>
        <p:nvSpPr>
          <p:cNvPr id="5" name="QB_6_AN.22_1#9c8bfc428.blank?pid=155f3859b&amp;color=0,0,0&amp;vpa=9&amp;vtp=1&amp;bbb=1"/>
          <p:cNvSpPr/>
          <p:nvPr/>
        </p:nvSpPr>
        <p:spPr>
          <a:xfrm>
            <a:off x="985901" y="1388364"/>
            <a:ext cx="946150" cy="457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藻蓝素</a:t>
            </a:r>
            <a:endParaRPr lang="en-US" altLang="zh-CN" sz="2000" dirty="0">
              <a:solidFill>
                <a:srgbClr val="00B050"/>
              </a:solidFill>
            </a:endParaRPr>
          </a:p>
        </p:txBody>
      </p:sp>
      <p:sp>
        <p:nvSpPr>
          <p:cNvPr id="6" name="QB_6_AS.23_1#9c8bfc428?pid=155f3859b&amp;color=0,0,0&amp;vtp=1&amp;bbb=1&amp;hb=1"/>
          <p:cNvSpPr/>
          <p:nvPr/>
        </p:nvSpPr>
        <p:spPr>
          <a:xfrm>
            <a:off x="722376" y="1938020"/>
            <a:ext cx="10753344" cy="965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0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②衣藻和④冷箭竹含有叶绿体，可以进行光合作用；①蓝细菌虽然不含叶绿体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，但含有藻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蓝素和叶绿素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，也可以进行光合作用，故①②④可以进行光合作用。</a:t>
            </a:r>
            <a:endParaRPr lang="en-US" altLang="zh-CN" sz="2200" dirty="0">
              <a:solidFill>
                <a:srgbClr val="000000"/>
              </a:solidFill>
            </a:endParaRPr>
          </a:p>
        </p:txBody>
      </p:sp>
      <p:sp>
        <p:nvSpPr>
          <p:cNvPr id="7" name="QB_6_BD.24_1#963744322?pid=155f3859b&amp;color=0,0,0&amp;vtp=1&amp;bbb=1&amp;hb=1"/>
          <p:cNvSpPr/>
          <p:nvPr/>
        </p:nvSpPr>
        <p:spPr>
          <a:xfrm>
            <a:off x="722376" y="2946434"/>
            <a:ext cx="10753344" cy="914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（3）从细胞的结构组成来看，图中①②③④的细胞都具有相似的细胞膜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，细胞质中都有</a:t>
            </a:r>
            <a:r>
              <a:rPr lang="en-US" altLang="zh-CN" sz="20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</a:t>
            </a:r>
            <a:endParaRPr lang="en-US" altLang="zh-CN" sz="20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这种细胞器，且都以</a:t>
            </a:r>
            <a:r>
              <a:rPr lang="en-US" altLang="zh-CN" sz="20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作为遗传物质，这体现了细胞的</a:t>
            </a:r>
            <a:r>
              <a:rPr lang="en-US" altLang="zh-CN" sz="20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性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</a:t>
            </a:r>
            <a:endParaRPr lang="en-US" altLang="zh-CN" sz="2000" dirty="0">
              <a:solidFill>
                <a:srgbClr val="000000"/>
              </a:solidFill>
            </a:endParaRPr>
          </a:p>
        </p:txBody>
      </p:sp>
      <p:sp>
        <p:nvSpPr>
          <p:cNvPr id="8" name="QB_6_AN.25_1#963744322.blank?pid=155f3859b&amp;color=0,0,0&amp;vpa=10&amp;vtp=1&amp;bbb=1"/>
          <p:cNvSpPr/>
          <p:nvPr/>
        </p:nvSpPr>
        <p:spPr>
          <a:xfrm>
            <a:off x="10469626" y="2908334"/>
            <a:ext cx="946150" cy="457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核糖体</a:t>
            </a:r>
            <a:endParaRPr lang="en-US" altLang="zh-CN" sz="2000" dirty="0">
              <a:solidFill>
                <a:srgbClr val="00B05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9" name="QB_6_AN.26_1#963744322.blank?pid=155f3859b&amp;color=0,0,0&amp;vpa=11&amp;vtp=1&amp;bbb=1"/>
              <p:cNvSpPr/>
              <p:nvPr/>
            </p:nvSpPr>
            <p:spPr>
              <a:xfrm>
                <a:off x="3057588" y="3461448"/>
                <a:ext cx="661988" cy="3175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2500"/>
                  </a:lnSpc>
                </a:pPr>
                <a14:m>
                  <m:oMath xmlns:m="http://schemas.openxmlformats.org/officeDocument/2006/math">
                    <m:r>
                      <a:rPr lang="en-US" altLang="zh-CN" sz="2000" b="1" i="0" dirty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𝐃𝐍𝐀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9" name="QB_6_AN.26_1#963744322.blank?pid=155f3859b&amp;color=0,0,0&amp;vpa=11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57588" y="3461448"/>
                <a:ext cx="661988" cy="317500"/>
              </a:xfrm>
              <a:prstGeom prst="rect">
                <a:avLst/>
              </a:prstGeom>
              <a:blipFill rotWithShape="1">
                <a:blip r:embed="rId1"/>
                <a:stretch>
                  <a:fillRect l="-10" t="-20" r="58" b="2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QB_6_AN.27_1#963744322.blank?pid=155f3859b&amp;color=0,0,0&amp;vpa=12&amp;vtp=1&amp;bbb=1"/>
          <p:cNvSpPr/>
          <p:nvPr/>
        </p:nvSpPr>
        <p:spPr>
          <a:xfrm>
            <a:off x="7335901" y="3365534"/>
            <a:ext cx="692150" cy="457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统一</a:t>
            </a:r>
            <a:endParaRPr lang="en-US" altLang="zh-CN" sz="2000" dirty="0">
              <a:solidFill>
                <a:srgbClr val="00B05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1" name="QB_6_AS.28_1#963744322?pid=155f3859b&amp;color=0,0,0&amp;vtp=1&amp;bbb=1&amp;hb=1"/>
              <p:cNvSpPr/>
              <p:nvPr/>
            </p:nvSpPr>
            <p:spPr>
              <a:xfrm>
                <a:off x="722376" y="3919220"/>
                <a:ext cx="10753344" cy="9652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①②③④这四种生物的细胞都具有相似的细胞膜，细胞质中都有核糖体这种细胞器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，且都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DNA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作为遗传物质，这体现了细胞的统一性。</a:t>
                </a:r>
                <a:endParaRPr lang="en-US" altLang="zh-CN" sz="22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11" name="QB_6_AS.28_1#963744322?pid=155f3859b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3919220"/>
                <a:ext cx="10753344" cy="965200"/>
              </a:xfrm>
              <a:prstGeom prst="rect">
                <a:avLst/>
              </a:prstGeom>
              <a:blipFill rotWithShape="1">
                <a:blip r:embed="rId2"/>
                <a:stretch>
                  <a:fillRect l="-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  <p:bldP spid="5" grpId="0" animBg="1" build="p"/>
      <p:bldP spid="6" grpId="0" animBg="1" build="p"/>
      <p:bldP spid="8" grpId="0" animBg="1" build="p"/>
      <p:bldP spid="9" grpId="0" animBg="1" build="p"/>
      <p:bldP spid="10" grpId="0" animBg="1" build="p"/>
      <p:bldP spid="11" grpId="0" animBg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29_1#6804f4f07?pid=155f3859b&amp;color=0,0,0&amp;vtp=1&amp;bt=1&amp;bbb=1&amp;hb=1"/>
          <p:cNvSpPr/>
          <p:nvPr/>
        </p:nvSpPr>
        <p:spPr>
          <a:xfrm>
            <a:off x="722376" y="969264"/>
            <a:ext cx="10753344" cy="1828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（4）从生命系统的结构层次来看，与图③相比，图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④生物没有</a:t>
            </a:r>
            <a:r>
              <a:rPr lang="en-US" altLang="zh-CN" sz="20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层次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。图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⑤中的生物由于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只能寄生在活细胞中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，因此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，它</a:t>
            </a:r>
            <a:r>
              <a:rPr lang="en-US" altLang="zh-CN" sz="20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填“属于”或“不属于”）生命系统。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在一条小河中，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河中所有的蓝细菌</a:t>
            </a:r>
            <a:r>
              <a:rPr lang="en-US" altLang="zh-CN" sz="20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填“是”或“不是”）一个种群；大熊猫生活的冷箭竹林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，是生命系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统的</a:t>
            </a:r>
            <a:r>
              <a:rPr lang="en-US" altLang="zh-CN" sz="20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层次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</a:t>
            </a:r>
            <a:endParaRPr lang="en-US" altLang="zh-CN" sz="2000" dirty="0"/>
          </a:p>
        </p:txBody>
      </p:sp>
      <p:sp>
        <p:nvSpPr>
          <p:cNvPr id="3" name="QB_6_AN.30_1#6804f4f07.blank?pid=155f3859b&amp;color=0,0,0&amp;vpa=13&amp;vtp=1&amp;bbb=1"/>
          <p:cNvSpPr/>
          <p:nvPr/>
        </p:nvSpPr>
        <p:spPr>
          <a:xfrm>
            <a:off x="7739126" y="931164"/>
            <a:ext cx="692150" cy="457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系统</a:t>
            </a:r>
            <a:endParaRPr lang="en-US" altLang="zh-CN" sz="2000" dirty="0"/>
          </a:p>
        </p:txBody>
      </p:sp>
      <p:sp>
        <p:nvSpPr>
          <p:cNvPr id="4" name="QB_6_AN.31_1#6804f4f07.blank?pid=155f3859b&amp;color=0,0,0&amp;vpa=14&amp;vtp=1&amp;bbb=1"/>
          <p:cNvSpPr/>
          <p:nvPr/>
        </p:nvSpPr>
        <p:spPr>
          <a:xfrm>
            <a:off x="4287901" y="1388364"/>
            <a:ext cx="946150" cy="457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不属于</a:t>
            </a:r>
            <a:endParaRPr lang="en-US" altLang="zh-CN" sz="2000" dirty="0"/>
          </a:p>
        </p:txBody>
      </p:sp>
      <p:sp>
        <p:nvSpPr>
          <p:cNvPr id="5" name="QB_6_AN.32_1#6804f4f07.blank?pid=155f3859b&amp;color=0,0,0&amp;vpa=15&amp;vtp=1&amp;bbb=1"/>
          <p:cNvSpPr/>
          <p:nvPr/>
        </p:nvSpPr>
        <p:spPr>
          <a:xfrm>
            <a:off x="2763901" y="1845564"/>
            <a:ext cx="692150" cy="457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不是</a:t>
            </a:r>
            <a:endParaRPr lang="en-US" altLang="zh-CN" sz="2000" dirty="0"/>
          </a:p>
        </p:txBody>
      </p:sp>
      <p:sp>
        <p:nvSpPr>
          <p:cNvPr id="6" name="QB_6_AN.33_1#6804f4f07.blank?pid=155f3859b&amp;color=0,0,0&amp;vpa=16&amp;vtp=1&amp;bbb=1"/>
          <p:cNvSpPr/>
          <p:nvPr/>
        </p:nvSpPr>
        <p:spPr>
          <a:xfrm>
            <a:off x="1239901" y="2302764"/>
            <a:ext cx="1200150" cy="457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生态系统</a:t>
            </a:r>
            <a:endParaRPr lang="en-US" altLang="zh-CN" sz="2000" dirty="0"/>
          </a:p>
        </p:txBody>
      </p:sp>
      <p:sp>
        <p:nvSpPr>
          <p:cNvPr id="7" name="QB_6_AS.34_1#6804f4f07?pid=155f3859b&amp;color=0,0,0&amp;vtp=1&amp;bbb=1&amp;hb=1"/>
          <p:cNvSpPr/>
          <p:nvPr/>
        </p:nvSpPr>
        <p:spPr>
          <a:xfrm>
            <a:off x="722376" y="2852420"/>
            <a:ext cx="10753344" cy="1841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④冷箭竹为植物，与图③大熊猫相比，植物没有系统层次。⑤为病毒，没有细胞结构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，必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须寄生在活细胞中生活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，不属于生命系统。某一区域同一种生物的全部个体构成种群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，蓝细菌是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一类细菌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，包括念珠蓝细菌、颤蓝细菌、发菜等，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所以一条小河中所有的蓝细菌不是一个种群。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冷箭竹林是该区域所有生物和非生物环境的统一整体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，属于生态系统。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  <p:bldP spid="5" grpId="0" animBg="1" build="p"/>
      <p:bldP spid="6" grpId="0" animBg="1" build="p"/>
      <p:bldP spid="7" grpId="0" animBg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BD.35_1#4e1122b39?pid=d6015882b&amp;color=0,0,0&amp;vtp=1&amp;bt=1&amp;bbb=1&amp;hb=1"/>
          <p:cNvSpPr/>
          <p:nvPr/>
        </p:nvSpPr>
        <p:spPr>
          <a:xfrm>
            <a:off x="722376" y="972000"/>
            <a:ext cx="10753344" cy="914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6.</a:t>
            </a:r>
            <a:r>
              <a:rPr lang="en-US" altLang="zh-CN" sz="2000" b="0" i="0" dirty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［江西南昌2025高一上月考］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观察是科学探究的一种方法。科学观察需要工具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，显微镜就是其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中一种工具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</a:t>
            </a:r>
            <a:endParaRPr lang="en-US" altLang="zh-CN" sz="2000" dirty="0"/>
          </a:p>
        </p:txBody>
      </p:sp>
      <p:sp>
        <p:nvSpPr>
          <p:cNvPr id="3" name="QB_6_BD.36_1#e9f02abae?sp=1&amp;pid=4e1122b39&amp;color=0,0,0&amp;vtp=1&amp;bbb=1"/>
          <p:cNvSpPr/>
          <p:nvPr/>
        </p:nvSpPr>
        <p:spPr>
          <a:xfrm>
            <a:off x="722376" y="1932662"/>
            <a:ext cx="10753344" cy="431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（1）为使物像放大倍数最大，应选用图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1中的组合为</a:t>
            </a:r>
            <a:r>
              <a:rPr lang="en-US" altLang="zh-CN" sz="20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填序号）。</a:t>
            </a:r>
            <a:endParaRPr lang="en-US" altLang="zh-CN" sz="2000" dirty="0"/>
          </a:p>
        </p:txBody>
      </p:sp>
      <p:sp>
        <p:nvSpPr>
          <p:cNvPr id="4" name="QB_6_AN.37_1#e9f02abae.blank?pid=4e1122b39&amp;color=0,0,0&amp;vpa=17&amp;vtp=1&amp;bbb=1"/>
          <p:cNvSpPr/>
          <p:nvPr/>
        </p:nvSpPr>
        <p:spPr>
          <a:xfrm>
            <a:off x="6618351" y="1894562"/>
            <a:ext cx="946150" cy="431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②③⑤</a:t>
            </a:r>
            <a:endParaRPr lang="en-US" altLang="zh-CN" sz="2000" dirty="0"/>
          </a:p>
        </p:txBody>
      </p:sp>
      <p:pic>
        <p:nvPicPr>
          <p:cNvPr id="5" name="QB_6_BD.36_2#e9f02abae?iti=1&amp;pid=4e1122b39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221224" y="2458281"/>
            <a:ext cx="1755648" cy="8321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6" name="QB_6_BD.36_3#e9f02abae?iti=1&amp;pid=4e1122b39&amp;color=0,0,0&amp;vtp=1&amp;bbb=1"/>
          <p:cNvSpPr/>
          <p:nvPr/>
        </p:nvSpPr>
        <p:spPr>
          <a:xfrm>
            <a:off x="5868860" y="3417385"/>
            <a:ext cx="460375" cy="812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5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图1</a:t>
            </a:r>
            <a:endParaRPr lang="en-US" altLang="zh-CN" sz="2000" dirty="0"/>
          </a:p>
        </p:txBody>
      </p:sp>
      <p:sp>
        <p:nvSpPr>
          <p:cNvPr id="7" name="QB_6_AS.38_1#e9f02abae?pid=4e1122b39&amp;color=0,0,0&amp;vtp=1&amp;bbb=1&amp;hb=1"/>
          <p:cNvSpPr/>
          <p:nvPr/>
        </p:nvSpPr>
        <p:spPr>
          <a:xfrm>
            <a:off x="722376" y="3926401"/>
            <a:ext cx="10753344" cy="1384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图1中③④有螺纹，是物镜，物镜的放大倍数与其长短成正比，物镜越长，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放大倍数越大，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故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③的放大倍数更大。①②无螺纹，是目镜，目镜越长放大倍数越小，故②放大倍数更大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。物镜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离玻片越近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，放大倍数越大，故为使物像放大倍数最大，应选用图1中的组合为②③⑤。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7" grpId="0" animBg="1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6_BD.39_1#0b11b4987?pid=4e1122b39&amp;color=0,0,0&amp;mp=1&amp;vtp=1&amp;bt=1&amp;bbb=1"/>
              <p:cNvSpPr/>
              <p:nvPr/>
            </p:nvSpPr>
            <p:spPr>
              <a:xfrm>
                <a:off x="722376" y="969264"/>
                <a:ext cx="10753344" cy="4318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4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（2）观察写有“</a:t>
                </a:r>
                <a14:m>
                  <m:oMath xmlns:m="http://schemas.openxmlformats.org/officeDocument/2006/math"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9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&gt;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6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”的装片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，视野中看到的图像是</a:t>
                </a:r>
                <a:r>
                  <a:rPr lang="en-US" altLang="zh-CN" sz="200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_______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</a:t>
                </a:r>
                <a:endParaRPr lang="en-US" altLang="zh-CN" sz="20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2" name="QB_6_BD.39_1#0b11b4987?pid=4e1122b39&amp;color=0,0,0&amp;mp=1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69264"/>
                <a:ext cx="10753344" cy="431800"/>
              </a:xfrm>
              <a:prstGeom prst="rect">
                <a:avLst/>
              </a:prstGeom>
              <a:blipFill rotWithShape="1">
                <a:blip r:embed="rId1"/>
                <a:stretch>
                  <a:fillRect l="-4" t="-59" b="5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B_6_AN.40_1#0b11b4987.blank?pid=4e1122b39&amp;color=0,0,0&amp;mp=1&amp;vpa=18&amp;vtp=1&amp;bbb=1"/>
              <p:cNvSpPr/>
              <p:nvPr/>
            </p:nvSpPr>
            <p:spPr>
              <a:xfrm>
                <a:off x="6881685" y="1020000"/>
                <a:ext cx="766572" cy="3175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2500"/>
                  </a:lnSpc>
                </a:pPr>
                <a14:m>
                  <m:oMath xmlns:m="http://schemas.openxmlformats.org/officeDocument/2006/math">
                    <m:r>
                      <a:rPr lang="en-US" altLang="zh-CN" sz="2000" b="1" i="0" dirty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𝟗</m:t>
                    </m:r>
                    <m:r>
                      <a:rPr lang="en-US" altLang="zh-CN" sz="2000" b="1" i="0" dirty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&lt;</m:t>
                    </m:r>
                    <m:r>
                      <a:rPr lang="en-US" altLang="zh-CN" sz="2000" b="1" i="0" dirty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𝟔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3" name="QB_6_AN.40_1#0b11b4987.blank?pid=4e1122b39&amp;color=0,0,0&amp;mp=1&amp;vpa=18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81685" y="1020000"/>
                <a:ext cx="766572" cy="317500"/>
              </a:xfrm>
              <a:prstGeom prst="rect">
                <a:avLst/>
              </a:prstGeom>
              <a:blipFill rotWithShape="1">
                <a:blip r:embed="rId2"/>
                <a:stretch>
                  <a:fillRect l="-25" t="-60" r="41" b="6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B_6_AS.41_1#0b11b4987?pid=4e1122b39&amp;color=0,0,0&amp;vtp=1&amp;bbb=1&amp;hb=1"/>
              <p:cNvSpPr/>
              <p:nvPr/>
            </p:nvSpPr>
            <p:spPr>
              <a:xfrm>
                <a:off x="722376" y="1363853"/>
                <a:ext cx="10753344" cy="9652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显微镜成的是上下颠倒、左右相反的虚像，观察写有“</a:t>
                </a:r>
                <a14:m>
                  <m:oMath xmlns:m="http://schemas.openxmlformats.org/officeDocument/2006/math"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9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&gt;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6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”的装片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，视野中看到的图像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是</a:t>
                </a:r>
                <a14:m>
                  <m:oMath xmlns:m="http://schemas.openxmlformats.org/officeDocument/2006/math"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9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&lt;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6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</a:t>
                </a:r>
                <a:endParaRPr lang="en-US" altLang="zh-CN" sz="22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4" name="QB_6_AS.41_1#0b11b4987?pid=4e1122b39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363853"/>
                <a:ext cx="10753344" cy="965200"/>
              </a:xfrm>
              <a:prstGeom prst="rect">
                <a:avLst/>
              </a:prstGeom>
              <a:blipFill rotWithShape="1">
                <a:blip r:embed="rId3"/>
                <a:stretch>
                  <a:fillRect l="-4" t="-53" r="-803" b="5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QB_6_BD.42_1#7b3a922bb?pid=4e1122b39&amp;color=0,0,0&amp;vtp=1&amp;bbb=1"/>
          <p:cNvSpPr/>
          <p:nvPr/>
        </p:nvSpPr>
        <p:spPr>
          <a:xfrm>
            <a:off x="722376" y="2329053"/>
            <a:ext cx="10753344" cy="431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</a:t>
            </a:r>
            <a:r>
              <a:rPr lang="en-US" altLang="zh-CN" sz="2000" b="0" i="0" spc="-5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3）在观察细胞时，视野中有一污点，移动玻片和转动目镜，污点均不动</a:t>
            </a:r>
            <a:r>
              <a:rPr lang="en-US" altLang="zh-CN" sz="2000" b="0" i="0" spc="-5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，污点可能在</a:t>
            </a:r>
            <a:r>
              <a:rPr lang="en-US" altLang="zh-CN" sz="2000" i="0" spc="-5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</a:t>
            </a:r>
            <a:r>
              <a:rPr lang="en-US" altLang="zh-CN" sz="2000" b="0" i="0" spc="-5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上</a:t>
            </a:r>
            <a:r>
              <a:rPr lang="en-US" altLang="zh-CN" sz="2000" b="0" i="0" spc="-5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</a:t>
            </a:r>
            <a:endParaRPr lang="en-US" altLang="zh-CN" sz="2000" spc="-50" dirty="0">
              <a:solidFill>
                <a:srgbClr val="000000"/>
              </a:solidFill>
            </a:endParaRPr>
          </a:p>
        </p:txBody>
      </p:sp>
      <p:sp>
        <p:nvSpPr>
          <p:cNvPr id="6" name="QB_6_AN.43_1#7b3a922bb.blank?pid=4e1122b39&amp;color=0,0,0&amp;vpa=19&amp;vtp=1&amp;bbb=1"/>
          <p:cNvSpPr/>
          <p:nvPr/>
        </p:nvSpPr>
        <p:spPr>
          <a:xfrm>
            <a:off x="10295001" y="2290953"/>
            <a:ext cx="673100" cy="431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spc="-5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物镜</a:t>
            </a:r>
            <a:endParaRPr lang="en-US" altLang="zh-CN" sz="2000" spc="-50" dirty="0">
              <a:solidFill>
                <a:srgbClr val="00B050"/>
              </a:solidFill>
            </a:endParaRPr>
          </a:p>
        </p:txBody>
      </p:sp>
      <p:sp>
        <p:nvSpPr>
          <p:cNvPr id="7" name="QB_6_AS.44_1#7b3a922bb?pid=4e1122b39&amp;color=0,0,0&amp;vtp=1&amp;bbb=1"/>
          <p:cNvSpPr/>
          <p:nvPr/>
        </p:nvSpPr>
        <p:spPr>
          <a:xfrm>
            <a:off x="722376" y="2773426"/>
            <a:ext cx="10753344" cy="482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800"/>
              </a:lnSpc>
            </a:pPr>
            <a:r>
              <a:rPr lang="en-US" altLang="zh-CN" sz="2200" b="1" i="0" spc="-5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spc="-5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spc="-5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在观察细胞时，视野中有一污点，移动玻片和转动目镜，污点均不动，则污点可能在物镜上。</a:t>
            </a:r>
            <a:endParaRPr lang="en-US" altLang="zh-CN" sz="2200" spc="-50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  <p:bldP spid="6" grpId="0" animBg="1" build="p"/>
      <p:bldP spid="7" grpId="0" animBg="1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B_6_BD.45_1#24cd76486?iti=2&amp;htil=1&amp;pid=4e1122b39&amp;color=0,0,0&amp;tib=255,255,255&amp;vtp=1&amp;hs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804419" y="1054296"/>
            <a:ext cx="2578608" cy="16459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3" name="QB_6_BD.45_2#24cd76486?iti=2&amp;htil=1&amp;pid=4e1122b39&amp;color=0,0,0&amp;vtp=1&amp;bbb=1"/>
          <p:cNvSpPr/>
          <p:nvPr/>
        </p:nvSpPr>
        <p:spPr>
          <a:xfrm>
            <a:off x="9863536" y="2826200"/>
            <a:ext cx="460375" cy="812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5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图2</a:t>
            </a:r>
            <a:endParaRPr lang="en-US" altLang="zh-CN" sz="2000" dirty="0"/>
          </a:p>
        </p:txBody>
      </p:sp>
      <p:sp>
        <p:nvSpPr>
          <p:cNvPr id="4" name="QB_6_BD.45_3#24cd76486?htil=1&amp;sp=1&amp;pid=4e1122b39&amp;color=0,0,0&amp;vtp=1&amp;bt=1&amp;bbb=1&amp;hb=1&amp;hs=1"/>
          <p:cNvSpPr/>
          <p:nvPr/>
        </p:nvSpPr>
        <p:spPr>
          <a:xfrm>
            <a:off x="722376" y="972000"/>
            <a:ext cx="8037576" cy="137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（4）采集湿地水样进行显微观察，如图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2所示是在显微镜下观察到的不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同视野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，若将视野1转为视野2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，正确的操作步骤是</a:t>
            </a:r>
            <a:r>
              <a:rPr lang="en-US" altLang="zh-CN" sz="20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</a:t>
            </a:r>
            <a:endParaRPr lang="en-US" altLang="zh-CN" sz="20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选择需要进行的操作并进行排序，填序号）。</a:t>
            </a:r>
            <a:endParaRPr lang="en-US" altLang="zh-CN" sz="2000" dirty="0"/>
          </a:p>
        </p:txBody>
      </p:sp>
      <p:sp>
        <p:nvSpPr>
          <p:cNvPr id="5" name="QB_6_AN.46_1#24cd76486.blank?pid=4e1122b39&amp;color=0,0,0&amp;vpa=20&amp;vtp=1&amp;bbb=1"/>
          <p:cNvSpPr/>
          <p:nvPr/>
        </p:nvSpPr>
        <p:spPr>
          <a:xfrm>
            <a:off x="6364351" y="1391100"/>
            <a:ext cx="1200150" cy="457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⑥④②③</a:t>
            </a:r>
            <a:endParaRPr lang="en-US" altLang="zh-CN" sz="2000" dirty="0"/>
          </a:p>
        </p:txBody>
      </p:sp>
      <p:sp>
        <p:nvSpPr>
          <p:cNvPr id="6" name="QB_6_BD.45_4#24cd76486?htil=1&amp;pid=4e1122b39&amp;color=0,0,0&amp;vtp=1&amp;bbb=1&amp;hs=1"/>
          <p:cNvSpPr/>
          <p:nvPr/>
        </p:nvSpPr>
        <p:spPr>
          <a:xfrm>
            <a:off x="722376" y="2389862"/>
            <a:ext cx="8037576" cy="5207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1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①调节粗准焦螺旋抬高镜筒</a:t>
            </a:r>
            <a:endParaRPr lang="en-US" altLang="zh-CN" sz="2000" dirty="0"/>
          </a:p>
        </p:txBody>
      </p:sp>
      <p:sp>
        <p:nvSpPr>
          <p:cNvPr id="7" name="QB_6_BD.45_5#24cd76486?htil=1&amp;sp=1&amp;pid=4e1122b39&amp;color=0,0,0&amp;vtp=1&amp;bbb=1"/>
          <p:cNvSpPr/>
          <p:nvPr/>
        </p:nvSpPr>
        <p:spPr>
          <a:xfrm>
            <a:off x="722376" y="2896846"/>
            <a:ext cx="8037576" cy="5207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1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②调节光圈使视野变亮</a:t>
            </a:r>
            <a:endParaRPr lang="en-US" altLang="zh-CN" sz="2000" dirty="0"/>
          </a:p>
        </p:txBody>
      </p:sp>
      <p:sp>
        <p:nvSpPr>
          <p:cNvPr id="8" name="QB_6_BD.45_6#24cd76486?htil=1&amp;sp=1&amp;pid=4e1122b39&amp;color=0,0,0&amp;vtp=1&amp;bbb=1&amp;hs=1"/>
          <p:cNvSpPr/>
          <p:nvPr/>
        </p:nvSpPr>
        <p:spPr>
          <a:xfrm>
            <a:off x="719993" y="3403830"/>
            <a:ext cx="10752014" cy="5207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1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③调节细准焦螺旋使物像清晰</a:t>
            </a:r>
            <a:endParaRPr lang="en-US" altLang="zh-CN" sz="2000" dirty="0"/>
          </a:p>
        </p:txBody>
      </p:sp>
      <p:sp>
        <p:nvSpPr>
          <p:cNvPr id="9" name="QB_6_BD.45_7#24cd76486?htil=1&amp;sp=1&amp;pid=4e1122b39&amp;color=0,0,0&amp;vtp=1&amp;bbb=1"/>
          <p:cNvSpPr/>
          <p:nvPr/>
        </p:nvSpPr>
        <p:spPr>
          <a:xfrm>
            <a:off x="719993" y="3910814"/>
            <a:ext cx="10752014" cy="5207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1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④转动转换器换上高倍镜</a:t>
            </a:r>
            <a:endParaRPr lang="en-US" altLang="zh-CN" sz="2000" dirty="0"/>
          </a:p>
        </p:txBody>
      </p:sp>
      <p:sp>
        <p:nvSpPr>
          <p:cNvPr id="10" name="QB_6_BD.45_8#24cd76486?htil=1&amp;sp=1&amp;pid=4e1122b39&amp;color=0,0,0&amp;vtp=1&amp;bbb=1"/>
          <p:cNvSpPr/>
          <p:nvPr/>
        </p:nvSpPr>
        <p:spPr>
          <a:xfrm>
            <a:off x="719993" y="4417798"/>
            <a:ext cx="10752014" cy="5207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1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⑤向右移动装片</a:t>
            </a:r>
            <a:endParaRPr lang="en-US" altLang="zh-CN" sz="2000" dirty="0"/>
          </a:p>
        </p:txBody>
      </p:sp>
      <p:sp>
        <p:nvSpPr>
          <p:cNvPr id="11" name="QB_6_BD.45_9#24cd76486?htil=1&amp;sp=1&amp;pid=4e1122b39&amp;color=0,0,0&amp;vtp=1&amp;bbb=1"/>
          <p:cNvSpPr/>
          <p:nvPr/>
        </p:nvSpPr>
        <p:spPr>
          <a:xfrm>
            <a:off x="719993" y="4924782"/>
            <a:ext cx="10752014" cy="5207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1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⑥向左移动装片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AS.47_1#24cd76486?pid=4e1122b39&amp;color=0,0,0&amp;vtp=1&amp;bt=1&amp;bbb=1&amp;hb=1"/>
          <p:cNvSpPr/>
          <p:nvPr/>
        </p:nvSpPr>
        <p:spPr>
          <a:xfrm>
            <a:off x="722376" y="972000"/>
            <a:ext cx="10753344" cy="1841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由图2可知，视野2中的草履虫在视野1的左边，装片的移动规律是“偏哪移哪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”，因此将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装片向左移动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，能使物像移到视野中央。将视野1转为视野2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，正确的操作步骤是在低倍镜视野下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将装片向左移动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，使要观察的物像移到视野中央，转动转换器换上高倍镜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，调节反光镜或光圈使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视野变亮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，调节细准焦螺旋直到物像清晰可见，因此正确的操作步骤是⑥④②③。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6_BD.48_1#0d6fe0a80?sp=1&amp;pid=4e1122b39&amp;color=0,0,0&amp;vtp=1&amp;bt=1&amp;bbb=1&amp;hb=1"/>
              <p:cNvSpPr/>
              <p:nvPr/>
            </p:nvSpPr>
            <p:spPr>
              <a:xfrm>
                <a:off x="722376" y="972000"/>
                <a:ext cx="10753344" cy="9144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（5）图3中①是在目镜为</a:t>
                </a:r>
                <a14:m>
                  <m:oMath xmlns:m="http://schemas.openxmlformats.org/officeDocument/2006/math"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10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，物镜为</a:t>
                </a:r>
                <a14:m>
                  <m:oMath xmlns:m="http://schemas.openxmlformats.org/officeDocument/2006/math"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4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的显微镜下观察人的口腔上皮细胞时的视野，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②是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更换物镜后的视野，则更换的物镜应为</a:t>
                </a:r>
                <a:r>
                  <a:rPr lang="en-US" altLang="zh-CN" sz="200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______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填放大倍数）。</a:t>
                </a:r>
                <a:endParaRPr lang="en-US" altLang="zh-CN" sz="20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2" name="QB_6_BD.48_1#0d6fe0a80?sp=1&amp;pid=4e1122b39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914400"/>
              </a:xfrm>
              <a:prstGeom prst="rect">
                <a:avLst/>
              </a:prstGeom>
              <a:blipFill rotWithShape="1">
                <a:blip r:embed="rId1"/>
                <a:stretch>
                  <a:fillRect l="-4" t="-49" b="4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B_6_AN.49_1#0d6fe0a80.blank?pid=4e1122b39&amp;color=0,0,0&amp;vpa=21&amp;vtp=1&amp;bbb=1"/>
              <p:cNvSpPr/>
              <p:nvPr/>
            </p:nvSpPr>
            <p:spPr>
              <a:xfrm>
                <a:off x="5089589" y="1479936"/>
                <a:ext cx="672402" cy="3175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2500"/>
                  </a:lnSpc>
                </a:pPr>
                <a14:m>
                  <m:oMath xmlns:m="http://schemas.openxmlformats.org/officeDocument/2006/math">
                    <m:r>
                      <a:rPr lang="en-US" altLang="zh-CN" sz="2000" b="1" i="0" dirty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𝟐𝟎</m:t>
                    </m:r>
                    <m:r>
                      <a:rPr lang="en-US" altLang="zh-CN" sz="2000" b="1" i="0" dirty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3" name="QB_6_AN.49_1#0d6fe0a80.blank?pid=4e1122b39&amp;color=0,0,0&amp;vpa=21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89589" y="1479936"/>
                <a:ext cx="672402" cy="317500"/>
              </a:xfrm>
              <a:prstGeom prst="rect">
                <a:avLst/>
              </a:prstGeom>
              <a:blipFill rotWithShape="1">
                <a:blip r:embed="rId2"/>
                <a:stretch>
                  <a:fillRect l="-10" t="-122" b="12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QB_6_BD.48_2#0d6fe0a80?iti=3&amp;pid=4e1122b39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056632" y="2021528"/>
            <a:ext cx="2084832" cy="1097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5" name="QB_6_BD.48_3#0d6fe0a80?iti=3&amp;pid=4e1122b39&amp;color=0,0,0&amp;vtp=1&amp;bbb=1"/>
          <p:cNvSpPr/>
          <p:nvPr/>
        </p:nvSpPr>
        <p:spPr>
          <a:xfrm>
            <a:off x="5868860" y="3245808"/>
            <a:ext cx="460375" cy="812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5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图3</a:t>
            </a:r>
            <a:endParaRPr lang="en-US" altLang="zh-CN" sz="2000" dirty="0">
              <a:solidFill>
                <a:srgbClr val="00000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QB_6_AS.50_1#0d6fe0a80?pid=4e1122b39&amp;color=0,0,0&amp;vtp=1&amp;bbb=1&amp;hb=1"/>
              <p:cNvSpPr/>
              <p:nvPr/>
            </p:nvSpPr>
            <p:spPr>
              <a:xfrm>
                <a:off x="722376" y="3756348"/>
                <a:ext cx="10753344" cy="9652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视野①中由10个连成一排的细胞放大到视野②中只有2个细胞，视野中长度放大了5倍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，因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此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，更换物镜后，放大倍数是原来的5倍，原物镜放大倍数为</a:t>
                </a:r>
                <a14:m>
                  <m:oMath xmlns:m="http://schemas.openxmlformats.org/officeDocument/2006/math"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4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，故更换的物镜应为</a:t>
                </a:r>
                <a14:m>
                  <m:oMath xmlns:m="http://schemas.openxmlformats.org/officeDocument/2006/math"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20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</a:t>
                </a:r>
                <a:endParaRPr lang="en-US" altLang="zh-CN" sz="22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6" name="QB_6_AS.50_1#0d6fe0a80?pid=4e1122b39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3756348"/>
                <a:ext cx="10753344" cy="965200"/>
              </a:xfrm>
              <a:prstGeom prst="rect">
                <a:avLst/>
              </a:prstGeom>
              <a:blipFill rotWithShape="1">
                <a:blip r:embed="rId4"/>
                <a:stretch>
                  <a:fillRect l="-4" t="-33" r="-650" b="3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6" grpId="0" animBg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#6653e9a63.fixed?pid=c6aada88d&amp;color=100,146,38&amp;vtp=1"/>
          <p:cNvSpPr/>
          <p:nvPr/>
        </p:nvSpPr>
        <p:spPr>
          <a:xfrm>
            <a:off x="6181344" y="950976"/>
            <a:ext cx="969264" cy="119786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 latinLnBrk="1">
              <a:lnSpc>
                <a:spcPct val="100000"/>
              </a:lnSpc>
            </a:pPr>
            <a:r>
              <a:rPr lang="en-US" altLang="zh-CN" sz="7200" b="1" i="0" dirty="0">
                <a:solidFill>
                  <a:srgbClr val="6492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1</a:t>
            </a:r>
            <a:endParaRPr lang="en-US" altLang="zh-CN" sz="7200" dirty="0"/>
          </a:p>
        </p:txBody>
      </p:sp>
      <p:sp>
        <p:nvSpPr>
          <p:cNvPr id="3" name="C_3#6653e9a63.fixed?pid=c6aada88d&amp;color=255,255,255&amp;vtp=1&amp;bbb=1"/>
          <p:cNvSpPr/>
          <p:nvPr/>
        </p:nvSpPr>
        <p:spPr>
          <a:xfrm>
            <a:off x="0" y="3493008"/>
            <a:ext cx="12188952" cy="768096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FFFFFF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pitchFamily="34" charset="-120"/>
              </a:rPr>
              <a:t>第1章素养检测</a:t>
            </a:r>
            <a:endParaRPr lang="en-US" altLang="zh-CN" sz="4400" dirty="0"/>
          </a:p>
        </p:txBody>
      </p:sp>
      <p:pic>
        <p:nvPicPr>
          <p:cNvPr id="4" name="C_3#6653e9a63.fixed?pid=c6aada88d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939528" y="4507992"/>
            <a:ext cx="402336" cy="438912"/>
          </a:xfrm>
          <a:prstGeom prst="rect">
            <a:avLst/>
          </a:prstGeom>
        </p:spPr>
      </p:pic>
      <p:sp>
        <p:nvSpPr>
          <p:cNvPr id="5" name="C_3_BD#6653e9a63.fixed?pid=c6aada88d&amp;color=255,255,255&amp;vtp=1&amp;bbb=1"/>
          <p:cNvSpPr/>
          <p:nvPr/>
        </p:nvSpPr>
        <p:spPr>
          <a:xfrm>
            <a:off x="10460736" y="4343400"/>
            <a:ext cx="1709928" cy="64008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FFFF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pitchFamily="34" charset="-120"/>
              </a:rPr>
              <a:t>刷速度</a:t>
            </a:r>
            <a:endParaRPr lang="en-US" altLang="zh-CN" sz="2800" dirty="0"/>
          </a:p>
        </p:txBody>
      </p:sp>
    </p:spTree>
  </p:cSld>
  <p:clrMapOvr>
    <a:masterClrMapping/>
  </p:clrMapOvr>
  <p:transition>
    <p:fad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EX.51_1#4e1122b39?pid=d6015882b&amp;color=0,0,0&amp;vtp=1&amp;bt=1&amp;bbb=1"/>
          <p:cNvSpPr/>
          <p:nvPr/>
        </p:nvSpPr>
        <p:spPr>
          <a:xfrm>
            <a:off x="722376" y="969264"/>
            <a:ext cx="10753344" cy="5207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100"/>
              </a:lnSpc>
            </a:pPr>
            <a:r>
              <a:rPr lang="en-US" altLang="zh-CN" sz="2000" b="1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方法总结</a:t>
            </a:r>
            <a:endParaRPr lang="en-US" altLang="zh-CN" sz="2000" dirty="0"/>
          </a:p>
        </p:txBody>
      </p:sp>
      <p:sp>
        <p:nvSpPr>
          <p:cNvPr id="3" name="QO_5_EX.51_2#4e1122b39?pid=d6015882b&amp;color=0,0,0&amp;vtp=1&amp;bbb=1"/>
          <p:cNvSpPr/>
          <p:nvPr/>
        </p:nvSpPr>
        <p:spPr>
          <a:xfrm>
            <a:off x="722376" y="1472218"/>
            <a:ext cx="10753344" cy="5207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100"/>
              </a:lnSpc>
            </a:pPr>
            <a:r>
              <a:rPr lang="en-US" altLang="zh-CN" sz="2000" b="1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判断视野中污物可能存在的位置</a:t>
            </a:r>
            <a:endParaRPr lang="en-US" altLang="zh-CN" sz="2000" dirty="0"/>
          </a:p>
        </p:txBody>
      </p:sp>
      <p:pic>
        <p:nvPicPr>
          <p:cNvPr id="4" name="QO_5_EX.51_3#4e1122b39?pid=d6015882b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40664" y="2068068"/>
            <a:ext cx="4160520" cy="2002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  <p:bldP spid="3" grpId="0" animBg="1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1_1#b9e107ea2?pid=bbb6687dc&amp;color=0,0,0&amp;vtp=1&amp;bt=1&amp;bbb=1&amp;hb=1"/>
          <p:cNvSpPr/>
          <p:nvPr/>
        </p:nvSpPr>
        <p:spPr>
          <a:xfrm>
            <a:off x="722376" y="969264"/>
            <a:ext cx="10753344" cy="914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1.</a:t>
            </a:r>
            <a:r>
              <a:rPr lang="en-US" altLang="zh-CN" sz="2000" b="0" i="0" dirty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［湖北部分普通高中联盟2024高一上期中］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下列关于真核生物和原核生物的表述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，正确的是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(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2_1#b9e107ea2.bracket?pid=bbb6687dc&amp;color=0,0,0&amp;vpa=1&amp;vtp=1"/>
          <p:cNvSpPr/>
          <p:nvPr/>
        </p:nvSpPr>
        <p:spPr>
          <a:xfrm>
            <a:off x="909701" y="1426464"/>
            <a:ext cx="385763" cy="457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endParaRPr lang="en-US" altLang="zh-CN" sz="2000" dirty="0"/>
          </a:p>
        </p:txBody>
      </p:sp>
      <p:sp>
        <p:nvSpPr>
          <p:cNvPr id="4" name="QC_5_BD.1_2#b9e107ea2.choices?pid=bbb6687dc&amp;color=0,0,0&amp;vtp=1&amp;bbb=1"/>
          <p:cNvSpPr/>
          <p:nvPr/>
        </p:nvSpPr>
        <p:spPr>
          <a:xfrm>
            <a:off x="722376" y="1930434"/>
            <a:ext cx="10753344" cy="1866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A.真核生物是指动物、植物等高等生物，细菌、病毒和真菌都属于原核生物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.已知人成熟的红细胞无细胞核，所以这种细胞属于原核细胞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.真核生物都是肉眼可见的，原核生物都必须借助显微镜才能观察到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.真核生物是指由真核细胞构成的生物，原核生物是指由原核细胞构成的生物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3_1#b9e107ea2?pid=bbb6687dc&amp;color=0,0,0&amp;vtp=1&amp;bt=1&amp;bbb=1&amp;hb=1"/>
          <p:cNvSpPr/>
          <p:nvPr/>
        </p:nvSpPr>
        <p:spPr>
          <a:xfrm>
            <a:off x="722376" y="972000"/>
            <a:ext cx="10753344" cy="1841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spc="-5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spc="-5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spc="-5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真菌属于真核生物，病毒无细胞结构，既不属于真核生物又不属于原核生物，A错误</a:t>
            </a:r>
            <a:r>
              <a:rPr lang="en-US" altLang="zh-CN" sz="2000" b="0" i="0" spc="-5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；人是</a:t>
            </a:r>
            <a:endParaRPr lang="en-US" altLang="zh-CN" sz="2000" b="0" i="0" spc="-5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 spc="-5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真核生物</a:t>
            </a:r>
            <a:r>
              <a:rPr lang="en-US" altLang="zh-CN" sz="2000" b="0" i="0" spc="-5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，人成熟的红细胞虽无细胞核，但属于真核细胞，B错误；真核生物不一定肉眼可见</a:t>
            </a:r>
            <a:r>
              <a:rPr lang="en-US" altLang="zh-CN" sz="2000" b="0" i="0" spc="-5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，例</a:t>
            </a:r>
            <a:endParaRPr lang="en-US" altLang="zh-CN" sz="2000" b="0" i="0" spc="-5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 spc="-5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如酵母菌</a:t>
            </a:r>
            <a:r>
              <a:rPr lang="en-US" altLang="zh-CN" sz="2000" b="0" i="0" spc="-5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，原核生物不都需要借助显微镜观察，例如蓝细菌以细胞群体的形式存在时，</a:t>
            </a:r>
            <a:r>
              <a:rPr lang="en-US" altLang="zh-CN" sz="2000" b="0" i="0" spc="-5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肉眼可见，</a:t>
            </a:r>
            <a:endParaRPr lang="en-US" altLang="zh-CN" sz="2000" b="0" i="0" spc="-5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 spc="-5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</a:t>
            </a:r>
            <a:r>
              <a:rPr lang="en-US" altLang="zh-CN" sz="2000" b="0" i="0" spc="-5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错误；真核生物是指由真核细胞构成的生物，原核生物是指由原核细胞构成的生物，D正确。</a:t>
            </a:r>
            <a:endParaRPr lang="en-US" altLang="zh-CN" sz="2200" spc="-5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4_1#bc3c6c14d?sp=1&amp;pid=bbb6687dc&amp;color=0,0,0&amp;vtp=1&amp;bt=1&amp;bbb=1&amp;hb=1"/>
          <p:cNvSpPr/>
          <p:nvPr/>
        </p:nvSpPr>
        <p:spPr>
          <a:xfrm>
            <a:off x="722376" y="972000"/>
            <a:ext cx="10753344" cy="914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2.</a:t>
            </a:r>
            <a:r>
              <a:rPr lang="en-US" altLang="zh-CN" sz="2000" b="0" i="0" dirty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［山东青岛2025高一上月考］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如图是将病毒、蓝细菌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、草履虫和水绵四种生物按不同的分类依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据分成四组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下列说法错误的是(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5_1#bc3c6c14d.bracket?pid=bbb6687dc&amp;color=0,0,0&amp;vpa=2&amp;vtp=1"/>
          <p:cNvSpPr/>
          <p:nvPr/>
        </p:nvSpPr>
        <p:spPr>
          <a:xfrm>
            <a:off x="4478401" y="1429200"/>
            <a:ext cx="357188" cy="457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endParaRPr lang="en-US" altLang="zh-CN" sz="2000" dirty="0"/>
          </a:p>
        </p:txBody>
      </p:sp>
      <p:pic>
        <p:nvPicPr>
          <p:cNvPr id="4" name="QC_5_BD.4_2#bc3c6c14d?pid=bbb6687dc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636008" y="2021528"/>
            <a:ext cx="2926080" cy="13990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5" name="QC_5_BD.4_3#bc3c6c14d.choices?pid=bbb6687dc&amp;color=0,0,0&amp;vtp=1&amp;bbb=1"/>
          <p:cNvSpPr/>
          <p:nvPr/>
        </p:nvSpPr>
        <p:spPr>
          <a:xfrm>
            <a:off x="722376" y="3558228"/>
            <a:ext cx="10753344" cy="9271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6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483860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.丁组中的生物中都具有核膜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.甲与乙的分类依据可以是有无叶绿体</a:t>
            </a:r>
            <a:endParaRPr lang="en-US" altLang="zh-CN" sz="2000" dirty="0"/>
          </a:p>
          <a:p>
            <a:pPr marL="0" marR="0" lvl="0" indent="0" defTabSz="914400" eaLnBrk="1" fontAlgn="auto" latinLnBrk="1" hangingPunct="1">
              <a:lnSpc>
                <a:spcPts val="37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483860" algn="l"/>
              </a:tabLst>
              <a:defRPr/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C.丙与丁的分类依据可以是有无染色体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.甲组中的生物中都没有细胞壁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6_1#bc3c6c14d?pid=bbb6687dc&amp;color=0,0,0&amp;vtp=1&amp;bt=1&amp;bbb=1&amp;hb=1"/>
          <p:cNvSpPr/>
          <p:nvPr/>
        </p:nvSpPr>
        <p:spPr>
          <a:xfrm>
            <a:off x="722376" y="972000"/>
            <a:ext cx="10753344" cy="22987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丁组中的生物是草履虫和水绵，都是真核细胞构成的真核生物，都具有核膜，A正确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；乙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组中蓝细菌为原核生物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，没有叶绿体，甲与乙的分类依据不能是有无叶绿体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，但可以是能否进行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光合作用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，B错误；丙组中病毒（没有细胞结构）和蓝细菌（原核生物）都无染色体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，丁组中草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履虫和水绵都是真核生物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，都有染色体，C正确；甲组中的病毒无细胞结构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，草履虫是单细胞原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生动物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，都无细胞壁，D正确。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7_1#b7a961661?pid=7ad0ab1ef&amp;color=0,0,0&amp;vtp=1&amp;bt=1&amp;bbb=1&amp;hb=1"/>
          <p:cNvSpPr/>
          <p:nvPr/>
        </p:nvSpPr>
        <p:spPr>
          <a:xfrm>
            <a:off x="722376" y="972000"/>
            <a:ext cx="10753344" cy="1828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3.</a:t>
            </a:r>
            <a:r>
              <a:rPr lang="en-US" altLang="zh-CN" sz="2000" b="0" i="0" dirty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［江苏常州联盟校2024高一上期中］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“模式生物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”是作为实验模型以研究特定生物学现象的动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物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、植物和微生物。从研究模式生物得到的结论，通常可适用于其他同类生物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。如常用的模式生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物有噬菌体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、大肠杆菌、酵母菌、拟南芥（一种植物）、果蝇和小白鼠等，下列关于“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模式生物”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的描述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错误的是(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 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8_1#b7a961661.bracket?pid=7ad0ab1ef&amp;color=0,0,0&amp;vpa=3&amp;vtp=1&amp;bbb=1"/>
          <p:cNvSpPr/>
          <p:nvPr/>
        </p:nvSpPr>
        <p:spPr>
          <a:xfrm>
            <a:off x="2967101" y="2343600"/>
            <a:ext cx="730250" cy="457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BCD</a:t>
            </a:r>
            <a:endParaRPr lang="en-US" altLang="zh-CN" sz="2000" dirty="0"/>
          </a:p>
        </p:txBody>
      </p:sp>
      <p:sp>
        <p:nvSpPr>
          <p:cNvPr id="4" name="QC_5_BD.7_2#b7a961661.choices?pid=7ad0ab1ef&amp;color=0,0,0&amp;vtp=1&amp;bbb=1"/>
          <p:cNvSpPr/>
          <p:nvPr/>
        </p:nvSpPr>
        <p:spPr>
          <a:xfrm>
            <a:off x="722376" y="2847062"/>
            <a:ext cx="10753344" cy="1866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A.“模式生物”的研究都能体现生命活动离不开细胞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.大肠杆菌与拟南芥细胞都具有细胞壁，酵母菌没有细胞壁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.作为“模式生物”的噬菌体、大肠杆菌、酵母菌都可在普通培养基中进行培养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.“模式生物”能体现细胞的统一性，但不能体现细胞的多样性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9_1#b7a961661?pid=7ad0ab1ef&amp;color=0,0,0&amp;vtp=1&amp;bt=1&amp;bbb=1&amp;hb=1"/>
          <p:cNvSpPr/>
          <p:nvPr/>
        </p:nvSpPr>
        <p:spPr>
          <a:xfrm>
            <a:off x="722376" y="972000"/>
            <a:ext cx="10753344" cy="2755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“模式生物”中的病毒需要寄生在活细胞内生活，单细胞生物能够独立完成生命活动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，多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细胞生物依赖各种分化的细胞密切合作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，共同完成一系列复杂的生命活动，故“模式生物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”的研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究都能体现生命活动离不开细胞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，A正确；酵母菌也具有细胞壁，B错误；噬菌体是病毒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，必须寄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生在活细胞内生活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，所以需要用活细胞培养，C错误；“模式生物”（除病毒外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）的细胞具有相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似的结构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，能体现细胞的统一性，“模式生物”（除病毒外）的细胞各种各样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，也体现了细胞的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多样性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，D错误。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10_1#bf3b33ce9?sp=1&amp;pid=7ad0ab1ef&amp;color=0,0,0&amp;vtp=1&amp;bt=1&amp;bbb=1&amp;hb=1"/>
          <p:cNvSpPr/>
          <p:nvPr/>
        </p:nvSpPr>
        <p:spPr>
          <a:xfrm>
            <a:off x="722376" y="972000"/>
            <a:ext cx="10753344" cy="914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4.</a:t>
            </a:r>
            <a:r>
              <a:rPr lang="en-US" altLang="zh-CN" sz="2000" b="0" i="0" dirty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［辽宁沈阳郊联体2025高一上月考</a:t>
            </a:r>
            <a:r>
              <a:rPr lang="en-US" altLang="zh-CN" sz="2000" b="0" i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］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如图是在光学显微镜下观察到的鱼肠切片和芦苇根切片的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图像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有关说法错误的是(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 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11_1#bf3b33ce9.bracket?pid=7ad0ab1ef&amp;color=0,0,0&amp;vpa=4&amp;vtp=1&amp;bbb=1"/>
          <p:cNvSpPr/>
          <p:nvPr/>
        </p:nvSpPr>
        <p:spPr>
          <a:xfrm>
            <a:off x="3716401" y="1429200"/>
            <a:ext cx="749300" cy="457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ABD</a:t>
            </a:r>
            <a:endParaRPr lang="en-US" altLang="zh-CN" sz="2000" dirty="0"/>
          </a:p>
        </p:txBody>
      </p:sp>
      <p:pic>
        <p:nvPicPr>
          <p:cNvPr id="4" name="QC_5_BD.10_2#bf3b33ce9?pid=7ad0ab1ef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877056" y="2021528"/>
            <a:ext cx="4434840" cy="20848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5_BD.10_3#bf3b33ce9.choices?pid=7ad0ab1ef&amp;color=0,0,0&amp;vtp=1&amp;bbb=1"/>
              <p:cNvSpPr/>
              <p:nvPr/>
            </p:nvSpPr>
            <p:spPr>
              <a:xfrm>
                <a:off x="722376" y="4244028"/>
                <a:ext cx="10753344" cy="18669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A.若选用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的目镜和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40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的物镜组合观察，则物像的面积是实物的400倍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.若据图得出动植物都是由细胞和细胞产物构成的结论，运用了完全归纳法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.由A视野调为B视野后，可使用更大的光圈或凹面镜将视野调亮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.草履虫、鱼和芦苇的生命活动均依赖各种分化细胞的密切合作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5" name="QC_5_BD.10_3#bf3b33ce9.choices?pid=7ad0ab1ef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4244028"/>
                <a:ext cx="10753344" cy="1866900"/>
              </a:xfrm>
              <a:prstGeom prst="rect">
                <a:avLst/>
              </a:prstGeom>
              <a:blipFill rotWithShape="1">
                <a:blip r:embed="rId2"/>
                <a:stretch>
                  <a:fillRect l="-4" t="-17" b="1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3519</Words>
  <Application>WPS 演示</Application>
  <PresentationFormat>宽屏</PresentationFormat>
  <Paragraphs>197</Paragraphs>
  <Slides>21</Slides>
  <Notes>21</Notes>
  <HiddenSlides>0</HiddenSlides>
  <MMClips>0</MMClips>
  <ScaleCrop>false</ScaleCrop>
  <HeadingPairs>
    <vt:vector size="6" baseType="variant">
      <vt:variant>
        <vt:lpstr>已用的字体</vt:lpstr>
      </vt:variant>
      <vt:variant>
        <vt:i4>20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21</vt:i4>
      </vt:variant>
    </vt:vector>
  </HeadingPairs>
  <TitlesOfParts>
    <vt:vector size="42" baseType="lpstr">
      <vt:lpstr>Arial</vt:lpstr>
      <vt:lpstr>宋体</vt:lpstr>
      <vt:lpstr>Wingdings</vt:lpstr>
      <vt:lpstr>微软雅黑</vt:lpstr>
      <vt:lpstr>微软雅黑</vt:lpstr>
      <vt:lpstr>等线 (正文)</vt:lpstr>
      <vt:lpstr>等线</vt:lpstr>
      <vt:lpstr>等线 (正文)</vt:lpstr>
      <vt:lpstr>等线 (正文)</vt:lpstr>
      <vt:lpstr>汉仪舒圆黑简体</vt:lpstr>
      <vt:lpstr>黑体</vt:lpstr>
      <vt:lpstr>汉仪舒圆黑简体</vt:lpstr>
      <vt:lpstr>汉仪舒圆黑简体</vt:lpstr>
      <vt:lpstr>黑体</vt:lpstr>
      <vt:lpstr>仿宋</vt:lpstr>
      <vt:lpstr>仿宋</vt:lpstr>
      <vt:lpstr>宋体</vt:lpstr>
      <vt:lpstr>Calibri</vt:lpstr>
      <vt:lpstr>Arial Unicode MS</vt:lpstr>
      <vt:lpstr>Cambria Math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lastModifiedBy>蓝天</cp:lastModifiedBy>
  <cp:revision>4</cp:revision>
  <dcterms:created xsi:type="dcterms:W3CDTF">2025-05-10T06:43:00Z</dcterms:created>
  <dcterms:modified xsi:type="dcterms:W3CDTF">2025-05-16T01:28:55Z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71249A81623C4F82934A3E8D85DBE7D5_12</vt:lpwstr>
  </property>
  <property fmtid="{D5CDD505-2E9C-101B-9397-08002B2CF9AE}" pid="3" name="KSOProductBuildVer">
    <vt:lpwstr>2052-12.1.0.20784</vt:lpwstr>
  </property>
</Properties>
</file>