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2519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787eb30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一、选择题（本题共6小题，每小题只有一个选项符合题目要求）</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66ee4e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二、选择题（本题共3小题，每小题有不止一个选项符合题目要求）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c481fd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三、非选择题（本题共3小题）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4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9.xml"/><Relationship Id="rId2" Type="http://schemas.openxmlformats.org/officeDocument/2006/relationships/image" Target="../media/image16.pn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1.png"/><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2.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24.png"/><Relationship Id="rId1"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9.xml"/><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9.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4.xml"/><Relationship Id="rId6" Type="http://schemas.openxmlformats.org/officeDocument/2006/relationships/slideLayout" Target="../slideLayouts/slideLayout9.xml"/><Relationship Id="rId5" Type="http://schemas.openxmlformats.org/officeDocument/2006/relationships/image" Target="../media/image38.png"/><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9.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6.xml"/><Relationship Id="rId5" Type="http://schemas.openxmlformats.org/officeDocument/2006/relationships/slideLayout" Target="../slideLayouts/slideLayout9.xml"/><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9.xml"/><Relationship Id="rId4" Type="http://schemas.openxmlformats.org/officeDocument/2006/relationships/image" Target="../media/image49.jpeg"/><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9.xml"/><Relationship Id="rId4" Type="http://schemas.openxmlformats.org/officeDocument/2006/relationships/image" Target="../media/image53.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9.xml"/><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9.xml"/><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6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9.xml"/><Relationship Id="rId2" Type="http://schemas.openxmlformats.org/officeDocument/2006/relationships/image" Target="../media/image12.png"/><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e4e44074c?pid=787eb304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细胞分化并不改变细胞的遗传物质，A错误；试管植物的培育属于无性繁殖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，培育出的试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管植物遗传物质没有发生改变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，与原胡萝卜植株性状基本相同，B正确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；本实验将胡萝卜韧皮部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单个细胞培养成植株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，说明高度分化的植物细胞仍然具有全能性，C正确；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植物细胞具有全能性，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以叶片作为材料进行组织培养也能形成新的植株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b979585bd?pid=787eb304d&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肌卫星细胞是骨骼肌中的一种干细胞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。当力量训练导致肌细胞受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损时会激活肌卫星细胞增殖分化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。新产生的肌细胞通过细胞融合形成纤维来修复肌肉损伤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b979585bd.bracket?pid=787eb304d&amp;color=0,0,0&amp;vpa=4&amp;vtp=1"/>
          <p:cNvSpPr/>
          <p:nvPr/>
        </p:nvSpPr>
        <p:spPr>
          <a:xfrm>
            <a:off x="2446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2_2#b979585bd.choices?pid=787eb304d&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A.从细胞水平分析，肌卫星细胞分化为肌细胞是细胞的形态、结构和功能发生改变的结果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.从细胞器水平分析，肌卫星细胞分化为肌细胞是细胞器的形态和功能发生改变的结果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.从基因水平分析，肌卫星细胞与肌细胞基因组成相同，基因表达情况不完全相同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.从蛋白质水平分析，肌卫星细胞分化为肌细胞是蛋白质的种类、数量发生改变的结果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b979585bd?pid=787eb304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肌卫星细胞分化为肌细胞，从细胞水平分析，细胞分化使细胞形态</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、结构和功能发生稳定性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，A正确；从细胞器水平分析，细胞分化是细胞器的种类、数目改变的结果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，但细胞器的形态</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和功能未发生改变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，B错误；从基因水平分析，细胞分化是基因选择性表达的结果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，这是细胞分化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的根本原因</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，肌卫星细胞与肌细胞基因组成相同，基因表达情况不完全相同，C正确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；肌卫星细胞</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分化为肌细胞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，从蛋白质水平分析，细胞分化是蛋白质种类、数量发生改变的结果，D正确。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5_1#67a86ff46?pid=787eb304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［河北张家口2024高一上期末统考］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我国科学家筛选鉴定出能促进细胞衰老的基因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——组蛋白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乙酰转移酶编码基因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𝑘𝑎𝑡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5_1#67a86ff46?pid=787eb304d&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r="-372" b="49"/>
                </a:stretch>
              </a:blipFill>
            </p:spPr>
            <p:txBody>
              <a:bodyPr/>
              <a:lstStyle/>
              <a:p>
                <a:r>
                  <a:rPr lang="zh-CN" altLang="en-US">
                    <a:noFill/>
                  </a:rPr>
                  <a:t> </a:t>
                </a:r>
              </a:p>
            </p:txBody>
          </p:sp>
        </mc:Fallback>
      </mc:AlternateContent>
      <p:sp>
        <p:nvSpPr>
          <p:cNvPr id="3" name="QC_5_AN.16_1#67a86ff46.bracket?pid=787eb304d&amp;color=0,0,0&amp;vpa=5&amp;vtp=1"/>
          <p:cNvSpPr/>
          <p:nvPr/>
        </p:nvSpPr>
        <p:spPr>
          <a:xfrm>
            <a:off x="6016689"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5_2#67a86ff46.choices?pid=787eb304d&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A.衰老细胞的细胞核体积增大，端粒</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序列逐渐向外延长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.高度分化的神经细胞衰老前后，代谢速率和分裂速率都由快变慢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.衰老细胞中呼吸酶的活性降低，组蛋白乙酰转移酶的活性升高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𝑘𝑎𝑡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基因失活会促进细胞衰老，缩短实验动物的寿命</a:t>
                </a:r>
                <a:endParaRPr lang="en-US" altLang="zh-CN" sz="2000" dirty="0"/>
              </a:p>
            </p:txBody>
          </p:sp>
        </mc:Choice>
        <mc:Fallback>
          <p:sp>
            <p:nvSpPr>
              <p:cNvPr id="4" name="QC_5_BD.15_2#67a86ff46.choices?pid=787eb304d&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67a86ff46?pid=787eb304d&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衰老细胞的细胞核体积增大；根据端粒学说，细胞衰老是端粒</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序列被“截”短后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粒内侧正常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序列受到损伤导致的，A错误。细胞衰老会引起代谢速率变慢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，高度分化的神经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细胞不再进行细胞分裂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，B错误。衰老细胞呼吸酶的活性降低，呼吸速度减慢，据题意可知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组蛋白乙酰转移酶的活性升高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𝑘𝑎𝑡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基因能促进细胞衰老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，推测该基因失活会延缓细胞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，有助于延长实验动物的寿命，D错误。</a:t>
                </a:r>
                <a:endParaRPr lang="en-US" altLang="zh-CN" sz="2200" dirty="0"/>
              </a:p>
            </p:txBody>
          </p:sp>
        </mc:Choice>
        <mc:Fallback>
          <p:sp>
            <p:nvSpPr>
              <p:cNvPr id="2" name="QC_5_AS.17_1#67a86ff46?pid=787eb304d&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8_1#52b33521a?pid=787eb304d&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［黑龙江龙东地区五校2024高一上期末联考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在细胞周期中有一系列的检验点对细胞增殖进行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严密监控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，确保细胞增殖有序进行。细胞周期蛋白与蛋白激酶结合形成复合物后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，会调控细胞由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期等过程（注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：间期分为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合成前期，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成期，</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合成后期；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期——细胞分裂期）。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8_1#52b33521a?pid=787eb304d&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sp>
        <p:nvSpPr>
          <p:cNvPr id="3" name="QC_5_AN.19_1#52b33521a.bracket?pid=787eb304d&amp;color=0,0,0&amp;vpa=6&amp;vtp=1"/>
          <p:cNvSpPr/>
          <p:nvPr/>
        </p:nvSpPr>
        <p:spPr>
          <a:xfrm>
            <a:off x="9902889" y="23436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8_2#52b33521a.choices?pid=787eb304d&amp;color=0,0,0&amp;vtp=1&amp;bbb=1"/>
          <p:cNvSpPr/>
          <p:nvPr/>
        </p:nvSpPr>
        <p:spPr>
          <a:xfrm>
            <a:off x="722376" y="2808928"/>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A.影响蛋白激酶活性可能会影响细胞周期的长短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.抑制相关细胞周期蛋白的表达会影响细胞内染色质螺旋化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.在细胞周期的不同阶段，各种细胞周期蛋白与蛋白激酶表达强度相同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.细胞周期某检验点异常可能使细胞不能分裂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52b33521a?pid=787eb304d&amp;color=0,0,0&amp;vtp=1&amp;bt=1&amp;bbb=1&amp;hb=1"/>
              <p:cNvSpPr/>
              <p:nvPr/>
            </p:nvSpPr>
            <p:spPr>
              <a:xfrm>
                <a:off x="722376" y="972000"/>
                <a:ext cx="10753344" cy="27686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依题意可知，影响蛋白激酶活性会影响对细胞周期的调控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，可能使细胞不能顺利进入下一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，故会影响细胞周期的长短，A正确；某些细胞周期蛋白与蛋白激酶结合形成复合物后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调控细胞由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期会发生染色质的螺旋化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，故抑制相关细胞周期蛋白的表达会影响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细胞内染色质螺旋化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，B正确；在细胞周期的不同阶段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，各种细胞周期蛋白与蛋白激酶的含量不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，即其表达强度不一定相同，C错误；细胞周期某检验点异常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，细胞可能不能顺利进入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下一时期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，导致细胞不能正常分裂，D正确。</a:t>
                </a:r>
                <a:endParaRPr lang="en-US" altLang="zh-CN" sz="2200" dirty="0"/>
              </a:p>
            </p:txBody>
          </p:sp>
        </mc:Choice>
        <mc:Fallback>
          <p:sp>
            <p:nvSpPr>
              <p:cNvPr id="2" name="QC_5_AS.20_1#52b33521a?pid=787eb304d&amp;color=0,0,0&amp;vtp=1&amp;bt=1&amp;bbb=1&amp;hb=1"/>
              <p:cNvSpPr>
                <a:spLocks noRot="1" noChangeAspect="1" noMove="1" noResize="1" noEditPoints="1" noAdjustHandles="1" noChangeArrowheads="1" noChangeShapeType="1" noTextEdit="1"/>
              </p:cNvSpPr>
              <p:nvPr/>
            </p:nvSpPr>
            <p:spPr>
              <a:xfrm>
                <a:off x="722376" y="972000"/>
                <a:ext cx="10753344" cy="2768600"/>
              </a:xfrm>
              <a:prstGeom prst="rect">
                <a:avLst/>
              </a:prstGeom>
              <a:blipFill rotWithShape="1">
                <a:blip r:embed="rId1"/>
                <a:stretch>
                  <a:fillRect l="-4" t="-16"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b35ae44df?pid=d66ee4e6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［广东实验中学2025高一下开学考］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在某次临床治疗中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，科学家从一位几乎失明的女性体内获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取高度分化的体细胞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，将其诱导为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细胞（类似胚胎干细胞），然后继续培养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细胞获得角膜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，移植到这位女性的左眼上，患者术后视力恢复到可阅读书籍的程度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1_1#b35ae44df?pid=d66ee4e64&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sp>
        <p:nvSpPr>
          <p:cNvPr id="3" name="QC_5_AN.22_1#b35ae44df.bracket?pid=d66ee4e64&amp;color=0,0,0&amp;vpa=7&amp;vtp=1&amp;bbb=1"/>
          <p:cNvSpPr/>
          <p:nvPr/>
        </p:nvSpPr>
        <p:spPr>
          <a:xfrm>
            <a:off x="960501" y="2343600"/>
            <a:ext cx="5476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mc:AlternateContent xmlns:mc="http://schemas.openxmlformats.org/markup-compatibility/2006">
        <mc:Choice xmlns:a14="http://schemas.microsoft.com/office/drawing/2010/main" Requires="a14">
          <p:sp>
            <p:nvSpPr>
              <p:cNvPr id="4" name="QC_5_BD.21_2#b35ae44df.choices?pid=d66ee4e64&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细胞的分裂、分化能力低于高度分化的体细胞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细胞与角膜组织细胞中表达的基因完全不同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细胞获得角膜组织经过了细胞分化过程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细胞有望解决器官移植供体短缺等问题</a:t>
                </a:r>
                <a:endParaRPr lang="en-US" altLang="zh-CN" sz="2000" dirty="0"/>
              </a:p>
            </p:txBody>
          </p:sp>
        </mc:Choice>
        <mc:Fallback>
          <p:sp>
            <p:nvSpPr>
              <p:cNvPr id="4" name="QC_5_BD.21_2#b35ae44df.choices?pid=d66ee4e64&amp;color=0,0,0&amp;vtp=1&amp;bbb=1"/>
              <p:cNvSpPr>
                <a:spLocks noRot="1" noChangeAspect="1" noMove="1" noResize="1" noEditPoints="1" noAdjustHandles="1" noChangeArrowheads="1" noChangeShapeType="1" noTextEdit="1"/>
              </p:cNvSpPr>
              <p:nvPr/>
            </p:nvSpPr>
            <p:spPr>
              <a:xfrm>
                <a:off x="722376" y="28470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b35ae44df?pid=d66ee4e64&amp;color=0,0,0&amp;vtp=1&amp;bt=1&amp;bbb=1&amp;hb=1"/>
              <p:cNvSpPr/>
              <p:nvPr/>
            </p:nvSpPr>
            <p:spPr>
              <a:xfrm>
                <a:off x="722376" y="972000"/>
                <a:ext cx="10753344" cy="1981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细胞类似胚胎干细胞，分化程度较低，其分裂、分化能力高于高度分化的体细胞，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细胞与角膜组织细胞中表达的基因不完全相同，B错误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细胞类似胚胎干细胞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细胞具有特定的形态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、结构和功能，培养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细胞获得角膜组织经过了细胞分化过程，C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细胞可培养出所需的组织器官，有望解决器官移植供体短缺等问题，D正确。</a:t>
                </a:r>
                <a:endParaRPr lang="en-US" altLang="zh-CN" sz="2200" dirty="0"/>
              </a:p>
            </p:txBody>
          </p:sp>
        </mc:Choice>
        <mc:Fallback>
          <p:sp>
            <p:nvSpPr>
              <p:cNvPr id="2" name="QC_5_AS.23_1#b35ae44df?pid=d66ee4e64&amp;color=0,0,0&amp;vtp=1&amp;bt=1&amp;bbb=1&amp;hb=1"/>
              <p:cNvSpPr>
                <a:spLocks noRot="1" noChangeAspect="1" noMove="1" noResize="1" noEditPoints="1" noAdjustHandles="1" noChangeArrowheads="1" noChangeShapeType="1" noTextEdit="1"/>
              </p:cNvSpPr>
              <p:nvPr/>
            </p:nvSpPr>
            <p:spPr>
              <a:xfrm>
                <a:off x="722376" y="972000"/>
                <a:ext cx="10753344" cy="1981200"/>
              </a:xfrm>
              <a:prstGeom prst="rect">
                <a:avLst/>
              </a:prstGeom>
              <a:blipFill rotWithShape="1">
                <a:blip r:embed="rId1"/>
                <a:stretch>
                  <a:fillRect l="-4" t="-23"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4_1#03a140c5a?pid=d66ee4e64&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细胞凋亡的典型事件：细胞膜上的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（一种带负电荷的磷脂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于细胞膜内表面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）从细胞膜内表面转移到细胞膜外表面；线粒体膜两侧的离子分布发生变化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粒体膜电位丧失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；参与有氧呼吸第三阶段的细胞色素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释放出来；细胞核浓缩，</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断裂等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列推测正确的是(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4_1#03a140c5a?pid=d66ee4e64&amp;color=0,0,0&amp;vtp=1&amp;bt=1&amp;bbb=1&amp;hb=1"/>
              <p:cNvSpPr>
                <a:spLocks noRot="1" noChangeAspect="1" noMove="1" noResize="1" noEditPoints="1" noAdjustHandles="1" noChangeArrowheads="1" noChangeShapeType="1" noTextEdit="1"/>
              </p:cNvSpPr>
              <p:nvPr/>
            </p:nvSpPr>
            <p:spPr>
              <a:xfrm>
                <a:off x="722376" y="972000"/>
                <a:ext cx="10753344" cy="1828800"/>
              </a:xfrm>
              <a:prstGeom prst="rect">
                <a:avLst/>
              </a:prstGeom>
              <a:blipFill rotWithShape="1">
                <a:blip r:embed="rId1"/>
                <a:stretch>
                  <a:fillRect l="-4" t="-25" r="-402" b="25"/>
                </a:stretch>
              </a:blipFill>
            </p:spPr>
            <p:txBody>
              <a:bodyPr/>
              <a:lstStyle/>
              <a:p>
                <a:r>
                  <a:rPr lang="zh-CN" altLang="en-US">
                    <a:noFill/>
                  </a:rPr>
                  <a:t> </a:t>
                </a:r>
              </a:p>
            </p:txBody>
          </p:sp>
        </mc:Fallback>
      </mc:AlternateContent>
      <p:sp>
        <p:nvSpPr>
          <p:cNvPr id="3" name="QC_5_AN.25_1#03a140c5a.bracket?pid=d66ee4e64&amp;color=0,0,0&amp;vpa=8&amp;vtp=1&amp;bbb=1"/>
          <p:cNvSpPr/>
          <p:nvPr/>
        </p:nvSpPr>
        <p:spPr>
          <a:xfrm>
            <a:off x="2700401" y="23436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4" name="QC_5_BD.24_2#03a140c5a.choices?pid=d66ee4e64&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A.由于细胞正常代谢活动受损或中断引起的细胞损伤和死亡，不属于细胞凋亡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.从呼吸速率变化的角度分析，衰老细胞与凋亡细胞并不相同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.细胞膜外表面的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含量和细胞中的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数量均可作为细胞是否发生凋亡的依据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.从细胞凋亡角度看，细胞不受限制的增殖可能是细胞的凋亡受阻所致</a:t>
                </a:r>
                <a:endParaRPr lang="en-US" altLang="zh-CN" sz="2000" dirty="0"/>
              </a:p>
            </p:txBody>
          </p:sp>
        </mc:Choice>
        <mc:Fallback>
          <p:sp>
            <p:nvSpPr>
              <p:cNvPr id="4" name="QC_5_BD.24_2#03a140c5a.choices?pid=d66ee4e64&amp;color=0,0,0&amp;vtp=1&amp;bbb=1"/>
              <p:cNvSpPr>
                <a:spLocks noRot="1" noChangeAspect="1" noMove="1" noResize="1" noEditPoints="1" noAdjustHandles="1" noChangeArrowheads="1" noChangeShapeType="1" noTextEdit="1"/>
              </p:cNvSpPr>
              <p:nvPr/>
            </p:nvSpPr>
            <p:spPr>
              <a:xfrm>
                <a:off x="722376" y="28470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2f571c62.fixed?pid=b2b98b07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3#c2f571c62.fixed?pid=b2b98b07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第6章素养检测</a:t>
            </a:r>
            <a:endParaRPr lang="en-US" altLang="zh-CN" sz="4400" dirty="0"/>
          </a:p>
        </p:txBody>
      </p:sp>
      <p:pic>
        <p:nvPicPr>
          <p:cNvPr id="4" name="C_3#c2f571c62.fixed?pid=b2b98b07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2f571c62.fixed?pid=b2b98b07e&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03a140c5a?pid=d66ee4e64&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由于细胞正常代谢活动受损或中断引起的细胞损伤和死亡，属于细胞坏死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，不属于细胞凋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，A正确；凋亡的细胞和衰老的细胞呼吸速率均降低，B错误；凋亡的细胞中细胞膜上的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一种带负电荷的磷脂，主要存在于细胞膜内表面）从细胞膜内表面转移到细胞膜外表面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核浓缩</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断裂，因此细胞膜外表面的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含量和细胞中的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数量均可用来判断细胞是否发生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凋亡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，C正确；从细胞凋亡角度看，细胞不受限制的增殖，可能是细胞的凋亡受阻所致，D正确。</a:t>
                </a:r>
                <a:endParaRPr lang="en-US" altLang="zh-CN" sz="2200" dirty="0"/>
              </a:p>
            </p:txBody>
          </p:sp>
        </mc:Choice>
        <mc:Fallback>
          <p:sp>
            <p:nvSpPr>
              <p:cNvPr id="2" name="QC_5_AS.26_1#03a140c5a?pid=d66ee4e64&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821"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7_1#0b36e12a4?sp=1&amp;pid=d66ee4e64&amp;color=0,0,0&amp;vtp=1&amp;bt=1&amp;bbb=1&amp;hb=1"/>
              <p:cNvSpPr/>
              <p:nvPr/>
            </p:nvSpPr>
            <p:spPr>
              <a:xfrm>
                <a:off x="722376" y="972000"/>
                <a:ext cx="10753344" cy="22860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真核细胞在分裂间期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，染色体完成复制后产生的姐妹染色单体会保持相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互黏附状态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，在分裂期才会分离并平均分配到子细胞中。黏连蛋白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（姐妹染色单体之间的连接蛋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）的水解是分离姐妹染色单体的关键，分离酶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是水解黏连蛋白的关键酶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，它的活性被严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分别表示细胞分裂过程中不同时期细胞内发生的变化以及对应细胞内某些化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合物含量的变化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7_1#0b36e12a4?sp=1&amp;pid=d66ee4e64&amp;color=0,0,0&amp;vtp=1&amp;bt=1&amp;bbb=1&amp;hb=1"/>
              <p:cNvSpPr>
                <a:spLocks noRot="1" noChangeAspect="1" noMove="1" noResize="1" noEditPoints="1" noAdjustHandles="1" noChangeArrowheads="1" noChangeShapeType="1" noTextEdit="1"/>
              </p:cNvSpPr>
              <p:nvPr/>
            </p:nvSpPr>
            <p:spPr>
              <a:xfrm>
                <a:off x="722376" y="972000"/>
                <a:ext cx="10753344" cy="2286000"/>
              </a:xfrm>
              <a:prstGeom prst="rect">
                <a:avLst/>
              </a:prstGeom>
              <a:blipFill rotWithShape="1">
                <a:blip r:embed="rId1"/>
                <a:stretch>
                  <a:fillRect l="-4" t="-20" r="-402" b="20"/>
                </a:stretch>
              </a:blipFill>
            </p:spPr>
            <p:txBody>
              <a:bodyPr/>
              <a:lstStyle/>
              <a:p>
                <a:r>
                  <a:rPr lang="zh-CN" altLang="en-US">
                    <a:noFill/>
                  </a:rPr>
                  <a:t> </a:t>
                </a:r>
              </a:p>
            </p:txBody>
          </p:sp>
        </mc:Fallback>
      </mc:AlternateContent>
      <p:sp>
        <p:nvSpPr>
          <p:cNvPr id="3" name="QC_5_AN.28_1#0b36e12a4.bracket?pid=d66ee4e64&amp;color=0,0,0&amp;vpa=9&amp;vtp=1&amp;bbb=1"/>
          <p:cNvSpPr/>
          <p:nvPr/>
        </p:nvSpPr>
        <p:spPr>
          <a:xfrm>
            <a:off x="4986401" y="2800800"/>
            <a:ext cx="7493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27_2#0b36e12a4?htil=2&amp;pid=d66ee4e6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95945" y="3393128"/>
            <a:ext cx="4123944" cy="215798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27_3#0b36e12a4.choices?htil=2&amp;pid=d66ee4e64&amp;color=0,0,0&amp;vtp=1&amp;bbb=1"/>
              <p:cNvSpPr/>
              <p:nvPr/>
            </p:nvSpPr>
            <p:spPr>
              <a:xfrm>
                <a:off x="722376" y="3304262"/>
                <a:ext cx="649224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A.图a时期，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紧密结合，阻止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水解黏连蛋白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.图b时期，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含量上升，使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.与图b时期相比，图c时期染色体和核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数目均加倍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的活性被抑制，姐妹染色单体可能无法分离</a:t>
                </a:r>
                <a:endParaRPr lang="en-US" altLang="zh-CN" sz="2000" dirty="0"/>
              </a:p>
            </p:txBody>
          </p:sp>
        </mc:Choice>
        <mc:Fallback>
          <p:sp>
            <p:nvSpPr>
              <p:cNvPr id="5" name="QC_5_BD.27_3#0b36e12a4.choices?htil=2&amp;pid=d66ee4e64&amp;color=0,0,0&amp;vtp=1&amp;bbb=1"/>
              <p:cNvSpPr>
                <a:spLocks noRot="1" noChangeAspect="1" noMove="1" noResize="1" noEditPoints="1" noAdjustHandles="1" noChangeArrowheads="1" noChangeShapeType="1" noTextEdit="1"/>
              </p:cNvSpPr>
              <p:nvPr/>
            </p:nvSpPr>
            <p:spPr>
              <a:xfrm>
                <a:off x="722376" y="3304262"/>
                <a:ext cx="6492240" cy="1866900"/>
              </a:xfrm>
              <a:prstGeom prst="rect">
                <a:avLst/>
              </a:prstGeom>
              <a:blipFill rotWithShape="1">
                <a:blip r:embed="rId3"/>
                <a:stretch>
                  <a:fillRect l="-6" t="-19" r="-454"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0b36e12a4?pid=d66ee4e64&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由题图可知，图a时期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紧密结合，阻止</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水解黏连蛋白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，阻止姐妹染色单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体分离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，A正确；图b时期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含量上升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APC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SCR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SCR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分解，B正确；图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c时期对应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，与图b时期（中期）相比，染色体数目加倍，核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数目不变，C错误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，黏连蛋白的水解是分离姐妹染色单体的关键，分离酶</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是水解黏连蛋白的关键酶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SEP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的活性被抑制，姐妹染色单体可能无法分离，D正确。</a:t>
                </a:r>
                <a:endParaRPr lang="en-US" altLang="zh-CN" sz="2200" dirty="0"/>
              </a:p>
            </p:txBody>
          </p:sp>
        </mc:Choice>
        <mc:Fallback>
          <p:sp>
            <p:nvSpPr>
              <p:cNvPr id="2" name="QC_5_AS.29_1#0b36e12a4?pid=d66ee4e64&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998"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0_1#aa9080531?sp=1&amp;pid=fc481fdec&amp;color=0,0,0&amp;vtp=1&amp;bt=1&amp;bbb=1"/>
              <p:cNvSpPr/>
              <p:nvPr/>
            </p:nvSpPr>
            <p:spPr>
              <a:xfrm>
                <a:off x="722376" y="972000"/>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［河南许昌2025高一上期末］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如图为某植物细胞</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的细胞分裂图。请据图回答问题：</a:t>
                </a:r>
                <a:endParaRPr lang="en-US" altLang="zh-CN" sz="2000" dirty="0">
                  <a:solidFill>
                    <a:srgbClr val="000000"/>
                  </a:solidFill>
                </a:endParaRPr>
              </a:p>
            </p:txBody>
          </p:sp>
        </mc:Choice>
        <mc:Fallback>
          <p:sp>
            <p:nvSpPr>
              <p:cNvPr id="2" name="QO_5_BD.30_1#aa9080531?sp=1&amp;pid=fc481fdec&amp;color=0,0,0&amp;vtp=1&amp;bt=1&amp;bbb=1"/>
              <p:cNvSpPr>
                <a:spLocks noRot="1" noChangeAspect="1" noMove="1" noResize="1" noEditPoints="1" noAdjustHandles="1" noChangeArrowheads="1" noChangeShapeType="1" noTextEdit="1"/>
              </p:cNvSpPr>
              <p:nvPr/>
            </p:nvSpPr>
            <p:spPr>
              <a:xfrm>
                <a:off x="722376" y="972000"/>
                <a:ext cx="10753344" cy="431800"/>
              </a:xfrm>
              <a:prstGeom prst="rect">
                <a:avLst/>
              </a:prstGeom>
              <a:blipFill rotWithShape="1">
                <a:blip r:embed="rId1"/>
                <a:stretch>
                  <a:fillRect l="-4" t="-104" b="104"/>
                </a:stretch>
              </a:blipFill>
            </p:spPr>
            <p:txBody>
              <a:bodyPr/>
              <a:lstStyle/>
              <a:p>
                <a:r>
                  <a:rPr lang="zh-CN" altLang="en-US">
                    <a:noFill/>
                  </a:rPr>
                  <a:t> </a:t>
                </a:r>
              </a:p>
            </p:txBody>
          </p:sp>
        </mc:Fallback>
      </mc:AlternateContent>
      <p:pic>
        <p:nvPicPr>
          <p:cNvPr id="3" name="QO_5_BD.30_2#aa9080531?pid=fc481fde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40480" y="1493081"/>
            <a:ext cx="4517136" cy="154533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6_BD.31_1#fe459f9db?pid=aa9080531&amp;color=0,0,0&amp;vtp=1&amp;bbb=1"/>
          <p:cNvSpPr/>
          <p:nvPr/>
        </p:nvSpPr>
        <p:spPr>
          <a:xfrm>
            <a:off x="722376" y="3169481"/>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）图中该植物细胞细胞周期的顺序是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6_AN.32_1#fe459f9db.blank?pid=aa9080531&amp;color=0,0,0&amp;vpa=10&amp;vtp=1&amp;bbb=1"/>
              <p:cNvSpPr/>
              <p:nvPr/>
            </p:nvSpPr>
            <p:spPr>
              <a:xfrm>
                <a:off x="5226114" y="3226059"/>
                <a:ext cx="9556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𝐀𝐁𝐂𝐄𝐃</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32_1#fe459f9db.blank?pid=aa9080531&amp;color=0,0,0&amp;vpa=10&amp;vtp=1&amp;bbb=1"/>
              <p:cNvSpPr>
                <a:spLocks noRot="1" noChangeAspect="1" noMove="1" noResize="1" noEditPoints="1" noAdjustHandles="1" noChangeArrowheads="1" noChangeShapeType="1" noTextEdit="1"/>
              </p:cNvSpPr>
              <p:nvPr/>
            </p:nvSpPr>
            <p:spPr>
              <a:xfrm>
                <a:off x="5226114" y="3226059"/>
                <a:ext cx="955675" cy="317500"/>
              </a:xfrm>
              <a:prstGeom prst="rect">
                <a:avLst/>
              </a:prstGeom>
              <a:blipFill rotWithShape="1">
                <a:blip r:embed="rId3"/>
                <a:stretch>
                  <a:fillRect l="-7" t="-82" r="7" b="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33_1#fe459f9db?pid=aa9080531&amp;color=0,0,0&amp;vtp=1&amp;bbb=1&amp;hb=1"/>
              <p:cNvSpPr/>
              <p:nvPr/>
            </p:nvSpPr>
            <p:spPr>
              <a:xfrm>
                <a:off x="722376" y="3601154"/>
                <a:ext cx="10753344" cy="10160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据图分析，A表示分裂间期，B表示有丝分裂前期，C表示有丝分裂中期，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D表示有丝分裂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末期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表示有丝分裂后期，那么该植物细胞细胞周期的顺序是</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ABCED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33_1#fe459f9db?pid=aa9080531&amp;color=0,0,0&amp;vtp=1&amp;bbb=1&amp;hb=1"/>
              <p:cNvSpPr>
                <a:spLocks noRot="1" noChangeAspect="1" noMove="1" noResize="1" noEditPoints="1" noAdjustHandles="1" noChangeArrowheads="1" noChangeShapeType="1" noTextEdit="1"/>
              </p:cNvSpPr>
              <p:nvPr/>
            </p:nvSpPr>
            <p:spPr>
              <a:xfrm>
                <a:off x="722376" y="3601154"/>
                <a:ext cx="10753344" cy="1016000"/>
              </a:xfrm>
              <a:prstGeom prst="rect">
                <a:avLst/>
              </a:prstGeom>
              <a:blipFill rotWithShape="1">
                <a:blip r:embed="rId4"/>
                <a:stretch>
                  <a:fillRect l="-4" t="-7" b="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c7a70d24b?sp=1&amp;pid=aa9080531&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A细胞发生的物质变化是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时期开始出现染色体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5_1#c7a70d24b.blank?pid=aa9080531&amp;color=0,0,0&amp;vpa=11&amp;vtp=1&amp;bbb=1"/>
              <p:cNvSpPr/>
              <p:nvPr/>
            </p:nvSpPr>
            <p:spPr>
              <a:xfrm>
                <a:off x="4603814" y="1012952"/>
                <a:ext cx="4779963"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完成</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分子的复制和有关蛋白质的合成</a:t>
                </a:r>
                <a:endParaRPr lang="en-US" altLang="zh-CN" sz="2000" dirty="0">
                  <a:solidFill>
                    <a:srgbClr val="00B050"/>
                  </a:solidFill>
                </a:endParaRPr>
              </a:p>
            </p:txBody>
          </p:sp>
        </mc:Choice>
        <mc:Fallback>
          <p:sp>
            <p:nvSpPr>
              <p:cNvPr id="3" name="QB_6_AN.35_1#c7a70d24b.blank?pid=aa9080531&amp;color=0,0,0&amp;vpa=11&amp;vtp=1&amp;bbb=1"/>
              <p:cNvSpPr>
                <a:spLocks noRot="1" noChangeAspect="1" noMove="1" noResize="1" noEditPoints="1" noAdjustHandles="1" noChangeArrowheads="1" noChangeShapeType="1" noTextEdit="1"/>
              </p:cNvSpPr>
              <p:nvPr/>
            </p:nvSpPr>
            <p:spPr>
              <a:xfrm>
                <a:off x="4603814" y="1012952"/>
                <a:ext cx="4779963" cy="317500"/>
              </a:xfrm>
              <a:prstGeom prst="rect">
                <a:avLst/>
              </a:prstGeom>
              <a:blipFill rotWithShape="1">
                <a:blip r:embed="rId1"/>
                <a:stretch>
                  <a:fillRect l="-1" t="-3640" r="8" b="40"/>
                </a:stretch>
              </a:blipFill>
            </p:spPr>
            <p:txBody>
              <a:bodyPr/>
              <a:lstStyle/>
              <a:p>
                <a:r>
                  <a:rPr lang="zh-CN" altLang="en-US">
                    <a:noFill/>
                  </a:rPr>
                  <a:t> </a:t>
                </a:r>
              </a:p>
            </p:txBody>
          </p:sp>
        </mc:Fallback>
      </mc:AlternateContent>
      <p:sp>
        <p:nvSpPr>
          <p:cNvPr id="4" name="QB_6_AN.36_1#c7a70d24b.blank?pid=aa9080531&amp;color=0,0,0&amp;vpa=12&amp;vtp=1"/>
          <p:cNvSpPr/>
          <p:nvPr/>
        </p:nvSpPr>
        <p:spPr>
          <a:xfrm>
            <a:off x="1214501" y="1401064"/>
            <a:ext cx="357188"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37_1#c7a70d24b?pid=aa9080531&amp;color=0,0,0&amp;vtp=1&amp;bbb=1&amp;hb=1"/>
              <p:cNvSpPr/>
              <p:nvPr/>
            </p:nvSpPr>
            <p:spPr>
              <a:xfrm>
                <a:off x="722376" y="189230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图中A为分裂间期，主要发生的物质变化是完成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复制及有关蛋白质的合成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（对应图中B）开始出现染色体。</a:t>
                </a:r>
                <a:endParaRPr lang="en-US" altLang="zh-CN" sz="2200" dirty="0">
                  <a:solidFill>
                    <a:srgbClr val="000000"/>
                  </a:solidFill>
                </a:endParaRPr>
              </a:p>
            </p:txBody>
          </p:sp>
        </mc:Choice>
        <mc:Fallback>
          <p:sp>
            <p:nvSpPr>
              <p:cNvPr id="5" name="QB_6_AS.37_1#c7a70d24b?pid=aa9080531&amp;color=0,0,0&amp;vtp=1&amp;bbb=1&amp;hb=1"/>
              <p:cNvSpPr>
                <a:spLocks noRot="1" noChangeAspect="1" noMove="1" noResize="1" noEditPoints="1" noAdjustHandles="1" noChangeArrowheads="1" noChangeShapeType="1" noTextEdit="1"/>
              </p:cNvSpPr>
              <p:nvPr/>
            </p:nvSpPr>
            <p:spPr>
              <a:xfrm>
                <a:off x="722376" y="1892300"/>
                <a:ext cx="10753344" cy="965200"/>
              </a:xfrm>
              <a:prstGeom prst="rect">
                <a:avLst/>
              </a:prstGeom>
              <a:blipFill rotWithShape="1">
                <a:blip r:embed="rId2"/>
                <a:stretch>
                  <a:fillRect l="-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BD.38_1#5bfe40626?pid=aa9080531&amp;color=0,0,0&amp;vtp=1&amp;bbb=1"/>
              <p:cNvSpPr/>
              <p:nvPr/>
            </p:nvSpPr>
            <p:spPr>
              <a:xfrm>
                <a:off x="722376" y="289563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6" name="QB_6_BD.38_1#5bfe40626?pid=aa9080531&amp;color=0,0,0&amp;vtp=1&amp;bbb=1"/>
              <p:cNvSpPr>
                <a:spLocks noRot="1" noChangeAspect="1" noMove="1" noResize="1" noEditPoints="1" noAdjustHandles="1" noChangeArrowheads="1" noChangeShapeType="1" noTextEdit="1"/>
              </p:cNvSpPr>
              <p:nvPr/>
            </p:nvSpPr>
            <p:spPr>
              <a:xfrm>
                <a:off x="722376" y="2895634"/>
                <a:ext cx="10753344" cy="431800"/>
              </a:xfrm>
              <a:prstGeom prst="rect">
                <a:avLst/>
              </a:prstGeom>
              <a:blipFill rotWithShape="1">
                <a:blip r:embed="rId3"/>
                <a:stretch>
                  <a:fillRect l="-4" t="-8" b="8"/>
                </a:stretch>
              </a:blipFill>
            </p:spPr>
            <p:txBody>
              <a:bodyPr/>
              <a:lstStyle/>
              <a:p>
                <a:r>
                  <a:rPr lang="zh-CN" altLang="en-US">
                    <a:noFill/>
                  </a:rPr>
                  <a:t> </a:t>
                </a:r>
              </a:p>
            </p:txBody>
          </p:sp>
        </mc:Fallback>
      </mc:AlternateContent>
      <p:sp>
        <p:nvSpPr>
          <p:cNvPr id="7" name="QB_6_AN.39_1#5bfe40626.blank?pid=aa9080531&amp;color=0,0,0&amp;vpa=13&amp;vtp=1"/>
          <p:cNvSpPr/>
          <p:nvPr/>
        </p:nvSpPr>
        <p:spPr>
          <a:xfrm>
            <a:off x="3821176" y="2857534"/>
            <a:ext cx="438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后</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6_AN.40_1#5bfe40626.blank?pid=aa9080531&amp;color=0,0,0&amp;vpa=14&amp;vtp=1&amp;bbb=1"/>
              <p:cNvSpPr/>
              <p:nvPr/>
            </p:nvSpPr>
            <p:spPr>
              <a:xfrm>
                <a:off x="7374002" y="2954972"/>
                <a:ext cx="54400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6_AN.40_1#5bfe40626.blank?pid=aa9080531&amp;color=0,0,0&amp;vpa=14&amp;vtp=1&amp;bbb=1"/>
              <p:cNvSpPr>
                <a:spLocks noRot="1" noChangeAspect="1" noMove="1" noResize="1" noEditPoints="1" noAdjustHandles="1" noChangeArrowheads="1" noChangeShapeType="1" noTextEdit="1"/>
              </p:cNvSpPr>
              <p:nvPr/>
            </p:nvSpPr>
            <p:spPr>
              <a:xfrm>
                <a:off x="7374002" y="2954972"/>
                <a:ext cx="544005" cy="317500"/>
              </a:xfrm>
              <a:prstGeom prst="rect">
                <a:avLst/>
              </a:prstGeom>
              <a:blipFill rotWithShape="1">
                <a:blip r:embed="rId4"/>
                <a:stretch>
                  <a:fillRect l="-70" t="-100" r="35" b="1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6_AS.41_1#5bfe40626?pid=aa9080531&amp;color=0,0,0&amp;vtp=1&amp;bbb=1&amp;hb=1"/>
              <p:cNvSpPr/>
              <p:nvPr/>
            </p:nvSpPr>
            <p:spPr>
              <a:xfrm>
                <a:off x="722376" y="32942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表示后期，此时姐妹染色单体分离，一条染色体上只有一个</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，所以染色体数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9" name="QB_6_AS.41_1#5bfe40626?pid=aa9080531&amp;color=0,0,0&amp;vtp=1&amp;bbb=1&amp;hb=1"/>
              <p:cNvSpPr>
                <a:spLocks noRot="1" noChangeAspect="1" noMove="1" noResize="1" noEditPoints="1" noAdjustHandles="1" noChangeArrowheads="1" noChangeShapeType="1" noTextEdit="1"/>
              </p:cNvSpPr>
              <p:nvPr/>
            </p:nvSpPr>
            <p:spPr>
              <a:xfrm>
                <a:off x="722376" y="3294253"/>
                <a:ext cx="10753344" cy="965200"/>
              </a:xfrm>
              <a:prstGeom prst="rect">
                <a:avLst/>
              </a:prstGeom>
              <a:blipFill rotWithShape="1">
                <a:blip r:embed="rId5"/>
                <a:stretch>
                  <a:fillRect l="-4" t="-53" r="-726"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2_1#12a2c9e95?pid=aa9080531&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（4）此细胞分裂结束后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，子细胞内有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条染色体，</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，有丝分裂的意义是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2_1#12a2c9e95?pid=aa9080531&amp;color=0,0,0&amp;vtp=1&amp;bt=1&amp;bbb=1&amp;hb=1"/>
              <p:cNvSpPr>
                <a:spLocks noRot="1" noChangeAspect="1" noMove="1" noResize="1" noEditPoints="1" noAdjustHandles="1" noChangeArrowheads="1" noChangeShapeType="1" noTextEdit="1"/>
              </p:cNvSpPr>
              <p:nvPr/>
            </p:nvSpPr>
            <p:spPr>
              <a:xfrm>
                <a:off x="722376" y="969264"/>
                <a:ext cx="10753344" cy="1371600"/>
              </a:xfrm>
              <a:prstGeom prst="rect">
                <a:avLst/>
              </a:prstGeom>
              <a:blipFill rotWithShape="1">
                <a:blip r:embed="rId1"/>
                <a:stretch>
                  <a:fillRect l="-4" t="-19" r="-461" b="19"/>
                </a:stretch>
              </a:blipFill>
            </p:spPr>
            <p:txBody>
              <a:bodyPr/>
              <a:lstStyle/>
              <a:p>
                <a:r>
                  <a:rPr lang="zh-CN" altLang="en-US">
                    <a:noFill/>
                  </a:rPr>
                  <a:t> </a:t>
                </a:r>
              </a:p>
            </p:txBody>
          </p:sp>
        </mc:Fallback>
      </mc:AlternateContent>
      <p:sp>
        <p:nvSpPr>
          <p:cNvPr id="3" name="QB_6_AN.43_1#12a2c9e95.blank?pid=aa9080531&amp;color=0,0,0&amp;vpa=15&amp;vtp=1"/>
          <p:cNvSpPr/>
          <p:nvPr/>
        </p:nvSpPr>
        <p:spPr>
          <a:xfrm>
            <a:off x="4932426" y="931164"/>
            <a:ext cx="341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
        <p:nvSpPr>
          <p:cNvPr id="4" name="QB_6_AN.44_1#12a2c9e95.blank?pid=aa9080531&amp;color=0,0,0&amp;vpa=16&amp;vtp=1"/>
          <p:cNvSpPr/>
          <p:nvPr/>
        </p:nvSpPr>
        <p:spPr>
          <a:xfrm>
            <a:off x="6583426" y="931164"/>
            <a:ext cx="3413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mc:AlternateContent xmlns:mc="http://schemas.openxmlformats.org/markup-compatibility/2006">
        <mc:Choice xmlns:a14="http://schemas.microsoft.com/office/drawing/2010/main" Requires="a14">
          <p:sp>
            <p:nvSpPr>
              <p:cNvPr id="5" name="QB_6_AN.45_1#12a2c9e95.blank?pid=aa9080531&amp;color=0,0,0&amp;vpa=17&amp;vtp=1&amp;bbb=1&amp;hb=1"/>
              <p:cNvSpPr/>
              <p:nvPr/>
            </p:nvSpPr>
            <p:spPr>
              <a:xfrm>
                <a:off x="722377" y="931164"/>
                <a:ext cx="10749631" cy="13716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亲代细胞的染色体经过复制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（关键是</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的复制）之后，精确地平均分配到两个子细胞中</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胞的亲代和子代之间保持了遗传的稳定性</a:t>
                </a:r>
                <a:endParaRPr lang="en-US" altLang="zh-CN" sz="2000" dirty="0"/>
              </a:p>
            </p:txBody>
          </p:sp>
        </mc:Choice>
        <mc:Fallback>
          <p:sp>
            <p:nvSpPr>
              <p:cNvPr id="5" name="QB_6_AN.45_1#12a2c9e95.blank?pid=aa9080531&amp;color=0,0,0&amp;vpa=17&amp;vtp=1&amp;bbb=1&amp;hb=1"/>
              <p:cNvSpPr>
                <a:spLocks noRot="1" noChangeAspect="1" noMove="1" noResize="1" noEditPoints="1" noAdjustHandles="1" noChangeArrowheads="1" noChangeShapeType="1" noTextEdit="1"/>
              </p:cNvSpPr>
              <p:nvPr/>
            </p:nvSpPr>
            <p:spPr>
              <a:xfrm>
                <a:off x="722377" y="931164"/>
                <a:ext cx="10749631" cy="1371600"/>
              </a:xfrm>
              <a:prstGeom prst="rect">
                <a:avLst/>
              </a:prstGeom>
              <a:blipFill rotWithShape="1">
                <a:blip r:embed="rId2"/>
                <a:stretch>
                  <a:fillRect l="-4" t="-19" r="1" b="1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46_1#12a2c9e95?pid=aa9080531&amp;color=0,0,0&amp;vtp=1&amp;bbb=1&amp;hb=1"/>
              <p:cNvSpPr/>
              <p:nvPr/>
            </p:nvSpPr>
            <p:spPr>
              <a:xfrm>
                <a:off x="722376" y="23495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此细胞分裂结束后，子细胞内染色体、核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的数目和亲代一致，含4条染色体，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分子。有丝分裂的意义是将亲代细胞的染色体经过复制（关键是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的复制）之后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，精确地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平均分配到两个子细胞中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，在细胞的亲代和子代之间保持了遗传的稳定性。</a:t>
                </a:r>
                <a:endParaRPr lang="en-US" altLang="zh-CN" sz="2200" dirty="0"/>
              </a:p>
            </p:txBody>
          </p:sp>
        </mc:Choice>
        <mc:Fallback>
          <p:sp>
            <p:nvSpPr>
              <p:cNvPr id="6" name="QB_6_AS.46_1#12a2c9e95?pid=aa9080531&amp;color=0,0,0&amp;vtp=1&amp;bbb=1&amp;hb=1"/>
              <p:cNvSpPr>
                <a:spLocks noRot="1" noChangeAspect="1" noMove="1" noResize="1" noEditPoints="1" noAdjustHandles="1" noChangeArrowheads="1" noChangeShapeType="1" noTextEdit="1"/>
              </p:cNvSpPr>
              <p:nvPr/>
            </p:nvSpPr>
            <p:spPr>
              <a:xfrm>
                <a:off x="722376" y="2349500"/>
                <a:ext cx="10753344" cy="1384300"/>
              </a:xfrm>
              <a:prstGeom prst="rect">
                <a:avLst/>
              </a:prstGeom>
              <a:blipFill rotWithShape="1">
                <a:blip r:embed="rId3"/>
                <a:stretch>
                  <a:fillRect l="-4" r="-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7_1#ecc5a8577?sp=1&amp;pid=fc481fdec&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11.世界上首个体细胞克隆猴在我国诞生，这是科学家首次成功地克隆出非人灵长类动物。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可能发生如图所示的过程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pic>
        <p:nvPicPr>
          <p:cNvPr id="3" name="QO_5_BD.47_2#ecc5a8577?pid=fc481fde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64334" y="2021528"/>
            <a:ext cx="3460285" cy="1693676"/>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4" name="QB_6_BD.48_1#e47e69610?pid=ecc5a8577&amp;color=0,0,0&amp;vtp=1&amp;bbb=1&amp;hb=1"/>
              <p:cNvSpPr/>
              <p:nvPr/>
            </p:nvSpPr>
            <p:spPr>
              <a:xfrm>
                <a:off x="722376" y="3848808"/>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（1）假设细胞A内的染色体数为54条，则动物个体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D的正常体细胞中的染色体数为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条，在有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丝分裂中期染色体数与核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分子数之比为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48_1#e47e69610?pid=ecc5a8577&amp;color=0,0,0&amp;vtp=1&amp;bbb=1&amp;hb=1"/>
              <p:cNvSpPr>
                <a:spLocks noRot="1" noChangeAspect="1" noMove="1" noResize="1" noEditPoints="1" noAdjustHandles="1" noChangeArrowheads="1" noChangeShapeType="1" noTextEdit="1"/>
              </p:cNvSpPr>
              <p:nvPr/>
            </p:nvSpPr>
            <p:spPr>
              <a:xfrm>
                <a:off x="722376" y="3848808"/>
                <a:ext cx="10753344" cy="914400"/>
              </a:xfrm>
              <a:prstGeom prst="rect">
                <a:avLst/>
              </a:prstGeom>
              <a:blipFill rotWithShape="1">
                <a:blip r:embed="rId2"/>
                <a:stretch>
                  <a:fillRect l="-4" t="-8" r="-939" b="8"/>
                </a:stretch>
              </a:blipFill>
            </p:spPr>
            <p:txBody>
              <a:bodyPr/>
              <a:lstStyle/>
              <a:p>
                <a:r>
                  <a:rPr lang="zh-CN" altLang="en-US">
                    <a:noFill/>
                  </a:rPr>
                  <a:t> </a:t>
                </a:r>
              </a:p>
            </p:txBody>
          </p:sp>
        </mc:Fallback>
      </mc:AlternateContent>
      <p:sp>
        <p:nvSpPr>
          <p:cNvPr id="5" name="QB_6_AN.49_1#e47e69610.blank?pid=ecc5a8577&amp;color=0,0,0&amp;vpa=18&amp;vtp=1&amp;bbb=1"/>
          <p:cNvSpPr/>
          <p:nvPr/>
        </p:nvSpPr>
        <p:spPr>
          <a:xfrm>
            <a:off x="9909239" y="3810708"/>
            <a:ext cx="498475"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54</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N.50_1#e47e69610.blank?pid=ecc5a8577&amp;color=0,0,0&amp;vpa=19&amp;vtp=1&amp;bbb=1"/>
              <p:cNvSpPr/>
              <p:nvPr/>
            </p:nvSpPr>
            <p:spPr>
              <a:xfrm>
                <a:off x="5589651" y="4367154"/>
                <a:ext cx="54400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50_1#e47e69610.blank?pid=ecc5a8577&amp;color=0,0,0&amp;vpa=19&amp;vtp=1&amp;bbb=1"/>
              <p:cNvSpPr>
                <a:spLocks noRot="1" noChangeAspect="1" noMove="1" noResize="1" noEditPoints="1" noAdjustHandles="1" noChangeArrowheads="1" noChangeShapeType="1" noTextEdit="1"/>
              </p:cNvSpPr>
              <p:nvPr/>
            </p:nvSpPr>
            <p:spPr>
              <a:xfrm>
                <a:off x="5589651" y="4367154"/>
                <a:ext cx="544005" cy="317500"/>
              </a:xfrm>
              <a:prstGeom prst="rect">
                <a:avLst/>
              </a:prstGeom>
              <a:blipFill rotWithShape="1">
                <a:blip r:embed="rId3"/>
                <a:stretch>
                  <a:fillRect l="-70" t="-82" r="35" b="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51_1#e47e69610?pid=ecc5a8577&amp;color=0,0,0&amp;vtp=1&amp;bbb=1&amp;hb=1"/>
              <p:cNvSpPr/>
              <p:nvPr/>
            </p:nvSpPr>
            <p:spPr>
              <a:xfrm>
                <a:off x="722376" y="477590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动物个体D是由重组细胞C发育而来，而重组细胞C中的染色体来源于细胞A，因此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D的正常体细胞中的染色体数为54条。在有丝分裂中期，染色体数与核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分子数之比为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51_1#e47e69610?pid=ecc5a8577&amp;color=0,0,0&amp;vtp=1&amp;bbb=1&amp;hb=1"/>
              <p:cNvSpPr>
                <a:spLocks noRot="1" noChangeAspect="1" noMove="1" noResize="1" noEditPoints="1" noAdjustHandles="1" noChangeArrowheads="1" noChangeShapeType="1" noTextEdit="1"/>
              </p:cNvSpPr>
              <p:nvPr/>
            </p:nvSpPr>
            <p:spPr>
              <a:xfrm>
                <a:off x="722376" y="4775908"/>
                <a:ext cx="10753344" cy="1384300"/>
              </a:xfrm>
              <a:prstGeom prst="rect">
                <a:avLst/>
              </a:prstGeom>
              <a:blipFill rotWithShape="1">
                <a:blip r:embed="rId4"/>
                <a:stretch>
                  <a:fillRect l="-4" t="-5" b="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3b5c8731b?pid=ecc5a8577&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（2）经过③过程产生了形态、结构、生理功能不同的细胞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，原因是不同细胞中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的表达情况不同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。若细胞A发生过程②，细胞分裂加快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缩短”或“不变”）。</a:t>
            </a:r>
            <a:endParaRPr lang="en-US" altLang="zh-CN" sz="2000" dirty="0"/>
          </a:p>
        </p:txBody>
      </p:sp>
      <p:sp>
        <p:nvSpPr>
          <p:cNvPr id="3" name="QB_6_AN.53_1#3b5c8731b.blank?pid=ecc5a8577&amp;color=0,0,0&amp;vpa=20&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遗传信息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或基因）</a:t>
            </a:r>
            <a:endParaRPr lang="en-US" altLang="zh-CN" sz="2000" dirty="0"/>
          </a:p>
        </p:txBody>
      </p:sp>
      <p:sp>
        <p:nvSpPr>
          <p:cNvPr id="4" name="QB_6_AN.54_1#3b5c8731b.blank?pid=ecc5a8577&amp;color=0,0,0&amp;vpa=21&amp;vtp=1&amp;bbb=1"/>
          <p:cNvSpPr/>
          <p:nvPr/>
        </p:nvSpPr>
        <p:spPr>
          <a:xfrm>
            <a:off x="9420289" y="1388364"/>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缩短</a:t>
            </a:r>
            <a:endParaRPr lang="en-US" altLang="zh-CN" sz="2000" dirty="0"/>
          </a:p>
        </p:txBody>
      </p:sp>
      <p:sp>
        <p:nvSpPr>
          <p:cNvPr id="5" name="QB_6_AS.55_1#3b5c8731b?pid=ecc5a8577&amp;color=0,0,0&amp;vtp=1&amp;bbb=1&amp;hb=1"/>
          <p:cNvSpPr/>
          <p:nvPr/>
        </p:nvSpPr>
        <p:spPr>
          <a:xfrm>
            <a:off x="722376" y="23952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经过③过程产生了形态、结构、生理功能不同的细胞，即发生了细胞分化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因是遗传信息的表达情况不同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。若细胞A发生过程②（无限增殖）变成癌细胞，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与正常细胞相比，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癌细胞分裂加快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，细胞周期缩短。</a:t>
            </a:r>
            <a:endParaRPr lang="en-US" altLang="zh-CN" sz="2200" dirty="0"/>
          </a:p>
        </p:txBody>
      </p:sp>
      <p:sp>
        <p:nvSpPr>
          <p:cNvPr id="6" name="QB_6_BD.56_1#919836f4a?pid=ecc5a8577&amp;color=0,0,0&amp;vtp=1&amp;bbb=1"/>
          <p:cNvSpPr/>
          <p:nvPr/>
        </p:nvSpPr>
        <p:spPr>
          <a:xfrm>
            <a:off x="722376" y="382781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④⑤⑥⑦过程可以说明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57_1#919836f4a.blank?pid=ecc5a8577&amp;color=0,0,0&amp;vpa=22&amp;vtp=1&amp;bbb=1"/>
          <p:cNvSpPr/>
          <p:nvPr/>
        </p:nvSpPr>
        <p:spPr>
          <a:xfrm>
            <a:off x="4437126" y="3789714"/>
            <a:ext cx="475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已分化的动物体细胞的细胞核具有全能性</a:t>
            </a:r>
            <a:endParaRPr lang="en-US" altLang="zh-CN" sz="2000" dirty="0"/>
          </a:p>
        </p:txBody>
      </p:sp>
      <p:sp>
        <p:nvSpPr>
          <p:cNvPr id="8" name="QB_6_AS.58_1#919836f4a?pid=ecc5a8577&amp;color=0,0,0&amp;vtp=1&amp;bbb=1&amp;hb=1"/>
          <p:cNvSpPr/>
          <p:nvPr/>
        </p:nvSpPr>
        <p:spPr>
          <a:xfrm>
            <a:off x="722376" y="42721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④⑤⑥⑦过程为取出细胞A的细胞核，移植到去核的卵母细胞B中，形成重组细胞C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发育形成动物个体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D，这说明已分化的动物体细胞的细胞核具有全能性。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9_1#2b412e4d7?pid=ecc5a8577&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（4）①过程形成的细胞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，细胞核发生的变化有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0_1#2b412e4d7.blank?pid=ecc5a8577&amp;color=0,0,0&amp;vpa=23&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细胞核体积增大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，核膜内折，染色质收缩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加深</a:t>
            </a:r>
            <a:endParaRPr lang="en-US" altLang="zh-CN" sz="2000" dirty="0"/>
          </a:p>
        </p:txBody>
      </p:sp>
      <p:sp>
        <p:nvSpPr>
          <p:cNvPr id="4" name="QB_6_AS.61_1#2b412e4d7?pid=ecc5a8577&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①过程为细胞衰老的过程，细胞衰老过程中细胞核体积增大，核膜内折，染色质收缩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色加深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5" name="QB_6_BD.62_1#7964f1475?pid=ecc5a8577&amp;color=0,0,0&amp;vtp=1&amp;bbb=1&amp;hb=1"/>
          <p:cNvSpPr/>
          <p:nvPr/>
        </p:nvSpPr>
        <p:spPr>
          <a:xfrm>
            <a:off x="722376" y="294643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（5）以前用于实验的动物主要是老鼠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，猴比老鼠更适合用作研究人类疾病和进行药物实验的模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型动物，原因是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与普通猴相比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，克隆猴作实验动物模型的优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减少了对实验的干扰，实验结果更可信。</a:t>
            </a:r>
            <a:endParaRPr lang="en-US" altLang="zh-CN" sz="2000" dirty="0"/>
          </a:p>
        </p:txBody>
      </p:sp>
      <p:sp>
        <p:nvSpPr>
          <p:cNvPr id="6" name="QB_6_AN.63_1#7964f1475.blank?pid=ecc5a8577&amp;color=0,0,0&amp;vpa=24&amp;vtp=1&amp;bbb=1"/>
          <p:cNvSpPr/>
          <p:nvPr/>
        </p:nvSpPr>
        <p:spPr>
          <a:xfrm>
            <a:off x="2509901" y="3365534"/>
            <a:ext cx="374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猴与人在进化上的亲缘关系更近</a:t>
            </a:r>
            <a:endParaRPr lang="en-US" altLang="zh-CN" sz="2000" dirty="0"/>
          </a:p>
        </p:txBody>
      </p:sp>
      <p:sp>
        <p:nvSpPr>
          <p:cNvPr id="7" name="QB_6_AN.64_1#7964f1475.blank?pid=ecc5a8577&amp;color=0,0,0&amp;vpa=25&amp;vtp=1&amp;bbb=1"/>
          <p:cNvSpPr/>
          <p:nvPr/>
        </p:nvSpPr>
        <p:spPr>
          <a:xfrm>
            <a:off x="1239901" y="3822734"/>
            <a:ext cx="247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克隆猴遗传物质相同</a:t>
            </a:r>
            <a:endParaRPr lang="en-US" altLang="zh-CN" sz="2000" dirty="0"/>
          </a:p>
        </p:txBody>
      </p:sp>
      <p:sp>
        <p:nvSpPr>
          <p:cNvPr id="8" name="QB_6_AS.65_1#7964f1475?pid=ecc5a8577&amp;color=0,0,0&amp;vtp=1&amp;bbb=1&amp;hb=1"/>
          <p:cNvSpPr/>
          <p:nvPr/>
        </p:nvSpPr>
        <p:spPr>
          <a:xfrm>
            <a:off x="722376" y="43764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以前用于实验的动物主要是老鼠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，猴比老鼠更适合用作研究人类疾病和进行药物实验的模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，其原因是猴与人在进化上的亲缘关系更近。与普通猴相比，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克隆猴是经无性生殖产生的，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其作实验动物模型的优点是克隆猴遗传物质相同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，减少了对实验的干扰，实验结果更可信。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6_1#3fbf4d670?sp=1&amp;pid=fc481fdec&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［湖北武汉洪山高级中学2025高一上月考］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连续分裂的细胞染色体呈周期性变化（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处于细胞周期不同时期的细胞核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含量也不同（如图乙）；为探究中药地黄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对肝癌细胞增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，用含不同浓度</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的培养液培养肝癌细胞，结果如图丙所示。</a:t>
                </a:r>
                <a:endParaRPr lang="en-US" altLang="zh-CN" sz="2000" dirty="0"/>
              </a:p>
            </p:txBody>
          </p:sp>
        </mc:Choice>
        <mc:Fallback>
          <p:sp>
            <p:nvSpPr>
              <p:cNvPr id="2" name="QO_5_BD.66_1#3fbf4d670?sp=1&amp;pid=fc481fdec&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382" b="33"/>
                </a:stretch>
              </a:blipFill>
            </p:spPr>
            <p:txBody>
              <a:bodyPr/>
              <a:lstStyle/>
              <a:p>
                <a:r>
                  <a:rPr lang="zh-CN" altLang="en-US">
                    <a:noFill/>
                  </a:rPr>
                  <a:t> </a:t>
                </a:r>
              </a:p>
            </p:txBody>
          </p:sp>
        </mc:Fallback>
      </mc:AlternateContent>
      <p:pic>
        <p:nvPicPr>
          <p:cNvPr id="3" name="QO_5_BD.66_3#3fbf4d670?iti=1&amp;htil=1&amp;pid=fc481fde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764792" y="2972504"/>
            <a:ext cx="1499616" cy="15727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5_BD.66_4#3fbf4d670?iti=2&amp;htil=1&amp;pid=fc481fde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01768" y="2643320"/>
            <a:ext cx="2185416" cy="191109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O_5_BD.66_5#3fbf4d670?iti=3&amp;htil=1&amp;pid=fc481fde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385048" y="2478728"/>
            <a:ext cx="2578608" cy="207568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O_5_BD.66_6#3fbf4d670?iti=1&amp;htil=1&amp;pid=fc481fdec&amp;color=0,0,0&amp;vtp=1"/>
          <p:cNvSpPr/>
          <p:nvPr/>
        </p:nvSpPr>
        <p:spPr>
          <a:xfrm>
            <a:off x="2359025" y="4672272"/>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O_5_BD.66_7#3fbf4d670?iti=2&amp;htil=1&amp;pid=fc481fdec&amp;color=0,0,0&amp;vtp=1"/>
          <p:cNvSpPr/>
          <p:nvPr/>
        </p:nvSpPr>
        <p:spPr>
          <a:xfrm>
            <a:off x="5938901" y="4681416"/>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O_5_BD.66_8#3fbf4d670?iti=3&amp;htil=1&amp;pid=fc481fdec&amp;color=0,0,0&amp;vtp=1"/>
          <p:cNvSpPr/>
          <p:nvPr/>
        </p:nvSpPr>
        <p:spPr>
          <a:xfrm>
            <a:off x="9518777" y="4681416"/>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9ecba121?pid=787eb304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下列关于观察植物细胞有丝分裂实验的叙述，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9ecba121.bracket?pid=787eb304d&amp;color=0,0,0&amp;vpa=1&amp;vtp=1"/>
          <p:cNvSpPr/>
          <p:nvPr/>
        </p:nvSpPr>
        <p:spPr>
          <a:xfrm>
            <a:off x="10772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1_2#09ecba121.choices?pid=787eb304d&amp;color=0,0,0&amp;vtp=1&amp;bbb=1&amp;hb=1"/>
              <p:cNvSpPr/>
              <p:nvPr/>
            </p:nvSpPr>
            <p:spPr>
              <a:xfrm>
                <a:off x="722376" y="1401987"/>
                <a:ext cx="10753344"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的盐酸和体积分数为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的酒精混合液解离根尖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，目的是使组织中的细胞相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互分离开来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.解离后漂洗是为了洗去根尖上的解离液，防止解离过度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.制片时先将根尖弄碎，盖上盖玻片，再用拇指轻压可使细胞分散开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.看到一个前期细胞时，要注意观察它进入中期、后期、末期的过程</a:t>
                </a:r>
                <a:endParaRPr lang="en-US" altLang="zh-CN" sz="2000" dirty="0"/>
              </a:p>
            </p:txBody>
          </p:sp>
        </mc:Choice>
        <mc:Fallback>
          <p:sp>
            <p:nvSpPr>
              <p:cNvPr id="4" name="QC_5_BD.1_2#09ecba121.choices?pid=787eb304d&amp;color=0,0,0&amp;vtp=1&amp;bbb=1&amp;hb=1"/>
              <p:cNvSpPr>
                <a:spLocks noRot="1" noChangeAspect="1" noMove="1" noResize="1" noEditPoints="1" noAdjustHandles="1" noChangeArrowheads="1" noChangeShapeType="1" noTextEdit="1"/>
              </p:cNvSpPr>
              <p:nvPr/>
            </p:nvSpPr>
            <p:spPr>
              <a:xfrm>
                <a:off x="722376" y="1401987"/>
                <a:ext cx="10753344" cy="2324100"/>
              </a:xfrm>
              <a:prstGeom prst="rect">
                <a:avLst/>
              </a:prstGeom>
              <a:blipFill rotWithShape="1">
                <a:blip r:embed="rId1"/>
                <a:stretch>
                  <a:fillRect l="-4" t="-23" r="-242"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67_1#fba5267a8?pid=3fbf4d670&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肝癌细胞的细胞周期包括两个阶段：</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图甲中染色体呈</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状态的细胞存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在于图乙所示的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填字母）细胞中，此时细胞中的染色体、染色单体和核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67_1#fba5267a8?pid=3fbf4d670&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r="-3159" b="28"/>
                </a:stretch>
              </a:blipFill>
            </p:spPr>
            <p:txBody>
              <a:bodyPr/>
              <a:lstStyle/>
              <a:p>
                <a:r>
                  <a:rPr lang="zh-CN" altLang="en-US">
                    <a:noFill/>
                  </a:rPr>
                  <a:t> </a:t>
                </a:r>
              </a:p>
            </p:txBody>
          </p:sp>
        </mc:Fallback>
      </mc:AlternateContent>
      <p:sp>
        <p:nvSpPr>
          <p:cNvPr id="3" name="QB_6_AN.68_1#fba5267a8.blank?pid=3fbf4d670&amp;color=0,0,0&amp;vpa=26&amp;vtp=1&amp;bbb=1"/>
          <p:cNvSpPr/>
          <p:nvPr/>
        </p:nvSpPr>
        <p:spPr>
          <a:xfrm>
            <a:off x="5453126" y="9311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分裂间期和分裂期</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69_1#fba5267a8.blank?pid=3fbf4d670&amp;color=0,0,0&amp;vpa=27&amp;vtp=1&amp;bbb=1"/>
              <p:cNvSpPr/>
              <p:nvPr/>
            </p:nvSpPr>
            <p:spPr>
              <a:xfrm>
                <a:off x="2511488" y="1479486"/>
                <a:ext cx="252413"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𝐜</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6_AN.69_1#fba5267a8.blank?pid=3fbf4d670&amp;color=0,0,0&amp;vpa=27&amp;vtp=1&amp;bbb=1"/>
              <p:cNvSpPr>
                <a:spLocks noRot="1" noChangeAspect="1" noMove="1" noResize="1" noEditPoints="1" noAdjustHandles="1" noChangeArrowheads="1" noChangeShapeType="1" noTextEdit="1"/>
              </p:cNvSpPr>
              <p:nvPr/>
            </p:nvSpPr>
            <p:spPr>
              <a:xfrm>
                <a:off x="2511488" y="1479486"/>
                <a:ext cx="252413" cy="317500"/>
              </a:xfrm>
              <a:prstGeom prst="rect">
                <a:avLst/>
              </a:prstGeom>
              <a:blipFill rotWithShape="1">
                <a:blip r:embed="rId2"/>
                <a:stretch>
                  <a:fillRect l="-25" t="-180" r="151" b="1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70_1#fba5267a8.blank?pid=3fbf4d670&amp;color=0,0,0&amp;vpa=28&amp;vtp=1&amp;bbb=1"/>
              <p:cNvSpPr/>
              <p:nvPr/>
            </p:nvSpPr>
            <p:spPr>
              <a:xfrm>
                <a:off x="10669652" y="1479486"/>
                <a:ext cx="805434"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70_1#fba5267a8.blank?pid=3fbf4d670&amp;color=0,0,0&amp;vpa=28&amp;vtp=1&amp;bbb=1"/>
              <p:cNvSpPr>
                <a:spLocks noRot="1" noChangeAspect="1" noMove="1" noResize="1" noEditPoints="1" noAdjustHandles="1" noChangeArrowheads="1" noChangeShapeType="1" noTextEdit="1"/>
              </p:cNvSpPr>
              <p:nvPr/>
            </p:nvSpPr>
            <p:spPr>
              <a:xfrm>
                <a:off x="10669652" y="1479486"/>
                <a:ext cx="805434" cy="317500"/>
              </a:xfrm>
              <a:prstGeom prst="rect">
                <a:avLst/>
              </a:prstGeom>
              <a:blipFill rotWithShape="1">
                <a:blip r:embed="rId3"/>
                <a:stretch>
                  <a:fillRect l="-47" t="-180" b="1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71_1#fba5267a8?pid=3fbf4d670&amp;color=0,0,0&amp;vtp=1&amp;bbb=1&amp;hb=1"/>
              <p:cNvSpPr/>
              <p:nvPr/>
            </p:nvSpPr>
            <p:spPr>
              <a:xfrm>
                <a:off x="722376" y="18923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细胞周期分为两个阶段：分裂间期和分裂期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表示染色体复制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表示前期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可表示中期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可表示后期、末期。图乙的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未复制的细胞</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正在复制的细胞，对应间期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表示分裂期的细胞。图甲中呈</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状态的细胞可出现在有丝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，属于图乙的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细胞（分裂期）；此时每条染色体上都含有姐妹染色单体，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染色单体和核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数目比为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71_1#fba5267a8?pid=3fbf4d670&amp;color=0,0,0&amp;vtp=1&amp;bbb=1&amp;hb=1"/>
              <p:cNvSpPr>
                <a:spLocks noRot="1" noChangeAspect="1" noMove="1" noResize="1" noEditPoints="1" noAdjustHandles="1" noChangeArrowheads="1" noChangeShapeType="1" noTextEdit="1"/>
              </p:cNvSpPr>
              <p:nvPr/>
            </p:nvSpPr>
            <p:spPr>
              <a:xfrm>
                <a:off x="722376" y="1892300"/>
                <a:ext cx="10753344" cy="2324100"/>
              </a:xfrm>
              <a:prstGeom prst="rect">
                <a:avLst/>
              </a:prstGeom>
              <a:blipFill rotWithShape="1">
                <a:blip r:embed="rId4"/>
                <a:stretch>
                  <a:fillRect l="-4" r="-14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2_1#b75599a8d?pid=3fbf4d670&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（2）据图丙分析可得，地黄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对肝癌细胞增殖的影响是在一定范围内，</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72_1#b75599a8d?pid=3fbf4d670&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r="-437"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73_1#b75599a8d.blank?pid=3fbf4d670&amp;color=0,0,0&amp;vpa=29&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地黄</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𝐑𝐠</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的浓度越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、处理时间越长，对肝癌细胞增殖的抑制作用越强</a:t>
                </a:r>
                <a:endParaRPr lang="en-US" altLang="zh-CN" sz="2000" dirty="0"/>
              </a:p>
            </p:txBody>
          </p:sp>
        </mc:Choice>
        <mc:Fallback>
          <p:sp>
            <p:nvSpPr>
              <p:cNvPr id="3" name="QB_6_AN.73_1#b75599a8d.blank?pid=3fbf4d670&amp;color=0,0,0&amp;vpa=29&amp;vtp=1&amp;bbb=1&amp;hb=1"/>
              <p:cNvSpPr>
                <a:spLocks noRot="1" noChangeAspect="1" noMove="1" noResize="1" noEditPoints="1" noAdjustHandles="1" noChangeArrowheads="1" noChangeShapeType="1" noTextEdit="1"/>
              </p:cNvSpPr>
              <p:nvPr/>
            </p:nvSpPr>
            <p:spPr>
              <a:xfrm>
                <a:off x="722377" y="931164"/>
                <a:ext cx="10749631" cy="914400"/>
              </a:xfrm>
              <a:prstGeom prst="rect">
                <a:avLst/>
              </a:prstGeom>
              <a:blipFill rotWithShape="1">
                <a:blip r:embed="rId2"/>
                <a:stretch>
                  <a:fillRect l="-4" t="-2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74_1#b75599a8d?pid=3fbf4d670&amp;color=0,0,0&amp;vtp=1&amp;bbb=1&amp;hb=1"/>
              <p:cNvSpPr/>
              <p:nvPr/>
            </p:nvSpPr>
            <p:spPr>
              <a:xfrm>
                <a:off x="722376" y="18923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分析图丙可知，随着地黄</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的浓度增加或培养时间增加，肝癌细胞增殖率均降低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黄抑制了癌细胞的增殖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，且在一定范围内，地黄的浓度越高、处理时间越长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，对肝癌细胞增殖的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抑制作用越强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74_1#b75599a8d?pid=3fbf4d670&amp;color=0,0,0&amp;vtp=1&amp;bbb=1&amp;hb=1"/>
              <p:cNvSpPr>
                <a:spLocks noRot="1" noChangeAspect="1" noMove="1" noResize="1" noEditPoints="1" noAdjustHandles="1" noChangeArrowheads="1" noChangeShapeType="1" noTextEdit="1"/>
              </p:cNvSpPr>
              <p:nvPr/>
            </p:nvSpPr>
            <p:spPr>
              <a:xfrm>
                <a:off x="722376" y="1892300"/>
                <a:ext cx="10753344" cy="1384300"/>
              </a:xfrm>
              <a:prstGeom prst="rect">
                <a:avLst/>
              </a:prstGeom>
              <a:blipFill rotWithShape="1">
                <a:blip r:embed="rId3"/>
                <a:stretch>
                  <a:fillRect l="-4" r="-40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75_1#b563e7ac3?iti=4&amp;htil=4&amp;pid=3fbf4d67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0963" y="1054296"/>
            <a:ext cx="4105656" cy="215798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B_6_BD.75_2#b563e7ac3?iti=4&amp;htil=4&amp;pid=3fbf4d670&amp;color=0,0,0&amp;vtp=1"/>
          <p:cNvSpPr/>
          <p:nvPr/>
        </p:nvSpPr>
        <p:spPr>
          <a:xfrm>
            <a:off x="9218216" y="3339280"/>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mc:AlternateContent xmlns:mc="http://schemas.openxmlformats.org/markup-compatibility/2006">
        <mc:Choice xmlns:a14="http://schemas.microsoft.com/office/drawing/2010/main" Requires="a14">
          <p:sp>
            <p:nvSpPr>
              <p:cNvPr id="4" name="QB_6_BD.75_3#b563e7ac3?htil=4&amp;sp=1&amp;pid=3fbf4d670&amp;color=0,0,0&amp;vtp=1&amp;bt=1&amp;bbb=1&amp;hb=1&amp;hs=1"/>
              <p:cNvSpPr/>
              <p:nvPr/>
            </p:nvSpPr>
            <p:spPr>
              <a:xfrm>
                <a:off x="722376" y="972000"/>
                <a:ext cx="6510528" cy="3200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（3）科研工作者发现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蛋白是调控细胞有丝分裂的关键蛋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可通过影响其活性来影响细胞周期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员将经同步化处理的某动物正常细胞群（该细胞群处于同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一细胞分裂时期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蛋白编码基因敲除的细胞群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该细胞群无法合成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蛋白）放入正常培养液中培养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段时间后采用特定方法对两组细胞的有丝分裂过程进行图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像采集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，部分结果如图丁所示：</a:t>
                </a:r>
                <a:endParaRPr lang="en-US" altLang="zh-CN" sz="2000" dirty="0"/>
              </a:p>
            </p:txBody>
          </p:sp>
        </mc:Choice>
        <mc:Fallback>
          <p:sp>
            <p:nvSpPr>
              <p:cNvPr id="4" name="QB_6_BD.75_3#b563e7ac3?htil=4&amp;sp=1&amp;pid=3fbf4d670&amp;color=0,0,0&amp;vtp=1&amp;bt=1&amp;bbb=1&amp;hb=1&amp;hs=1"/>
              <p:cNvSpPr>
                <a:spLocks noRot="1" noChangeAspect="1" noMove="1" noResize="1" noEditPoints="1" noAdjustHandles="1" noChangeArrowheads="1" noChangeShapeType="1" noTextEdit="1"/>
              </p:cNvSpPr>
              <p:nvPr/>
            </p:nvSpPr>
            <p:spPr>
              <a:xfrm>
                <a:off x="722376" y="972000"/>
                <a:ext cx="6510528" cy="3200400"/>
              </a:xfrm>
              <a:prstGeom prst="rect">
                <a:avLst/>
              </a:prstGeom>
              <a:blipFill rotWithShape="1">
                <a:blip r:embed="rId2"/>
                <a:stretch>
                  <a:fillRect l="-6" t="-14" r="-1498" b="1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75_4#b563e7ac3?pid=3fbf4d670&amp;color=0,0,0&amp;vtp=1&amp;bbb=1&amp;hb=1&amp;hs=1"/>
              <p:cNvSpPr/>
              <p:nvPr/>
            </p:nvSpPr>
            <p:spPr>
              <a:xfrm>
                <a:off x="722376" y="4218662"/>
                <a:ext cx="10753344" cy="18415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D时期细胞内染色体的主要行为变化是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蛋白对细胞周期的调控作用是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综合上述研究成果可得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影响细胞周期的机制可能是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填“促进”或“抑制”）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蛋白活性，调控细胞增殖。</a:t>
                </a:r>
                <a:endParaRPr lang="en-US" altLang="zh-CN" sz="2000" dirty="0"/>
              </a:p>
            </p:txBody>
          </p:sp>
        </mc:Choice>
        <mc:Fallback>
          <p:sp>
            <p:nvSpPr>
              <p:cNvPr id="5" name="QB_6_BD.75_4#b563e7ac3?pid=3fbf4d670&amp;color=0,0,0&amp;vtp=1&amp;bbb=1&amp;hb=1&amp;hs=1"/>
              <p:cNvSpPr>
                <a:spLocks noRot="1" noChangeAspect="1" noMove="1" noResize="1" noEditPoints="1" noAdjustHandles="1" noChangeArrowheads="1" noChangeShapeType="1" noTextEdit="1"/>
              </p:cNvSpPr>
              <p:nvPr/>
            </p:nvSpPr>
            <p:spPr>
              <a:xfrm>
                <a:off x="722376" y="4218662"/>
                <a:ext cx="10753344" cy="1841500"/>
              </a:xfrm>
              <a:prstGeom prst="rect">
                <a:avLst/>
              </a:prstGeom>
              <a:blipFill rotWithShape="1">
                <a:blip r:embed="rId3"/>
                <a:stretch>
                  <a:fillRect l="-4" t="-19" r="-1004" b="19"/>
                </a:stretch>
              </a:blipFill>
            </p:spPr>
            <p:txBody>
              <a:bodyPr/>
              <a:lstStyle/>
              <a:p>
                <a:r>
                  <a:rPr lang="zh-CN" altLang="en-US">
                    <a:noFill/>
                  </a:rPr>
                  <a:t> </a:t>
                </a:r>
              </a:p>
            </p:txBody>
          </p:sp>
        </mc:Fallback>
      </mc:AlternateContent>
      <p:sp>
        <p:nvSpPr>
          <p:cNvPr id="6" name="QB_6_AN.76_1#b563e7ac3.blank?pid=3fbf4d670&amp;color=0,0,0&amp;vpa=30&amp;vtp=1&amp;bbb=1&amp;hb=1"/>
          <p:cNvSpPr/>
          <p:nvPr/>
        </p:nvSpPr>
        <p:spPr>
          <a:xfrm>
            <a:off x="722377" y="4180562"/>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姐妹染色单体分开，成为两条子染色体并分别</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移向细胞两极</a:t>
            </a:r>
            <a:endParaRPr lang="en-US" altLang="zh-CN" sz="2000" dirty="0"/>
          </a:p>
        </p:txBody>
      </p:sp>
      <p:sp>
        <p:nvSpPr>
          <p:cNvPr id="7" name="QB_6_AN.77_1#b563e7ac3.blank?pid=3fbf4d670&amp;color=0,0,0&amp;vpa=31&amp;vtp=1&amp;bbb=1"/>
          <p:cNvSpPr/>
          <p:nvPr/>
        </p:nvSpPr>
        <p:spPr>
          <a:xfrm>
            <a:off x="4267264" y="5107662"/>
            <a:ext cx="3232150" cy="469900"/>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明显缩短前期到中期的时间</a:t>
            </a:r>
            <a:endParaRPr lang="en-US" altLang="zh-CN" sz="2000" dirty="0"/>
          </a:p>
        </p:txBody>
      </p:sp>
      <p:sp>
        <p:nvSpPr>
          <p:cNvPr id="8" name="QB_6_AN.78_1#b563e7ac3.blank?pid=3fbf4d670&amp;color=0,0,0&amp;vpa=32&amp;vtp=1&amp;bbb=1"/>
          <p:cNvSpPr/>
          <p:nvPr/>
        </p:nvSpPr>
        <p:spPr>
          <a:xfrm>
            <a:off x="4272026" y="556486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79_1#b563e7ac3?pid=3fbf4d670&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由图丁可知，D时期（后期）细胞内染色体的主要行为变化是姐妹染色单体分开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条子染色体并移向细胞两极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；对照组从核膜破裂到中期开始时长为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，中期开始到后期开始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时长为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蛋白缺失组</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从核膜破裂到中期开始时长为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，中期开始到后期开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始时长为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min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，故可推知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蛋白可明显缩短前期到中期的时间。综合上述研究成果可知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影响细胞周期的机制可能是地黄</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Rg</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能抑制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蛋白活性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，进而延缓细胞从有丝分裂前期进入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，调控细胞增殖。</a:t>
                </a:r>
                <a:endParaRPr lang="en-US" altLang="zh-CN" sz="2200" dirty="0"/>
              </a:p>
            </p:txBody>
          </p:sp>
        </mc:Choice>
        <mc:Fallback>
          <p:sp>
            <p:nvSpPr>
              <p:cNvPr id="2" name="QB_6_AS.79_1#b563e7ac3?pid=3fbf4d670&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1187"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09ecba121?pid=787eb304d&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用解离液（质量分数为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的盐酸和体积分数为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的酒精的混合液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）解离根尖的目的是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使组织中的细胞相互分离开来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，A正确；解离后需要漂洗，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漂洗的目的是洗去根尖上的解离液，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防止解离过度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，B正确；制片时用镊子将根尖弄碎，盖上盖玻片，然后用拇指轻压盖玻片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胞分散开来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，C正确；解离后细胞已经死亡，因此不会观察到细胞有丝分裂的动态过程，D错误。</a:t>
                </a:r>
                <a:endParaRPr lang="en-US" altLang="zh-CN" sz="2200" dirty="0"/>
              </a:p>
            </p:txBody>
          </p:sp>
        </mc:Choice>
        <mc:Fallback>
          <p:sp>
            <p:nvSpPr>
              <p:cNvPr id="2" name="QC_5_AS.3_1#09ecba121?pid=787eb304d&amp;color=0,0,0&amp;vtp=1&amp;bt=1&amp;bbb=1&amp;hb=1"/>
              <p:cNvSpPr>
                <a:spLocks noRot="1" noChangeAspect="1" noMove="1" noResize="1" noEditPoints="1" noAdjustHandles="1" noChangeArrowheads="1" noChangeShapeType="1" noTextEdit="1"/>
              </p:cNvSpPr>
              <p:nvPr/>
            </p:nvSpPr>
            <p:spPr>
              <a:xfrm>
                <a:off x="722376" y="972000"/>
                <a:ext cx="10753344" cy="1841500"/>
              </a:xfrm>
              <a:prstGeom prst="rect">
                <a:avLst/>
              </a:prstGeom>
              <a:blipFill rotWithShape="1">
                <a:blip r:embed="rId1"/>
                <a:stretch>
                  <a:fillRect l="-4" t="-24" r="-821"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66955c12?sp=1&amp;pid=787eb304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［辽宁大连第二十三中学2025高一上月考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如图为某植物根尖细胞有丝分裂过程中染色质与染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色体规律性变化的模式图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下列相关判断正确的是(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66955c12.bracket?pid=787eb304d&amp;color=0,0,0&amp;vpa=2&amp;vtp=1"/>
          <p:cNvSpPr/>
          <p:nvPr/>
        </p:nvSpPr>
        <p:spPr>
          <a:xfrm>
            <a:off x="651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766955c12?pid=787eb304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31920" y="2021528"/>
            <a:ext cx="4325112" cy="1060704"/>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4_3#766955c12.choices?pid=787eb304d&amp;color=0,0,0&amp;vtp=1&amp;bbb=1"/>
              <p:cNvSpPr/>
              <p:nvPr/>
            </p:nvSpPr>
            <p:spPr>
              <a:xfrm>
                <a:off x="722376" y="3215328"/>
                <a:ext cx="10753344" cy="1866900"/>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发生在间期，此时染色体复制，染色体数目加倍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发生在前期，此时核膜消失、核仁解体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⑤</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发生在后期，纺锤丝牵引导致着丝粒分裂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⑦</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发生在末期，染色质变成染色体，细胞中央出现细胞板</a:t>
                </a:r>
                <a:endParaRPr lang="en-US" altLang="zh-CN" sz="2000" dirty="0"/>
              </a:p>
            </p:txBody>
          </p:sp>
        </mc:Choice>
        <mc:Fallback>
          <p:sp>
            <p:nvSpPr>
              <p:cNvPr id="5" name="QC_5_BD.4_3#766955c12.choices?pid=787eb304d&amp;color=0,0,0&amp;vtp=1&amp;bbb=1"/>
              <p:cNvSpPr>
                <a:spLocks noRot="1" noChangeAspect="1" noMove="1" noResize="1" noEditPoints="1" noAdjustHandles="1" noChangeArrowheads="1" noChangeShapeType="1" noTextEdit="1"/>
              </p:cNvSpPr>
              <p:nvPr/>
            </p:nvSpPr>
            <p:spPr>
              <a:xfrm>
                <a:off x="722376" y="3215328"/>
                <a:ext cx="10753344" cy="1866900"/>
              </a:xfrm>
              <a:prstGeom prst="rect">
                <a:avLst/>
              </a:prstGeom>
              <a:blipFill rotWithShape="1">
                <a:blip r:embed="rId2"/>
                <a:stretch>
                  <a:fillRect l="-4"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766955c12?pid=787eb304d&amp;color=0,0,0&amp;vtp=1&amp;bt=1&amp;bbb=1&amp;hb=1"/>
              <p:cNvSpPr/>
              <p:nvPr/>
            </p:nvSpPr>
            <p:spPr>
              <a:xfrm>
                <a:off x="722376" y="972000"/>
                <a:ext cx="10753344" cy="2489200"/>
              </a:xfrm>
              <a:prstGeom prst="rect">
                <a:avLst/>
              </a:prstGeom>
              <a:noFill/>
            </p:spPr>
            <p:txBody>
              <a:bodyPr wrap="none" lIns="0" tIns="0" rIns="0" bIns="0" rtlCol="0" anchor="t"/>
              <a:lstStyle/>
              <a:p>
                <a:pPr algn="l" latinLnBrk="1">
                  <a:lnSpc>
                    <a:spcPts val="4000"/>
                  </a:lnSpc>
                </a:pPr>
                <a:r>
                  <a:rPr lang="en-US" altLang="zh-CN" sz="2200" b="1" i="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过程形成染色单体，发生在分裂间期，染色体</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数目加倍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色体数目不加倍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过程染色质丝螺旋缠绕，缩短变粗，成为染色体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，发生在有丝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分裂前期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，此时核膜消失、核仁解体，B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⑤</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过程着丝粒分裂，姐妹染色单体分开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为两条染色体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，发生在有丝分裂后期，着丝粒分裂不是纺锤丝牵引导致的，C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⑥</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⑦</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每条染色体逐渐变成细长而盘曲的染色质丝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，发生在有丝分裂末期，细胞中央出现细胞板，D错误。</a:t>
                </a:r>
                <a:endParaRPr lang="en-US" altLang="zh-CN" sz="2200" dirty="0"/>
              </a:p>
            </p:txBody>
          </p:sp>
        </mc:Choice>
        <mc:Fallback>
          <p:sp>
            <p:nvSpPr>
              <p:cNvPr id="2" name="QC_5_AS.6_1#766955c12?pid=787eb304d&amp;color=0,0,0&amp;vtp=1&amp;bt=1&amp;bbb=1&amp;hb=1"/>
              <p:cNvSpPr>
                <a:spLocks noRot="1" noChangeAspect="1" noMove="1" noResize="1" noEditPoints="1" noAdjustHandles="1" noChangeArrowheads="1" noChangeShapeType="1" noTextEdit="1"/>
              </p:cNvSpPr>
              <p:nvPr/>
            </p:nvSpPr>
            <p:spPr>
              <a:xfrm>
                <a:off x="722376" y="972000"/>
                <a:ext cx="10753344" cy="2489200"/>
              </a:xfrm>
              <a:prstGeom prst="rect">
                <a:avLst/>
              </a:prstGeom>
              <a:blipFill rotWithShape="1">
                <a:blip r:embed="rId1"/>
                <a:stretch>
                  <a:fillRect l="-4" t="-18" r="-396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766955c12?pid=787eb304d&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纺锤丝的作用是在细胞分裂过程中引导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（牵引）染色体运动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，确保每个子细胞都能得到数目正确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。有丝分裂后期着丝粒分裂，但这不是纺锤丝牵拉的结果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，纺锤丝的作用是把已分开的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染色体拉向细胞两极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e4e44074c?htil=1&amp;pid=787eb304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43362" y="1054296"/>
            <a:ext cx="2121408" cy="16824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8_2#e4e44074c?htil=1&amp;sp=1&amp;pid=787eb304d&amp;color=0,0,0&amp;vtp=1&amp;bt=1&amp;bbb=1&amp;hb=1"/>
          <p:cNvSpPr/>
          <p:nvPr/>
        </p:nvSpPr>
        <p:spPr>
          <a:xfrm>
            <a:off x="722376" y="972000"/>
            <a:ext cx="8494776"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3.科学家利用植物组织培养技术将胡萝卜韧皮部细胞进行培养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，由单个细胞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可以发育成完整的新植株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9_1#e4e44074c.bracket?pid=787eb304d&amp;color=0,0,0&amp;vpa=3&amp;vtp=1"/>
          <p:cNvSpPr/>
          <p:nvPr/>
        </p:nvSpPr>
        <p:spPr>
          <a:xfrm>
            <a:off x="7272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8_3#e4e44074c.choices?htil=1&amp;pid=787eb304d&amp;color=0,0,0&amp;vtp=1&amp;bbb=1"/>
          <p:cNvSpPr/>
          <p:nvPr/>
        </p:nvSpPr>
        <p:spPr>
          <a:xfrm>
            <a:off x="722376" y="1932662"/>
            <a:ext cx="849477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A.细胞团分化为胚状体的过程中遗传物质发生改变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.培育出的试管植物与原胡萝卜植株性状基本相同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.该实验证明了高度分化的植物细胞具有全能性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.以叶片作为材料进行组织培养也能形成新的植株</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_1#e4e44074c?pid=787eb304d&amp;color=0,0,0&amp;mp=1&amp;vtp=1&amp;bt=1&amp;bbb=1&amp;hb=1"/>
          <p:cNvSpPr/>
          <p:nvPr/>
        </p:nvSpPr>
        <p:spPr>
          <a:xfrm>
            <a:off x="722376" y="969264"/>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P120“思考·讨论”的变式题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。教材中通过阅读将胡萝卜韧皮部细胞培养成完整植株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的资料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，得出相应结论及推测胡萝卜细胞的全能性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；本题考查对胡萝卜细胞培养成完整植株的过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程的分析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，包括发生的变化及细胞的全能性等，涉及知识点更多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，考查学生对所学知识的迁移应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7604</Words>
  <Application>WPS 演示</Application>
  <PresentationFormat>宽屏</PresentationFormat>
  <Paragraphs>332</Paragraphs>
  <Slides>34</Slides>
  <Notes>34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34</vt:i4>
      </vt:variant>
    </vt:vector>
  </HeadingPairs>
  <TitlesOfParts>
    <vt:vector size="5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2025-05-10T06:57:00Z</dcterms:created>
  <dcterms:modified xsi:type="dcterms:W3CDTF">2025-05-19T02:52:47Z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9850D7F990D4404F9294C44B5D4AD9E6_12</vt:lpwstr>
  </property>
  <property fmtid="{D5CDD505-2E9C-101B-9397-08002B2CF9AE}" pid="3" name="KSOProductBuildVer">
    <vt:lpwstr>2052-12.1.0.20784</vt:lpwstr>
  </property>
</Properties>
</file>