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09" d="100"/>
          <a:sy n="109" d="100"/>
        </p:scale>
        <p:origin x="6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883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a333117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考点1 细胞中的元素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2d9d6679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考点2 细胞中的化合物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11f58d3e41e8d6aeec5702#tid=681dcfbaf29a350009a8f82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82312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必修1 分子与细胞 RJ 多选题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1_1#6ab9fb4fa?sp=1&amp;pid=2d9d6679d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［全国乙2023·1］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生物体内参与生命活动的生物大分子可由单体聚合而成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。构成蛋白质等生物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大分子的单体和连接键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以及检测生物大分子的试剂等信息如下表。(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graphicFrame>
        <p:nvGraphicFramePr>
          <p:cNvPr id="11" name="QC_5_BD.11_2#6ab9fb4fa?colgroup=7,7,11,11&amp;pid=2d9d6679d&amp;color=0,0,0&amp;vtp=1&amp;bbb=1"/>
          <p:cNvGraphicFramePr>
            <a:graphicFrameLocks noGrp="1"/>
          </p:cNvGraphicFramePr>
          <p:nvPr/>
        </p:nvGraphicFramePr>
        <p:xfrm>
          <a:off x="722376" y="1996128"/>
          <a:ext cx="10707624" cy="1855597"/>
        </p:xfrm>
        <a:graphic>
          <a:graphicData uri="http://schemas.openxmlformats.org/drawingml/2006/table">
            <a:tbl>
              <a:tblPr/>
              <a:tblGrid>
                <a:gridCol w="2130552"/>
                <a:gridCol w="2139696"/>
                <a:gridCol w="3218688"/>
                <a:gridCol w="3218688"/>
              </a:tblGrid>
              <a:tr h="45999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单体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连接键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生物大分子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检测试剂或染色剂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520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葡萄糖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—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—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520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蛋白质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④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520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⑤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—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核酸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C_5_BD.11_3#6ab9fb4fa?pid=2d9d6679d&amp;color=0,0,0&amp;vtp=1&amp;bbb=1"/>
          <p:cNvSpPr/>
          <p:nvPr/>
        </p:nvSpPr>
        <p:spPr>
          <a:xfrm>
            <a:off x="722376" y="3990028"/>
            <a:ext cx="10753344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根据表中信息，下列叙述错误的是(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12_1#6ab9fb4fa.bracket?pid=2d9d6679d&amp;color=0,0,0&amp;vpa=4&amp;vtp=1"/>
          <p:cNvSpPr/>
          <p:nvPr/>
        </p:nvSpPr>
        <p:spPr>
          <a:xfrm>
            <a:off x="8350314" y="1438344"/>
            <a:ext cx="357188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BD.11_4#6ab9fb4fa.choices?pid=2d9d6679d&amp;color=0,0,0&amp;vtp=1&amp;bbb=1"/>
              <p:cNvSpPr/>
              <p:nvPr/>
            </p:nvSpPr>
            <p:spPr>
              <a:xfrm>
                <a:off x="722376" y="4480409"/>
                <a:ext cx="10753344" cy="1828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A.①可以是淀粉或糖原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.②是氨基酸，③是肽键，⑤是碱基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.②和⑤都含有C、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元素</a:t>
                </a:r>
                <a:endParaRPr lang="en-US" altLang="zh-CN" sz="20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.④可以是双缩脲试剂，⑥可以是甲基绿和吡罗红混合染色剂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C_5_BD.11_4#6ab9fb4fa.choices?pid=2d9d6679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480409"/>
                <a:ext cx="10753344" cy="1828800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b="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3_1#6ab9fb4fa?pid=2d9d6679d&amp;color=0,0,0&amp;vtp=1&amp;bt=1&amp;bbb=1&amp;hb=1"/>
              <p:cNvSpPr/>
              <p:nvPr/>
            </p:nvSpPr>
            <p:spPr>
              <a:xfrm>
                <a:off x="722376" y="972000"/>
                <a:ext cx="10753344" cy="2019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①是由多个葡萄糖聚合而成的多糖，可以是淀粉、纤维素或糖原，A正确；②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是氨基酸，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是肽键，④是双缩脲试剂，⑤是核苷酸，B错误；组成②（氨基酸）的元素主要为C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endParaRPr lang="en-US" altLang="zh-CN" sz="2200" b="0" i="0">
                  <a:solidFill>
                    <a:srgbClr val="63931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</m:t>
                    </m:r>
                  </m:oMath>
                </a14:m>
                <a:r>
                  <a:rPr lang="zh-CN" altLang="en-US" sz="2200" b="0" i="0" kern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组成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⑤（核苷酸）的元素为C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，C正确；检测蛋白质常用双缩脲试剂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，观察核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酸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在细胞中的分布可以用甲基绿和吡罗红混合染色剂进行染色，D正确。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3_1#6ab9fb4fa?pid=2d9d6679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019300"/>
              </a:xfrm>
              <a:prstGeom prst="rect">
                <a:avLst/>
              </a:prstGeom>
              <a:blipFill rotWithShape="1">
                <a:blip r:embed="rId1"/>
                <a:stretch>
                  <a:fillRect l="-4" t="-22" r="-655" b="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4_1#fdc84d192?pid=2d9d6679d&amp;color=0,0,0&amp;vtp=1&amp;bt=1&amp;bbb=1&amp;hb=1"/>
              <p:cNvSpPr/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［海南生物2024·1］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海南黎锦是非物质文化遗产，其染料主要来源于植物。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条形码技术可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利用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条形码序列（细胞内一段特定的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序列）准确鉴定出染料植物的种类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。下列有关叙述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4_1#fdc84d192?pid=2d9d6679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r="-1045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5_1#fdc84d192.bracket?pid=2d9d6679d&amp;color=0,0,0&amp;vpa=5&amp;vtp=1"/>
          <p:cNvSpPr/>
          <p:nvPr/>
        </p:nvSpPr>
        <p:spPr>
          <a:xfrm>
            <a:off x="1925701" y="1886400"/>
            <a:ext cx="3857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4_2#fdc84d192.choices?pid=2d9d6679d&amp;color=0,0,0&amp;vtp=1&amp;bbb=1"/>
              <p:cNvSpPr/>
              <p:nvPr/>
            </p:nvSpPr>
            <p:spPr>
              <a:xfrm>
                <a:off x="722376" y="2389862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A.不同染料植物的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均含有元素C、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条形码序列由核糖核苷酸连接而成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.染料植物的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条形码序列仅存在于细胞核中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条形码技术鉴定染料植物的依据是不同物种的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条形码序列不同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4_2#fdc84d192.choices?pid=2d9d6679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89862"/>
                <a:ext cx="10753344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4" t="-1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6_1#fdc84d192?pid=2d9d6679d&amp;color=0,0,0&amp;vtp=1&amp;bt=1&amp;bbb=1&amp;hb=1"/>
              <p:cNvSpPr/>
              <p:nvPr/>
            </p:nvSpPr>
            <p:spPr>
              <a:xfrm>
                <a:off x="722376" y="972000"/>
                <a:ext cx="10753344" cy="2311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不同染料植物的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元素组成均是C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，不含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的基本单位是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脱氧核糖核苷酸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条形码序列由脱氧核糖核苷酸连接而成，B错误；染料植物的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条形码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序列主要存在于细胞核中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，少数存在于细胞质，如线粒体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，C错误；不同物种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具有特异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，主要体现在碱基数目不同、排列顺序不同，因此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条形码技术鉴定染料植物的依据是不同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物种的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条形码序列不同，D正确。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6_1#fdc84d192?pid=2d9d6679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311400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r="-272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7_1#3bef26220?pid=2d9d6679d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［湖北生物2023·2］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球状蛋白分子空间结构为外圆中空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，氨基酸侧链极性基团分布在分子的外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，而非极性基团分布在内侧。蛋白质变性后，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会出现生物活性丧失及一系列理化性质的变化。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下列叙述错误的是(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8_1#3bef26220.bracket?pid=2d9d6679d&amp;color=0,0,0&amp;vpa=6&amp;vtp=1"/>
          <p:cNvSpPr/>
          <p:nvPr/>
        </p:nvSpPr>
        <p:spPr>
          <a:xfrm>
            <a:off x="2954401" y="1886400"/>
            <a:ext cx="3746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7_2#3bef26220.choices?pid=2d9d6679d&amp;color=0,0,0&amp;vtp=1&amp;bbb=1"/>
          <p:cNvSpPr/>
          <p:nvPr/>
        </p:nvSpPr>
        <p:spPr>
          <a:xfrm>
            <a:off x="722376" y="2389862"/>
            <a:ext cx="10753344" cy="186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A.蛋白质变性可导致部分肽键断裂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.球状蛋白多数可溶于水，不溶于乙醇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.加热变性的蛋白质不能恢复原有的结构和性质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.变性后生物活性丧失是因为原有空间结构破坏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9_1#3bef26220?pid=2d9d6679d&amp;color=0,0,0&amp;vtp=1&amp;bt=1&amp;bbb=1"/>
          <p:cNvSpPr/>
          <p:nvPr/>
        </p:nvSpPr>
        <p:spPr>
          <a:xfrm>
            <a:off x="722376" y="972000"/>
            <a:ext cx="10753344" cy="482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蛋白质变性破坏了蛋白质的空间结构，但没有导致肽键断裂，A错误，B、C、D正确。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4f01cc118.fixed?pid=f746a1725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3#4f01cc118.fixed?pid=f746a1725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第2章高考强化</a:t>
            </a:r>
            <a:endParaRPr lang="en-US" altLang="zh-CN" sz="4400" dirty="0"/>
          </a:p>
        </p:txBody>
      </p:sp>
      <p:pic>
        <p:nvPicPr>
          <p:cNvPr id="4" name="C_3#4f01cc118.fixed?pid=f746a1725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4f01cc118.fixed?pid=f746a1725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刷真题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6a7b437ab?sp=1&amp;pid=aa333117c&amp;color=0,0,0&amp;vtp=1&amp;bt=1&amp;bbb=1&amp;hb=1"/>
          <p:cNvSpPr/>
          <p:nvPr/>
        </p:nvSpPr>
        <p:spPr>
          <a:xfrm>
            <a:off x="722376" y="972000"/>
            <a:ext cx="10753344" cy="762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［重庆生物2024·2］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下表据《中国居民膳食指南》得到女性3种营养元素每天推荐摄入量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，据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0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表推测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下列错误的是(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QC_5_BD.1_2#6a7b437ab?colgroup=11,9,9,9&amp;pid=aa333117c&amp;color=0,0,0&amp;vtp=1&amp;bbb=1"/>
              <p:cNvGraphicFramePr>
                <a:graphicFrameLocks noGrp="1"/>
              </p:cNvGraphicFramePr>
              <p:nvPr/>
            </p:nvGraphicFramePr>
            <p:xfrm>
              <a:off x="722376" y="1843728"/>
              <a:ext cx="10698480" cy="2800858"/>
            </p:xfrm>
            <a:graphic>
              <a:graphicData uri="http://schemas.openxmlformats.org/drawingml/2006/table">
                <a:tbl>
                  <a:tblPr/>
                  <a:tblGrid>
                    <a:gridCol w="3072384"/>
                    <a:gridCol w="2542032"/>
                    <a:gridCol w="2542032"/>
                    <a:gridCol w="2542032"/>
                  </a:tblGrid>
                  <a:tr h="1168654">
                    <a:tc>
                      <a:txBody>
                        <a:bodyPr/>
                        <a:lstStyle/>
                        <a:p>
                          <a:pPr algn="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元素</a:t>
                          </a:r>
                          <a:endParaRPr lang="en-US" altLang="zh-CN" sz="1200" dirty="0"/>
                        </a:p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摄入量</a:t>
                          </a:r>
                          <a:endParaRPr lang="en-US" altLang="zh-CN" sz="1200" dirty="0"/>
                        </a:p>
                        <a:p>
                          <a:pPr algn="l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年龄段</a:t>
                          </a: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钙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mg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/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d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铁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mg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/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d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碘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(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𝜇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g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/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d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0805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0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.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5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～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岁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115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0805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25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～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30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岁（未孕）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0805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25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～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30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岁（孕中期）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0805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65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～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75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岁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QC_5_BD.1_2#6a7b437ab?colgroup=11,9,9,9&amp;pid=aa333117c&amp;color=0,0,0&amp;vtp=1&amp;bbb=1"/>
              <p:cNvGraphicFramePr>
                <a:graphicFrameLocks noGrp="1"/>
              </p:cNvGraphicFramePr>
              <p:nvPr/>
            </p:nvGraphicFramePr>
            <p:xfrm>
              <a:off x="722376" y="1843728"/>
              <a:ext cx="10698480" cy="2800858"/>
            </p:xfrm>
            <a:graphic>
              <a:graphicData uri="http://schemas.openxmlformats.org/drawingml/2006/table">
                <a:tbl>
                  <a:tblPr/>
                  <a:tblGrid>
                    <a:gridCol w="3072384"/>
                    <a:gridCol w="2542032"/>
                    <a:gridCol w="2542032"/>
                    <a:gridCol w="2542032"/>
                  </a:tblGrid>
                  <a:tr h="1168400">
                    <a:tc>
                      <a:txBody>
                        <a:bodyPr/>
                        <a:lstStyle/>
                        <a:p>
                          <a:pPr algn="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元素</a:t>
                          </a:r>
                          <a:endParaRPr lang="en-US" altLang="zh-CN" sz="1200" dirty="0"/>
                        </a:p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摄入量</a:t>
                          </a:r>
                          <a:endParaRPr lang="en-US" altLang="zh-CN" sz="1200" dirty="0"/>
                        </a:p>
                        <a:p>
                          <a:pPr algn="l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年龄段</a:t>
                          </a: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  <a:tr h="40830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115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0830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0767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0830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3" name="QC_5_AN.2_1#6a7b437ab.bracket?pid=aa333117c&amp;color=0,0,0&amp;vpa=1&amp;vtp=1"/>
          <p:cNvSpPr/>
          <p:nvPr/>
        </p:nvSpPr>
        <p:spPr>
          <a:xfrm>
            <a:off x="3462401" y="1362144"/>
            <a:ext cx="355600" cy="381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5" name="QC_5_BD.1_3#6a7b437ab.choices?pid=aa333117c&amp;color=0,0,0&amp;vtp=1&amp;bbb=1"/>
          <p:cNvSpPr/>
          <p:nvPr/>
        </p:nvSpPr>
        <p:spPr>
          <a:xfrm>
            <a:off x="722376" y="4777428"/>
            <a:ext cx="10753344" cy="152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A.以单位体重计，婴儿对碘的需求高于成人</a:t>
            </a:r>
            <a:endParaRPr lang="en-US" altLang="zh-CN" sz="2000" dirty="0"/>
          </a:p>
          <a:p>
            <a:pPr latinLnBrk="1">
              <a:lnSpc>
                <a:spcPts val="30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.与孕前期相比，孕中期女性对氧的需求量升高</a:t>
            </a:r>
            <a:endParaRPr lang="en-US" altLang="zh-CN" sz="2000" dirty="0"/>
          </a:p>
          <a:p>
            <a:pPr latinLnBrk="1">
              <a:lnSpc>
                <a:spcPts val="30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.对25岁与65岁女性，大量元素的推荐摄入量不同</a:t>
            </a:r>
            <a:endParaRPr lang="en-US" altLang="zh-CN" sz="2000" dirty="0"/>
          </a:p>
          <a:p>
            <a:pPr latinLnBrk="1">
              <a:lnSpc>
                <a:spcPts val="30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.即使按推荐量摄入钙，部分女性也会因缺维生素D而缺钙</a:t>
            </a:r>
            <a:endParaRPr lang="en-US" altLang="zh-CN" sz="2000" dirty="0"/>
          </a:p>
        </p:txBody>
      </p:sp>
      <p:cxnSp>
        <p:nvCxnSpPr>
          <p:cNvPr id="6" name="QC_5_BD.1_2#6a7b437ab?colgroup=11,9,9,9&amp;pid=aa333117c&amp;color=0,0,0&amp;vtp=1&amp;bbb=1&amp;tl=1"/>
          <p:cNvCxnSpPr/>
          <p:nvPr/>
        </p:nvCxnSpPr>
        <p:spPr>
          <a:xfrm>
            <a:off x="722376" y="1843728"/>
            <a:ext cx="1536192" cy="116865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QC_5_BD.1_2#6a7b437ab?colgroup=11,9,9,9&amp;pid=aa333117c&amp;color=0,0,0&amp;vtp=1&amp;bbb=1&amp;tl=1"/>
          <p:cNvCxnSpPr/>
          <p:nvPr/>
        </p:nvCxnSpPr>
        <p:spPr>
          <a:xfrm>
            <a:off x="722376" y="1843728"/>
            <a:ext cx="3072384" cy="584327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3_1#6a7b437ab?pid=aa333117c&amp;color=0,0,0&amp;mp=1&amp;vtp=1&amp;bt=1&amp;bbb=1"/>
          <p:cNvSpPr/>
          <p:nvPr/>
        </p:nvSpPr>
        <p:spPr>
          <a:xfrm>
            <a:off x="722376" y="969264"/>
            <a:ext cx="10753344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题表解读</a:t>
            </a:r>
            <a:endParaRPr lang="en-US" altLang="zh-CN" sz="2000" dirty="0"/>
          </a:p>
        </p:txBody>
      </p:sp>
      <p:pic>
        <p:nvPicPr>
          <p:cNvPr id="3" name="QC_5_EX.3_2#6a7b437ab?pid=aa333117c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0664" y="1561084"/>
            <a:ext cx="4306824" cy="4453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_1#6a7b437ab?pid=aa333117c&amp;color=0,0,0&amp;vtp=1&amp;bt=1&amp;bbb=1&amp;hb=1"/>
          <p:cNvSpPr/>
          <p:nvPr/>
        </p:nvSpPr>
        <p:spPr>
          <a:xfrm>
            <a:off x="722376" y="972000"/>
            <a:ext cx="10753344" cy="96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维生素D可以促进人和动物的肠道对钙的吸收，所以即使按推荐量摄入钙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，部分女性也会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因缺维生素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D而缺钙，D正确。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1b20902f2?pid=2d9d6679d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［江苏生物2024·1］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关于人体中肝糖原、脂肪和胃蛋白酶，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下列叙述正确的是(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6_1#1b20902f2.bracket?pid=2d9d6679d&amp;color=0,0,0&amp;vpa=2&amp;vtp=1"/>
          <p:cNvSpPr/>
          <p:nvPr/>
        </p:nvSpPr>
        <p:spPr>
          <a:xfrm>
            <a:off x="9896539" y="969264"/>
            <a:ext cx="357188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5_2#1b20902f2.choices?pid=2d9d6679d&amp;color=0,0,0&amp;vtp=1&amp;bbb=1"/>
              <p:cNvSpPr/>
              <p:nvPr/>
            </p:nvSpPr>
            <p:spPr>
              <a:xfrm>
                <a:off x="722376" y="1401987"/>
                <a:ext cx="10753344" cy="927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5483860" algn="l"/>
                  </a:tabLst>
                  <a:defRPr/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A.三者都含有的元素是C、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.细胞中肝糖原和脂肪都是储能物质</a:t>
                </a:r>
                <a:endParaRPr lang="en-US" altLang="zh-CN" sz="2000" dirty="0"/>
              </a:p>
              <a:p>
                <a:pPr marL="0" marR="0" lvl="0" indent="0" defTabSz="914400" eaLnBrk="1" fontAlgn="auto" latinLnBrk="1" hangingPunct="1">
                  <a:lnSpc>
                    <a:spcPts val="37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5483860" algn="l"/>
                  </a:tabLst>
                  <a:defRPr/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C.肝糖原和胃蛋白酶的基本组成单位相同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.胃蛋白酶能将脂肪水解为甘油和脂肪酸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5_2#1b20902f2.choices?pid=2d9d6679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01987"/>
                <a:ext cx="10753344" cy="927100"/>
              </a:xfrm>
              <a:prstGeom prst="rect">
                <a:avLst/>
              </a:prstGeom>
              <a:blipFill rotWithShape="1">
                <a:blip r:embed="rId1"/>
                <a:stretch>
                  <a:fillRect l="-4" t="-58" b="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7_1#1b20902f2?pid=2d9d6679d&amp;color=0,0,0&amp;vtp=1&amp;bt=1&amp;bbb=1&amp;hb=1"/>
              <p:cNvSpPr/>
              <p:nvPr/>
            </p:nvSpPr>
            <p:spPr>
              <a:xfrm>
                <a:off x="722376" y="972000"/>
                <a:ext cx="10753344" cy="1841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肝糖原和脂肪只含有C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，不含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元素，A错误；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糖原是动物细胞中特有的储能物质，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脂肪是细胞内良好的储能物质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，B正确；肝糖原属于多糖，其基本组成单位是葡萄糖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，胃蛋白酶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的化学本质为蛋白质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，其基本组成单位是氨基酸，C错误；酶具有专一性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，胃蛋白酶只能水解蛋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白质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，不能水解脂肪，D错误。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7_1#1b20902f2?pid=2d9d6679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41500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r="-1222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8_1#20ac6ee00?pid=2d9d6679d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［全国新课标2024·1］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大豆是我国重要的粮食作物。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下列叙述错误的是(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9_1#20ac6ee00.bracket?pid=2d9d6679d&amp;color=0,0,0&amp;vpa=3&amp;vtp=1"/>
          <p:cNvSpPr/>
          <p:nvPr/>
        </p:nvSpPr>
        <p:spPr>
          <a:xfrm>
            <a:off x="9121839" y="969264"/>
            <a:ext cx="385763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8_2#20ac6ee00.choices?pid=2d9d6679d&amp;color=0,0,0&amp;vtp=1&amp;bbb=1"/>
          <p:cNvSpPr/>
          <p:nvPr/>
        </p:nvSpPr>
        <p:spPr>
          <a:xfrm>
            <a:off x="722376" y="1401987"/>
            <a:ext cx="10753344" cy="186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A.大豆油含有不饱和脂肪酸，熔点较低，室温时呈液态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.大豆的蛋白质、脂肪和淀粉可在人体内分解产生能量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.大豆中的蛋白质含有人体细胞不能合成的必需氨基酸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.大豆中的脂肪和磷脂均含有碳、氢、氧、磷4种元素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0_1#20ac6ee00?pid=2d9d6679d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脂肪酸分为饱和脂肪酸和不饱和脂肪酸，动物脂肪大多含饱和脂肪酸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，植物脂肪大多含不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饱和脂肪酸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。大豆油属于植物脂肪，含有不饱和脂肪酸，熔点较低，室温时呈液态，A正确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。大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豆的蛋白质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、脂肪和淀粉可在人体内分别水解为氨基酸、甘油和脂肪酸、葡萄糖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,再氧化分解产生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能量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，B正确。组成人体细胞的氨基酸分为必需氨基酸和非必需氨基酸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，人体不能合成只能从外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界吸收的氨基酸是必需氨基酸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。大豆中的蛋白质含有人体细胞不能合成的必需氨基酸（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如赖氨酸、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亮氨酸等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），C正确。大豆中的脂肪只含有碳、氢、氧3种元素，D错误。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2011</Words>
  <Application>WPS 演示</Application>
  <PresentationFormat>宽屏</PresentationFormat>
  <Paragraphs>170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7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仿宋</vt:lpstr>
      <vt:lpstr>仿宋</vt:lpstr>
      <vt:lpstr>宋体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蓝天</cp:lastModifiedBy>
  <cp:revision>4</cp:revision>
  <dcterms:created xsi:type="dcterms:W3CDTF">2025-05-10T06:47:00Z</dcterms:created>
  <dcterms:modified xsi:type="dcterms:W3CDTF">2025-05-16T01:30:38Z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6206C074C9264190BF39B3F66F6673C3_12</vt:lpwstr>
  </property>
  <property fmtid="{D5CDD505-2E9C-101B-9397-08002B2CF9AE}" pid="3" name="KSOProductBuildVer">
    <vt:lpwstr>2052-12.1.0.20784</vt:lpwstr>
  </property>
</Properties>
</file>