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09" d="100"/>
          <a:sy n="109" d="100"/>
        </p:scale>
        <p:origin x="636" y="96"/>
      </p:cViewPr>
      <p:guideLst/>
    </p:cSldViewPr>
  </p:slideViewPr>
  <p:notesTextViewPr>
    <p:cViewPr>
      <p:scale>
        <a:sx n="1" d="1"/>
        <a:sy n="1" d="1"/>
      </p:scale>
      <p:origin x="0" y="0"/>
    </p:cViewPr>
  </p:notesTextViewPr>
  <p:sorterViewPr>
    <p:cViewPr>
      <p:scale>
        <a:sx n="150" d="100"/>
        <a:sy n="150" d="100"/>
      </p:scale>
      <p:origin x="0" y="-1938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d0a45b6a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细胞分化</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471fe895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判断细胞分化和细胞全能性</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631a9c65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干细胞的特征与应用</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专题#df=48e6451b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专题8</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有丝分裂图及相关曲线分析</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11f58d3e41e8d6aeec5702#tid=681dcfbaf29a350009a8f840#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0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必修1 分子与细胞 RJ 多选题</a:t>
            </a:r>
            <a:endParaRPr lang="en-US" sz="2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3.xml"/><Relationship Id="rId2" Type="http://schemas.openxmlformats.org/officeDocument/2006/relationships/image" Target="../media/image11.png"/><Relationship Id="rId1"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image" Target="../media/image12.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9.xml"/><Relationship Id="rId1" Type="http://schemas.openxmlformats.org/officeDocument/2006/relationships/image" Target="../media/image13.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9.xml"/><Relationship Id="rId1" Type="http://schemas.openxmlformats.org/officeDocument/2006/relationships/image" Target="../media/image14.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9.xml"/><Relationship Id="rId1" Type="http://schemas.openxmlformats.org/officeDocument/2006/relationships/image" Target="../media/image15.png"/></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9.xml"/><Relationship Id="rId2" Type="http://schemas.openxmlformats.org/officeDocument/2006/relationships/image" Target="../media/image17.png"/><Relationship Id="rId1" Type="http://schemas.openxmlformats.org/officeDocument/2006/relationships/image" Target="../media/image16.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9.xml"/><Relationship Id="rId2" Type="http://schemas.openxmlformats.org/officeDocument/2006/relationships/image" Target="../media/image19.png"/><Relationship Id="rId1" Type="http://schemas.openxmlformats.org/officeDocument/2006/relationships/image" Target="../media/image18.jpe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9.xml"/><Relationship Id="rId1" Type="http://schemas.openxmlformats.org/officeDocument/2006/relationships/image" Target="../media/image20.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9.xml"/><Relationship Id="rId1" Type="http://schemas.openxmlformats.org/officeDocument/2006/relationships/image" Target="../media/image21.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1_1#ff0b69964?pid=471fe8951&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［辽宁沈阳二中2024高一上期末］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人体脂肪细胞来源于间充质干细胞</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MSC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MSC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先产生前体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脂肪细胞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，成熟后形成成熟脂肪细胞，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1_1#ff0b69964?pid=471fe8951&amp;color=0,0,0&amp;vtp=1&amp;bt=1&amp;bbb=1&amp;hb=1"/>
              <p:cNvSpPr>
                <a:spLocks noRot="1" noChangeAspect="1" noMove="1" noResize="1" noEditPoints="1" noAdjustHandles="1" noChangeArrowheads="1" noChangeShapeType="1" noTextEdit="1"/>
              </p:cNvSpPr>
              <p:nvPr/>
            </p:nvSpPr>
            <p:spPr>
              <a:xfrm>
                <a:off x="722376" y="972000"/>
                <a:ext cx="10753344" cy="914400"/>
              </a:xfrm>
              <a:prstGeom prst="rect">
                <a:avLst/>
              </a:prstGeom>
              <a:blipFill rotWithShape="1">
                <a:blip r:embed="rId1"/>
                <a:stretch>
                  <a:fillRect l="-4" t="-49" b="49"/>
                </a:stretch>
              </a:blipFill>
            </p:spPr>
            <p:txBody>
              <a:bodyPr/>
              <a:lstStyle/>
              <a:p>
                <a:r>
                  <a:rPr lang="zh-CN" altLang="en-US">
                    <a:noFill/>
                  </a:rPr>
                  <a:t> </a:t>
                </a:r>
              </a:p>
            </p:txBody>
          </p:sp>
        </mc:Fallback>
      </mc:AlternateContent>
      <p:sp>
        <p:nvSpPr>
          <p:cNvPr id="3" name="QC_5_AN.12_1#ff0b69964.bracket?pid=471fe8951&amp;color=0,0,0&amp;vpa=4&amp;vtp=1"/>
          <p:cNvSpPr/>
          <p:nvPr/>
        </p:nvSpPr>
        <p:spPr>
          <a:xfrm>
            <a:off x="7272401" y="14292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4" name="QC_5_BD.11_2#ff0b69964.choices?pid=471fe8951&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A.同一个体的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MSC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与脂肪细胞的基因组成不同，基因表达情况也不同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MSC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产生成熟脂肪细胞的过程中存在细胞的分裂和分化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MSC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可分化成脂肪、骨、肌肉等多种组织细胞，体现了动物细胞的全能性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.细胞分化的实质是基因的选择性表达，分化后的细胞均失去全能性</a:t>
                </a:r>
                <a:endParaRPr lang="en-US" altLang="zh-CN" sz="2000" dirty="0"/>
              </a:p>
            </p:txBody>
          </p:sp>
        </mc:Choice>
        <mc:Fallback>
          <p:sp>
            <p:nvSpPr>
              <p:cNvPr id="4" name="QC_5_BD.11_2#ff0b69964.choices?pid=471fe8951&amp;color=0,0,0&amp;vtp=1&amp;bbb=1"/>
              <p:cNvSpPr>
                <a:spLocks noRot="1" noChangeAspect="1" noMove="1" noResize="1" noEditPoints="1" noAdjustHandles="1" noChangeArrowheads="1" noChangeShapeType="1" noTextEdit="1"/>
              </p:cNvSpPr>
              <p:nvPr/>
            </p:nvSpPr>
            <p:spPr>
              <a:xfrm>
                <a:off x="722376" y="1932662"/>
                <a:ext cx="10753344" cy="1866900"/>
              </a:xfrm>
              <a:prstGeom prst="rect">
                <a:avLst/>
              </a:prstGeom>
              <a:blipFill rotWithShape="1">
                <a:blip r:embed="rId2"/>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3_1#ff0b69964?pid=471fe8951&amp;color=0,0,0&amp;vtp=1&amp;bt=1&amp;bbb=1&amp;hb=1"/>
              <p:cNvSpPr/>
              <p:nvPr/>
            </p:nvSpPr>
            <p:spPr>
              <a:xfrm>
                <a:off x="722376" y="972000"/>
                <a:ext cx="10753344" cy="3238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同一个体的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MSC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与脂肪细胞都来自最初的受精卵，因此二者的基因组成相同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，但是由于基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因表达情况不同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，细胞发生了分化，A错误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MSC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产生成熟脂肪细胞的过程中先发生细胞分裂，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然后一部分子细胞发生细胞分化形成脂肪细胞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MSC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可分化成脂肪、骨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、肌肉等多种组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织细胞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，但是不能分化形成其他各种组织细胞，因此不能体现动物细胞的全能性，C错误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分化的实质是基因的选择性表达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，分化后的细胞没有失去全能性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，因为分化前后遗传物质没有改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，细胞中仍含有发育成完整有机体的全套遗传物质，只是随着分化程度的提高，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其全能性降低，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mc:Choice>
        <mc:Fallback>
          <p:sp>
            <p:nvSpPr>
              <p:cNvPr id="2" name="QC_5_AS.13_1#ff0b69964?pid=471fe8951&amp;color=0,0,0&amp;vtp=1&amp;bt=1&amp;bbb=1&amp;hb=1"/>
              <p:cNvSpPr>
                <a:spLocks noRot="1" noChangeAspect="1" noMove="1" noResize="1" noEditPoints="1" noAdjustHandles="1" noChangeArrowheads="1" noChangeShapeType="1" noTextEdit="1"/>
              </p:cNvSpPr>
              <p:nvPr/>
            </p:nvSpPr>
            <p:spPr>
              <a:xfrm>
                <a:off x="722376" y="972000"/>
                <a:ext cx="10753344" cy="3238500"/>
              </a:xfrm>
              <a:prstGeom prst="rect">
                <a:avLst/>
              </a:prstGeom>
              <a:blipFill rotWithShape="1">
                <a:blip r:embed="rId1"/>
                <a:stretch>
                  <a:fillRect l="-4" t="-14" r="-2764" b="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4_1#151ddad82?pid=471fe8951&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［山东济南2025高一上期末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细胞的重编程是指将已经成熟的细胞转化为干细胞或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诱导多能干细胞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。研究发现，将某种细胞用鼠胚胎干细胞提取物诱导处理可获得“重编程”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5_1#151ddad82.bracket?pid=471fe8951&amp;color=0,0,0&amp;vpa=5&amp;vtp=1&amp;bbb=1"/>
          <p:cNvSpPr/>
          <p:nvPr/>
        </p:nvSpPr>
        <p:spPr>
          <a:xfrm>
            <a:off x="3475101" y="1886400"/>
            <a:ext cx="71913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ABC</a:t>
            </a:r>
            <a:endParaRPr lang="en-US" altLang="zh-CN" sz="2000" dirty="0"/>
          </a:p>
        </p:txBody>
      </p:sp>
      <p:sp>
        <p:nvSpPr>
          <p:cNvPr id="4" name="QC_5_BD.14_2#151ddad82.choices?pid=471fe8951&amp;color=0,0,0&amp;vtp=1&amp;bbb=1"/>
          <p:cNvSpPr/>
          <p:nvPr/>
        </p:nvSpPr>
        <p:spPr>
          <a:xfrm>
            <a:off x="722376" y="23898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A.细胞的重编程技术有可能使成熟的细胞恢复增殖和分化的能力</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.“重编程”细胞的获得过程中细胞的形态、结构和功能逐渐发生改变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.利用鼠胚胎干细胞提取物获得“重编程”细胞未改变细胞核遗传物质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.细胞的重编程技术表明细胞分化在生物体内不是一种持久性变化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6_1#151ddad82?pid=471fe8951&amp;color=0,0,0&amp;vtp=1&amp;bt=1&amp;bbb=1&amp;hb=1"/>
          <p:cNvSpPr/>
          <p:nvPr/>
        </p:nvSpPr>
        <p:spPr>
          <a:xfrm>
            <a:off x="722376" y="972000"/>
            <a:ext cx="10753344" cy="32131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因为细胞的重编程是将成熟细胞转化为干细胞或诱导多能干细胞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，而干细胞具有增殖和分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，所以细胞的重编程技术有可能使成熟的细胞恢复增殖和分化的能力，A正确；“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重编程”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细胞是由成熟细胞经诱导处理获得的干细胞或诱导多能干细胞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，细胞类型发生改变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，在这个过程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中细胞的形态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、结构和功能会逐渐发生改变，B正确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；利用鼠胚胎干细胞提取物诱导某种细胞而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“重编程”细胞，该过程并没有改变细胞核遗传物质，C正确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；细胞分化在生物体内是一种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持久性变化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，一般不可逆转，细胞的重编程技术是在体外特定条件下使成熟细胞发生转变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表明细胞分化在生物体内不是一种持久性变化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7_1#d80912330?pid=631a9c657&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［江苏泰州中学2024高一上期末］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科学家把一类特殊干细胞定向分化为中脑多巴胺能神经细胞，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然后移植到患者脑内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，从而实现神经细胞再生和功能重塑，用于治疗帕金森病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8_1#d80912330.bracket?pid=631a9c657&amp;color=0,0,0&amp;vpa=6&amp;vtp=1"/>
          <p:cNvSpPr/>
          <p:nvPr/>
        </p:nvSpPr>
        <p:spPr>
          <a:xfrm>
            <a:off x="1176401" y="1886400"/>
            <a:ext cx="357188"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7_2#d80912330.choices?pid=631a9c657&amp;color=0,0,0&amp;vtp=1&amp;bbb=1"/>
          <p:cNvSpPr/>
          <p:nvPr/>
        </p:nvSpPr>
        <p:spPr>
          <a:xfrm>
            <a:off x="722376" y="23898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A.干细胞的全能性高于受精卵的全能性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.人体干细胞仍具有分裂和分化能力</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.该干细胞和中脑多巴胺能神经细胞的基因表达情况相同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.神经细胞形成过程中，细胞的遗传物质发生改变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9_1#d80912330?pid=631a9c657&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与受精卵相比，具有分裂和分化能力的干细胞的全能性较低，A错误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；人体干细胞仍具有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分裂和分化能力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，B正确；干细胞和中脑多巴胺能神经细胞由同一个受精卵分裂和分化而来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遗传信息相同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，二者的分化情况不同，即二者细胞中的基因表达情况不相同，C错误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；神经细胞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是干细胞通过细胞分化形成的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，其细胞的遗传物质不会发生改变，D错误。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eb6d99772.fixed?pid=c08e3fe19&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eb6d99772.fixed?pid=c08e3fe19&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细胞的分化</a:t>
            </a:r>
            <a:endParaRPr lang="en-US" altLang="zh-CN" sz="4400" dirty="0"/>
          </a:p>
        </p:txBody>
      </p:sp>
      <p:pic>
        <p:nvPicPr>
          <p:cNvPr id="4" name="C_3#eb6d99772.fixed?pid=c08e3fe19&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eb6d99772.fixed?pid=c08e3fe19&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0_1#7dc877729?pid=eb6d99772&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［浙江衢州2025高一上期末］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油桃的口感好，经济价值高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。农民将油桃的枝条嫁接到毛桃的主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干上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，并长成完整的植株，结的果实为油桃。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下列关于嫁接油桃树的叙述正确的是(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1_1#7dc877729.bracket?pid=eb6d99772&amp;color=0,0,0&amp;vpa=7&amp;vtp=1"/>
          <p:cNvSpPr/>
          <p:nvPr/>
        </p:nvSpPr>
        <p:spPr>
          <a:xfrm>
            <a:off x="10053701"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4_BD.20_2#7dc877729.choices?pid=eb6d99772&amp;color=0,0,0&amp;vtp=1&amp;bbb=1"/>
          <p:cNvSpPr/>
          <p:nvPr/>
        </p:nvSpPr>
        <p:spPr>
          <a:xfrm>
            <a:off x="722376" y="19326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A.将油桃枝条嫁接后使之发育成完整的植株体现了植物细胞的全能性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.嫁接接口处细胞通过细胞癌变实现油桃枝条与毛桃主干的连接</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.油桃枝条细胞和毛桃主干细胞不同的根本原因是遗传物质选择性地发挥作用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.比较枝条上新生细胞和原有细胞所含蛋白质种类可以判断是否发生细胞分化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2_1#7dc877729?pid=eb6d99772&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油桃枝条在毛桃主干上发育成油桃树没有发育成完整植株或其他各种细胞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，没有体现植物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细胞的全能性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，A错误；嫁接接口处细胞通过细胞增殖实现油桃枝条与毛桃主干的连接，B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油桃枝条细胞和毛桃主干细胞不同的根本原因是二者遗传物质不同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；从蛋白质分子角度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，细胞分化后蛋白质种类发生改变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，所以通过比较枝条上新生细胞和原有细胞所含的蛋白质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种类可判断是否发生细胞分化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3_1#df08e1df1?pid=eb6d99772&amp;color=0,0,0&amp;vtp=1&amp;bt=1&amp;bbb=1&amp;hb=1"/>
          <p:cNvSpPr/>
          <p:nvPr/>
        </p:nvSpPr>
        <p:spPr>
          <a:xfrm>
            <a:off x="722376" y="972000"/>
            <a:ext cx="10753344" cy="1828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［河北张家口2024高一上期末统考］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壁虎自然再生出的尾巴只是一堆由脂肪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、肌肉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和皮肤组成的同心管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，缺少了原生尾巴的脊椎、神经组织等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。科研人员通过植入胚胎干细胞的方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，帮助壁虎拥有一条接近于原装版本的尾巴，实现了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2.5亿年来壁虎都没能自行完成的断尾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4_1#df08e1df1.bracket?pid=eb6d99772&amp;color=0,0,0&amp;vpa=8&amp;vtp=1&amp;bbb=1"/>
          <p:cNvSpPr/>
          <p:nvPr/>
        </p:nvSpPr>
        <p:spPr>
          <a:xfrm>
            <a:off x="4757801" y="2343600"/>
            <a:ext cx="5762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AD</a:t>
            </a:r>
            <a:endParaRPr lang="en-US" altLang="zh-CN" sz="2000" dirty="0"/>
          </a:p>
        </p:txBody>
      </p:sp>
      <p:sp>
        <p:nvSpPr>
          <p:cNvPr id="4" name="QC_4_BD.23_2#df08e1df1.choices?pid=eb6d99772&amp;color=0,0,0&amp;vtp=1&amp;bbb=1"/>
          <p:cNvSpPr/>
          <p:nvPr/>
        </p:nvSpPr>
        <p:spPr>
          <a:xfrm>
            <a:off x="722376" y="2847062"/>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A.壁虎自然再生出尾巴体现了尾部细胞的全能性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.胚胎干细胞分化形成尾部细胞的过程中遗传物质不发生改变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.由胚胎干细胞分化而来的不同细胞内，细胞器的功能一般不发生改变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.胚胎干细胞的增殖具有周期性，且绝大多数胚胎干细胞处于分裂期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d4e9f60b9.fixed?pid=c08e3fe19&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d4e9f60b9.fixed?pid=c08e3fe19&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细胞的分化</a:t>
            </a:r>
            <a:endParaRPr lang="en-US" altLang="zh-CN" sz="4400" dirty="0"/>
          </a:p>
        </p:txBody>
      </p:sp>
      <p:pic>
        <p:nvPicPr>
          <p:cNvPr id="4" name="C_3#d4e9f60b9.fixed?pid=c08e3fe19&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d4e9f60b9.fixed?pid=c08e3fe19&amp;color=255,255,255&amp;vtp=1&amp;bbb=1"/>
          <p:cNvSpPr/>
          <p:nvPr/>
        </p:nvSpPr>
        <p:spPr>
          <a:xfrm>
            <a:off x="10460736" y="4343400"/>
            <a:ext cx="1709928" cy="640080"/>
          </a:xfrm>
          <a:prstGeom prst="rect">
            <a:avLst/>
          </a:prstGeom>
          <a:noFill/>
        </p:spPr>
        <p:txBody>
          <a:bodyPr wrap="none" lIns="0" tIns="0" rIns="0" bIns="0" rtlCol="0" anchor="ctr"/>
          <a:lstStyle/>
          <a:p>
            <a:pPr algn="l" latinLnBrk="1">
              <a:lnSpc>
                <a:spcPts val="49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25_1#df08e1df1?pid=eb6d99772&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壁虎自然再生出尾巴的过程，没有发育成完整个体或分化产生其他各种细胞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，不能体现尾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部细胞的全能性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，A错误；胚胎干细胞分化形成尾部细胞的过程中遗传物质不发生改变，B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由胚胎干细胞分化而来的不同细胞内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，细胞器的种类和数量可能不同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，但它们的功能一般不发生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，C正确；胚胎干细胞的增殖具有周期性，绝大多数胚胎干细胞处于分裂间期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，因为在细胞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周期中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，分裂间期的时间占细胞周期的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以上，D错误。</a:t>
                </a:r>
                <a:endParaRPr lang="en-US" altLang="zh-CN" sz="2200" dirty="0"/>
              </a:p>
            </p:txBody>
          </p:sp>
        </mc:Choice>
        <mc:Fallback>
          <p:sp>
            <p:nvSpPr>
              <p:cNvPr id="2" name="QC_4_AS.25_1#df08e1df1?pid=eb6d99772&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r="-1181"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26_1#f272e7935?sp=1&amp;pid=eb6d99772&amp;color=0,0,0&amp;vtp=1&amp;bt=1&amp;bbb=1"/>
          <p:cNvSpPr/>
          <p:nvPr/>
        </p:nvSpPr>
        <p:spPr>
          <a:xfrm>
            <a:off x="722376" y="972000"/>
            <a:ext cx="10753344" cy="520700"/>
          </a:xfrm>
          <a:prstGeom prst="rect">
            <a:avLst/>
          </a:prstGeom>
          <a:noFill/>
        </p:spPr>
        <p:txBody>
          <a:bodyPr wrap="none" lIns="0" tIns="0" rIns="0" bIns="0" rtlCol="0" anchor="t"/>
          <a:lstStyle/>
          <a:p>
            <a:pPr algn="l" latinLnBrk="1">
              <a:lnSpc>
                <a:spcPts val="4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3.如图是细胞分化实质的模式图，请回答下列问题：</a:t>
            </a:r>
            <a:endParaRPr lang="en-US" altLang="zh-CN" sz="2000" dirty="0"/>
          </a:p>
        </p:txBody>
      </p:sp>
      <p:pic>
        <p:nvPicPr>
          <p:cNvPr id="3" name="QO_4_BD.26_2#f272e7935?pid=eb6d9977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398264" y="1563312"/>
            <a:ext cx="3401568" cy="259689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4" name="QB_5_BD.27_1#85b5882ae?pid=f272e7935&amp;color=0,0,0&amp;vtp=1&amp;bbb=1&amp;hb=1"/>
          <p:cNvSpPr/>
          <p:nvPr/>
        </p:nvSpPr>
        <p:spPr>
          <a:xfrm>
            <a:off x="722376" y="4293812"/>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（1）细胞分化会导致由一个或一种细胞增殖产生的后代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上发生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性的差异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B_5_AN.28_1#85b5882ae.blank?pid=f272e7935&amp;color=0,0,0&amp;vpa=9&amp;vtp=1&amp;bbb=1"/>
          <p:cNvSpPr/>
          <p:nvPr/>
        </p:nvSpPr>
        <p:spPr>
          <a:xfrm>
            <a:off x="7485126" y="4255712"/>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形态</a:t>
            </a:r>
            <a:endParaRPr lang="en-US" altLang="zh-CN" sz="2000" dirty="0"/>
          </a:p>
        </p:txBody>
      </p:sp>
      <p:sp>
        <p:nvSpPr>
          <p:cNvPr id="6" name="QB_5_AN.29_1#85b5882ae.blank?pid=f272e7935&amp;color=0,0,0&amp;vpa=10&amp;vtp=1&amp;bbb=1"/>
          <p:cNvSpPr/>
          <p:nvPr/>
        </p:nvSpPr>
        <p:spPr>
          <a:xfrm>
            <a:off x="9263126" y="4255712"/>
            <a:ext cx="1200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生理功能</a:t>
            </a:r>
            <a:endParaRPr lang="en-US" altLang="zh-CN" sz="2000" dirty="0"/>
          </a:p>
        </p:txBody>
      </p:sp>
      <p:sp>
        <p:nvSpPr>
          <p:cNvPr id="7" name="QB_5_AN.30_1#85b5882ae.blank?pid=f272e7935&amp;color=0,0,0&amp;vpa=11&amp;vtp=1&amp;bbb=1"/>
          <p:cNvSpPr/>
          <p:nvPr/>
        </p:nvSpPr>
        <p:spPr>
          <a:xfrm>
            <a:off x="731901" y="4712912"/>
            <a:ext cx="692150" cy="457200"/>
          </a:xfrm>
          <a:prstGeom prst="rect">
            <a:avLst/>
          </a:prstGeom>
          <a:noFill/>
        </p:spPr>
        <p:txBody>
          <a:bodyPr wrap="none" lIns="0" tIns="0" rIns="0" bIns="0" rtlCol="0" anchor="t"/>
          <a:lstStyle/>
          <a:p>
            <a:pPr algn="ct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稳定</a:t>
            </a:r>
            <a:endParaRPr lang="en-US" altLang="zh-CN" sz="2000" dirty="0"/>
          </a:p>
        </p:txBody>
      </p:sp>
      <p:sp>
        <p:nvSpPr>
          <p:cNvPr id="8" name="QB_5_AS.31_1#85b5882ae?pid=f272e7935&amp;color=0,0,0&amp;vtp=1&amp;bbb=1"/>
          <p:cNvSpPr/>
          <p:nvPr/>
        </p:nvSpPr>
        <p:spPr>
          <a:xfrm>
            <a:off x="722376" y="5266632"/>
            <a:ext cx="10753344" cy="482600"/>
          </a:xfrm>
          <a:prstGeom prst="rect">
            <a:avLst/>
          </a:prstGeom>
          <a:noFill/>
        </p:spPr>
        <p:txBody>
          <a:bodyPr wrap="none" lIns="0" tIns="0" rIns="0" bIns="0" rtlCol="0" anchor="t"/>
          <a:lstStyle/>
          <a:p>
            <a:pPr algn="l" latinLnBrk="1">
              <a:lnSpc>
                <a:spcPts val="3800"/>
              </a:lnSpc>
            </a:pPr>
            <a:r>
              <a:rPr lang="en-US" altLang="zh-CN" sz="2200" b="1" i="0" spc="-10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10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根据细胞分化的概念可知，细胞分化会造成细胞在形态、结构和生理功能上发生稳定性的差异。</a:t>
            </a:r>
            <a:endParaRPr lang="en-US" altLang="zh-CN" sz="2200" spc="-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32_1#115e7c990?pid=f272e7935&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）细胞分化的实质是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33_1#115e7c990.blank?pid=f272e7935&amp;color=0,0,0&amp;vpa=12&amp;vtp=1&amp;bbb=1"/>
          <p:cNvSpPr/>
          <p:nvPr/>
        </p:nvSpPr>
        <p:spPr>
          <a:xfrm>
            <a:off x="3421126" y="931164"/>
            <a:ext cx="2216150"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基因的选择性表达</a:t>
            </a:r>
            <a:endParaRPr lang="en-US" altLang="zh-CN" sz="2000" dirty="0"/>
          </a:p>
        </p:txBody>
      </p:sp>
      <p:sp>
        <p:nvSpPr>
          <p:cNvPr id="4" name="QB_5_AS.34_1#115e7c990?pid=f272e7935&amp;color=0,0,0&amp;vtp=1&amp;bbb=1"/>
          <p:cNvSpPr/>
          <p:nvPr/>
        </p:nvSpPr>
        <p:spPr>
          <a:xfrm>
            <a:off x="722376" y="1409573"/>
            <a:ext cx="10753344" cy="48260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细胞分化的实质是基因的选择性表达。</a:t>
            </a:r>
            <a:endParaRPr lang="en-US" altLang="zh-CN" sz="2200" dirty="0"/>
          </a:p>
        </p:txBody>
      </p:sp>
      <p:sp>
        <p:nvSpPr>
          <p:cNvPr id="5" name="QB_5_BD.35_1#8e283b1be?pid=f272e7935&amp;color=0,0,0&amp;vtp=1&amp;bbb=1&amp;hb=1"/>
          <p:cNvSpPr/>
          <p:nvPr/>
        </p:nvSpPr>
        <p:spPr>
          <a:xfrm>
            <a:off x="722376" y="1844993"/>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（3）细胞分化的标志，从分子水平看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，在细胞中合成了某种特有的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，该物质是生命活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动的主要承担者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；从细胞水平看，形成了不同种类的细胞。</a:t>
            </a:r>
            <a:endParaRPr lang="en-US" altLang="zh-CN" sz="2000" dirty="0"/>
          </a:p>
        </p:txBody>
      </p:sp>
      <p:sp>
        <p:nvSpPr>
          <p:cNvPr id="6" name="QB_5_AN.36_1#8e283b1be.blank?pid=f272e7935&amp;color=0,0,0&amp;vpa=13&amp;vtp=1&amp;bbb=1"/>
          <p:cNvSpPr/>
          <p:nvPr/>
        </p:nvSpPr>
        <p:spPr>
          <a:xfrm>
            <a:off x="8247126" y="1806893"/>
            <a:ext cx="946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蛋白质</a:t>
            </a:r>
            <a:endParaRPr lang="en-US" altLang="zh-CN" sz="2000" dirty="0"/>
          </a:p>
        </p:txBody>
      </p:sp>
      <mc:AlternateContent xmlns:mc="http://schemas.openxmlformats.org/markup-compatibility/2006">
        <mc:Choice xmlns:a14="http://schemas.microsoft.com/office/drawing/2010/main" Requires="a14">
          <p:sp>
            <p:nvSpPr>
              <p:cNvPr id="7" name="QB_5_AS.37_1#8e283b1be?pid=f272e7935&amp;color=0,0,0&amp;vtp=1&amp;bbb=1&amp;hb=1"/>
              <p:cNvSpPr/>
              <p:nvPr/>
            </p:nvSpPr>
            <p:spPr>
              <a:xfrm>
                <a:off x="722376" y="2817813"/>
                <a:ext cx="10753344" cy="13843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题图中展示受精卵分化产生了两种细胞，它们表达的基因不完全相同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，形成了不同的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mRNA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，进而形成不同的蛋白质。因此从分子水平看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，细胞分化是在细胞中合成了某种特有的蛋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，蛋白质是生命活动的主要承担者，进而使细胞担负不同的功能。</a:t>
                </a:r>
                <a:endParaRPr lang="en-US" altLang="zh-CN" sz="2200" dirty="0"/>
              </a:p>
            </p:txBody>
          </p:sp>
        </mc:Choice>
        <mc:Fallback>
          <p:sp>
            <p:nvSpPr>
              <p:cNvPr id="7" name="QB_5_AS.37_1#8e283b1be?pid=f272e7935&amp;color=0,0,0&amp;vtp=1&amp;bbb=1&amp;hb=1"/>
              <p:cNvSpPr>
                <a:spLocks noRot="1" noChangeAspect="1" noMove="1" noResize="1" noEditPoints="1" noAdjustHandles="1" noChangeArrowheads="1" noChangeShapeType="1" noTextEdit="1"/>
              </p:cNvSpPr>
              <p:nvPr/>
            </p:nvSpPr>
            <p:spPr>
              <a:xfrm>
                <a:off x="722376" y="2817813"/>
                <a:ext cx="10753344" cy="1384300"/>
              </a:xfrm>
              <a:prstGeom prst="rect">
                <a:avLst/>
              </a:prstGeom>
              <a:blipFill rotWithShape="1">
                <a:blip r:embed="rId1"/>
                <a:stretch>
                  <a:fillRect l="-4" t="-23" b="2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Effect transition="in" filter="fade">
                                      <p:cBhvr>
                                        <p:cTn id="37" dur="500"/>
                                        <p:tgtEl>
                                          <p:spTgt spid="7">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2" end="2"/>
                                            </p:txEl>
                                          </p:spTgt>
                                        </p:tgtEl>
                                        <p:attrNameLst>
                                          <p:attrName>style.visibility</p:attrName>
                                        </p:attrNameLst>
                                      </p:cBhvr>
                                      <p:to>
                                        <p:strVal val="visible"/>
                                      </p:to>
                                    </p:set>
                                    <p:animEffect transition="in" filter="fade">
                                      <p:cBhvr>
                                        <p:cTn id="40"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38_1#81ac6476d?pid=f272e7935&amp;color=0,0,0&amp;vtp=1&amp;bt=1&amp;bbb=1&amp;hb=1"/>
              <p:cNvSpPr/>
              <p:nvPr/>
            </p:nvSpPr>
            <p:spPr>
              <a:xfrm>
                <a:off x="722376" y="972000"/>
                <a:ext cx="10753344" cy="13716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（4）分化细胞表达的基因，可概括为：①管家基因，所有细胞均表达的一类基因；②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奢侈基因，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不同类型细胞特异性表达的一类基因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A、B、C三个基因可能属于奢侈基因的是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呼吸酶基因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水解酶基因属于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填“管家”或“奢侈”）基因。</a:t>
                </a:r>
                <a:endParaRPr lang="en-US" altLang="zh-CN" sz="2000" dirty="0"/>
              </a:p>
            </p:txBody>
          </p:sp>
        </mc:Choice>
        <mc:Fallback>
          <p:sp>
            <p:nvSpPr>
              <p:cNvPr id="2" name="QB_5_BD.38_1#81ac6476d?pid=f272e7935&amp;color=0,0,0&amp;vtp=1&amp;bt=1&amp;bbb=1&amp;hb=1"/>
              <p:cNvSpPr>
                <a:spLocks noRot="1" noChangeAspect="1" noMove="1" noResize="1" noEditPoints="1" noAdjustHandles="1" noChangeArrowheads="1" noChangeShapeType="1" noTextEdit="1"/>
              </p:cNvSpPr>
              <p:nvPr/>
            </p:nvSpPr>
            <p:spPr>
              <a:xfrm>
                <a:off x="722376" y="972000"/>
                <a:ext cx="10753344" cy="1371600"/>
              </a:xfrm>
              <a:prstGeom prst="rect">
                <a:avLst/>
              </a:prstGeom>
              <a:blipFill rotWithShape="1">
                <a:blip r:embed="rId1"/>
                <a:stretch>
                  <a:fillRect l="-4" t="-33" r="-1789" b="33"/>
                </a:stretch>
              </a:blipFill>
            </p:spPr>
            <p:txBody>
              <a:bodyPr/>
              <a:lstStyle/>
              <a:p>
                <a:r>
                  <a:rPr lang="zh-CN" altLang="en-US">
                    <a:noFill/>
                  </a:rPr>
                  <a:t> </a:t>
                </a:r>
              </a:p>
            </p:txBody>
          </p:sp>
        </mc:Fallback>
      </mc:AlternateContent>
      <p:sp>
        <p:nvSpPr>
          <p:cNvPr id="3" name="QB_5_AN.39_1#81ac6476d.blank?pid=f272e7935&amp;color=0,0,0&amp;vpa=14&amp;vtp=1&amp;bbb=1"/>
          <p:cNvSpPr/>
          <p:nvPr/>
        </p:nvSpPr>
        <p:spPr>
          <a:xfrm>
            <a:off x="10396601" y="1391100"/>
            <a:ext cx="8001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A和C</a:t>
            </a:r>
            <a:endParaRPr lang="en-US" altLang="zh-CN" sz="2000" dirty="0"/>
          </a:p>
        </p:txBody>
      </p:sp>
      <p:sp>
        <p:nvSpPr>
          <p:cNvPr id="4" name="QB_5_AN.40_1#81ac6476d.blank?pid=f272e7935&amp;color=0,0,0&amp;vpa=15&amp;vtp=1&amp;bbb=1"/>
          <p:cNvSpPr/>
          <p:nvPr/>
        </p:nvSpPr>
        <p:spPr>
          <a:xfrm>
            <a:off x="4487926" y="1848300"/>
            <a:ext cx="692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管家</a:t>
            </a:r>
            <a:endParaRPr lang="en-US" altLang="zh-CN" sz="2000" dirty="0"/>
          </a:p>
        </p:txBody>
      </p:sp>
      <mc:AlternateContent xmlns:mc="http://schemas.openxmlformats.org/markup-compatibility/2006">
        <mc:Choice xmlns:a14="http://schemas.microsoft.com/office/drawing/2010/main" Requires="a14">
          <p:sp>
            <p:nvSpPr>
              <p:cNvPr id="5" name="QB_5_AS.41_1#81ac6476d?pid=f272e7935&amp;color=0,0,0&amp;vtp=1&amp;bbb=1&amp;hb=1"/>
              <p:cNvSpPr/>
              <p:nvPr/>
            </p:nvSpPr>
            <p:spPr>
              <a:xfrm>
                <a:off x="722376" y="2351728"/>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据题图和题干分析，A基因只在左侧的细胞中表达，而C基因只在右侧的细胞中表达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A和C是奢侈基因。而每个细胞都有呼吸酶和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水解酶，所以相关基因是管家基因。</a:t>
                </a:r>
                <a:endParaRPr lang="en-US" altLang="zh-CN" sz="2200" dirty="0"/>
              </a:p>
            </p:txBody>
          </p:sp>
        </mc:Choice>
        <mc:Fallback>
          <p:sp>
            <p:nvSpPr>
              <p:cNvPr id="5" name="QB_5_AS.41_1#81ac6476d?pid=f272e7935&amp;color=0,0,0&amp;vtp=1&amp;bbb=1&amp;hb=1"/>
              <p:cNvSpPr>
                <a:spLocks noRot="1" noChangeAspect="1" noMove="1" noResize="1" noEditPoints="1" noAdjustHandles="1" noChangeArrowheads="1" noChangeShapeType="1" noTextEdit="1"/>
              </p:cNvSpPr>
              <p:nvPr/>
            </p:nvSpPr>
            <p:spPr>
              <a:xfrm>
                <a:off x="722376" y="2351728"/>
                <a:ext cx="10753344" cy="965200"/>
              </a:xfrm>
              <a:prstGeom prst="rect">
                <a:avLst/>
              </a:prstGeom>
              <a:blipFill rotWithShape="1">
                <a:blip r:embed="rId2"/>
                <a:stretch>
                  <a:fillRect l="-4" t="-33" r="-703" b="3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2_1#8207d6ec1?pid=f272e7935&amp;color=0,0,0&amp;mp=1&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（5）细胞中含有本物种的全套基因，这是细胞全能性的基础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。细胞的全能性是指细胞经</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后，仍具有产生</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或分化成其他各种细胞的潜能和特性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43_1#8207d6ec1.blank?pid=f272e7935&amp;color=0,0,0&amp;mp=1&amp;vpa=16&amp;vtp=1&amp;bbb=1&amp;hb=1"/>
          <p:cNvSpPr/>
          <p:nvPr/>
        </p:nvSpPr>
        <p:spPr>
          <a:xfrm>
            <a:off x="722377" y="931164"/>
            <a:ext cx="10749631" cy="914400"/>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分裂</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和分化</a:t>
            </a:r>
            <a:endParaRPr lang="en-US" altLang="zh-CN" sz="2000" dirty="0"/>
          </a:p>
        </p:txBody>
      </p:sp>
      <p:sp>
        <p:nvSpPr>
          <p:cNvPr id="4" name="QB_5_AN.44_1#8207d6ec1.blank?pid=f272e7935&amp;color=0,0,0&amp;mp=1&amp;vpa=17&amp;vtp=1&amp;bbb=1"/>
          <p:cNvSpPr/>
          <p:nvPr/>
        </p:nvSpPr>
        <p:spPr>
          <a:xfrm>
            <a:off x="3398901" y="1388364"/>
            <a:ext cx="14541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完整有机体</a:t>
            </a:r>
            <a:endParaRPr lang="en-US" altLang="zh-CN" sz="2000" dirty="0"/>
          </a:p>
        </p:txBody>
      </p:sp>
      <p:sp>
        <p:nvSpPr>
          <p:cNvPr id="5" name="QB_5_AS.45_1#8207d6ec1?pid=f272e7935&amp;color=0,0,0&amp;vtp=1&amp;bbb=1&amp;hb=1"/>
          <p:cNvSpPr/>
          <p:nvPr/>
        </p:nvSpPr>
        <p:spPr>
          <a:xfrm>
            <a:off x="722376" y="1938020"/>
            <a:ext cx="10753344" cy="965200"/>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细胞的全能性是指细胞经分裂和分化后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，仍具有产生完整有机体或分化成其他各种细胞的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潜能和特性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，原因是这些分裂和分化的细胞中含有本物种全套的遗传信息。</a:t>
            </a:r>
            <a:endParaRPr lang="en-US" altLang="zh-CN" sz="2200" dirty="0"/>
          </a:p>
        </p:txBody>
      </p:sp>
      <p:sp>
        <p:nvSpPr>
          <p:cNvPr id="6" name="QB_5_BD.46_1#c9a99f2b9?pid=f272e7935&amp;color=0,0,0&amp;vtp=1&amp;bbb=1&amp;hb=1"/>
          <p:cNvSpPr/>
          <p:nvPr/>
        </p:nvSpPr>
        <p:spPr>
          <a:xfrm>
            <a:off x="722376" y="294643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（6）图中的D基因在两个细胞中都未表达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，原因可能是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7" name="QB_5_AN.47_1#c9a99f2b9.blank?pid=f272e7935&amp;color=0,0,0&amp;vpa=18&amp;vtp=1&amp;bbb=1&amp;hb=1"/>
          <p:cNvSpPr/>
          <p:nvPr/>
        </p:nvSpPr>
        <p:spPr>
          <a:xfrm>
            <a:off x="722377" y="2908334"/>
            <a:ext cx="10749631" cy="914400"/>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基因是奢侈基因</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，在该个体其他细胞</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中表达</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（答案合理即可）</a:t>
            </a:r>
            <a:endParaRPr lang="en-US" altLang="zh-CN" sz="2000" dirty="0"/>
          </a:p>
        </p:txBody>
      </p:sp>
      <p:sp>
        <p:nvSpPr>
          <p:cNvPr id="8" name="QB_5_AS.48_1#c9a99f2b9?pid=f272e7935&amp;color=0,0,0&amp;vtp=1&amp;bbb=1"/>
          <p:cNvSpPr/>
          <p:nvPr/>
        </p:nvSpPr>
        <p:spPr>
          <a:xfrm>
            <a:off x="722376" y="3919220"/>
            <a:ext cx="10753344" cy="482600"/>
          </a:xfrm>
          <a:prstGeom prst="rect">
            <a:avLst/>
          </a:prstGeom>
          <a:noFill/>
        </p:spPr>
        <p:txBody>
          <a:bodyPr wrap="none" lIns="0" tIns="0" rIns="0" bIns="0" rtlCol="0" anchor="t"/>
          <a:lstStyle/>
          <a:p>
            <a:pPr algn="l" latinLnBrk="1">
              <a:lnSpc>
                <a:spcPts val="38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图中的D基因在两个细胞中都未表达，说明D基因是奢侈基因，可能在该个体其他细胞中表达。</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1" end="1"/>
                                            </p:txEl>
                                          </p:spTgt>
                                        </p:tgtEl>
                                        <p:attrNameLst>
                                          <p:attrName>style.visibility</p:attrName>
                                        </p:attrNameLst>
                                      </p:cBhvr>
                                      <p:to>
                                        <p:strVal val="visible"/>
                                      </p:to>
                                    </p:set>
                                    <p:animEffect transition="in" filter="fade">
                                      <p:cBhvr>
                                        <p:cTn id="43" dur="500"/>
                                        <p:tgtEl>
                                          <p:spTgt spid="7">
                                            <p:txEl>
                                              <p:pRg st="1" end="1"/>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8">
                                            <p:bg/>
                                          </p:spTgt>
                                        </p:tgtEl>
                                        <p:attrNameLst>
                                          <p:attrName>style.visibility</p:attrName>
                                        </p:attrNameLst>
                                      </p:cBhvr>
                                      <p:to>
                                        <p:strVal val="visible"/>
                                      </p:to>
                                    </p:set>
                                    <p:animEffect transition="in" filter="fade">
                                      <p:cBhvr>
                                        <p:cTn id="48" dur="500"/>
                                        <p:tgtEl>
                                          <p:spTgt spid="8">
                                            <p:bg/>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Effect transition="in" filter="fade">
                                      <p:cBhvr>
                                        <p:cTn id="51"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49_1#969056a96?htil=1&amp;pid=397f16b3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914339" y="1054296"/>
            <a:ext cx="3511296" cy="341985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3" name="QC_5_BD.49_2#969056a96?htil=1&amp;sp=1&amp;pid=397f16b3e&amp;color=0,0,0&amp;vtp=1&amp;bt=1&amp;bbb=1&amp;hb=1"/>
          <p:cNvSpPr/>
          <p:nvPr/>
        </p:nvSpPr>
        <p:spPr>
          <a:xfrm>
            <a:off x="722376" y="972000"/>
            <a:ext cx="7104888"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［湖南岳阳2025高一上期末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取自同种生物的不同类型的正常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，检测其基因表达，结果如图。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50_1#969056a96.bracket?pid=397f16b3e&amp;color=0,0,0&amp;vpa=19&amp;vtp=1"/>
          <p:cNvSpPr/>
          <p:nvPr/>
        </p:nvSpPr>
        <p:spPr>
          <a:xfrm>
            <a:off x="7005701" y="1429200"/>
            <a:ext cx="385763"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5" name="QC_5_BD.49_3#969056a96.choices?htil=1&amp;pid=397f16b3e&amp;color=0,0,0&amp;vtp=1&amp;bbb=1&amp;hb=1"/>
              <p:cNvSpPr/>
              <p:nvPr/>
            </p:nvSpPr>
            <p:spPr>
              <a:xfrm>
                <a:off x="722376" y="1932662"/>
                <a:ext cx="7104888" cy="23241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A.图中7种细胞中细胞器的种类和数量相同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.组成基因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的脱氧核苷酸种类、数量和排列顺序均不同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.图中7种细胞的遗传信息是相同的，但蛋白质的种类完全不同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.若基因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中只有一个是控制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合成的基因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，则该基因最可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能是基因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2000" dirty="0"/>
              </a:p>
            </p:txBody>
          </p:sp>
        </mc:Choice>
        <mc:Fallback>
          <p:sp>
            <p:nvSpPr>
              <p:cNvPr id="5" name="QC_5_BD.49_3#969056a96.choices?htil=1&amp;pid=397f16b3e&amp;color=0,0,0&amp;vtp=1&amp;bbb=1&amp;hb=1"/>
              <p:cNvSpPr>
                <a:spLocks noRot="1" noChangeAspect="1" noMove="1" noResize="1" noEditPoints="1" noAdjustHandles="1" noChangeArrowheads="1" noChangeShapeType="1" noTextEdit="1"/>
              </p:cNvSpPr>
              <p:nvPr/>
            </p:nvSpPr>
            <p:spPr>
              <a:xfrm>
                <a:off x="722376" y="1932662"/>
                <a:ext cx="7104888" cy="2324100"/>
              </a:xfrm>
              <a:prstGeom prst="rect">
                <a:avLst/>
              </a:prstGeom>
              <a:blipFill rotWithShape="1">
                <a:blip r:embed="rId2"/>
                <a:stretch>
                  <a:fillRect l="-5" t="-15" r="-1301" b="1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51_1#969056a96?pid=397f16b3e&amp;color=0,0,0&amp;mp=1&amp;vtp=1&amp;bt=1&amp;bbb=1&amp;hb=1"/>
              <p:cNvSpPr/>
              <p:nvPr/>
            </p:nvSpPr>
            <p:spPr>
              <a:xfrm>
                <a:off x="722376" y="969264"/>
                <a:ext cx="10753344" cy="13843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细胞分化的实质是基因的选择性表达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，有的基因在所有细胞中都表达，如呼吸酶基因、</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酶基因和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水解酶基因等与基本生命活动有关的基因。图中基因2在7种类型的细胞中都表达。</a:t>
                </a:r>
                <a:endParaRPr lang="en-US" altLang="zh-CN" sz="2000" dirty="0"/>
              </a:p>
            </p:txBody>
          </p:sp>
        </mc:Choice>
        <mc:Fallback>
          <p:sp>
            <p:nvSpPr>
              <p:cNvPr id="2" name="QC_5_EX.51_1#969056a96?pid=397f16b3e&amp;color=0,0,0&amp;mp=1&amp;vtp=1&amp;bt=1&amp;bbb=1&amp;hb=1"/>
              <p:cNvSpPr>
                <a:spLocks noRot="1" noChangeAspect="1" noMove="1" noResize="1" noEditPoints="1" noAdjustHandles="1" noChangeArrowheads="1" noChangeShapeType="1" noTextEdit="1"/>
              </p:cNvSpPr>
              <p:nvPr/>
            </p:nvSpPr>
            <p:spPr>
              <a:xfrm>
                <a:off x="722376" y="969264"/>
                <a:ext cx="10753344" cy="1384300"/>
              </a:xfrm>
              <a:prstGeom prst="rect">
                <a:avLst/>
              </a:prstGeom>
              <a:blipFill rotWithShape="1">
                <a:blip r:embed="rId1"/>
                <a:stretch>
                  <a:fillRect l="-4" t="-18" b="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52_1#969056a96?pid=397f16b3e&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图中7种细胞中表达的基因不完全相同，说明这7种细胞功能不同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，故细胞器的种类和数量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，A错误；组成基因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的脱氧核苷酸种类相同，数量和排列顺序可能不同，B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7种细胞是取自同种生物不同类型的正常细胞，由同一个受精卵分裂分化而来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，它们的遗传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信息是相同的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，但蛋白质的种类不完全相同，C错误；生物的细胞内都必含有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，所以若基因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中只有一个是控制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合成的基因，则该基因最有可能是基因2，D正确。</a:t>
                </a:r>
                <a:endParaRPr lang="en-US" altLang="zh-CN" sz="2200" dirty="0"/>
              </a:p>
            </p:txBody>
          </p:sp>
        </mc:Choice>
        <mc:Fallback>
          <p:sp>
            <p:nvSpPr>
              <p:cNvPr id="2" name="QC_5_AS.52_1#969056a96?pid=397f16b3e&amp;color=0,0,0&amp;vtp=1&amp;bt=1&amp;bbb=1&amp;hb=1"/>
              <p:cNvSpPr>
                <a:spLocks noRot="1" noChangeAspect="1" noMove="1" noResize="1" noEditPoints="1" noAdjustHandles="1" noChangeArrowheads="1" noChangeShapeType="1" noTextEdit="1"/>
              </p:cNvSpPr>
              <p:nvPr/>
            </p:nvSpPr>
            <p:spPr>
              <a:xfrm>
                <a:off x="722376" y="972000"/>
                <a:ext cx="10753344" cy="2298700"/>
              </a:xfrm>
              <a:prstGeom prst="rect">
                <a:avLst/>
              </a:prstGeom>
              <a:blipFill rotWithShape="1">
                <a:blip r:embed="rId1"/>
                <a:stretch>
                  <a:fillRect l="-4" t="-20" r="-236" b="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2b87d193a?pid=d0a45b6a4&amp;color=0,0,0&amp;vtp=1&amp;bt=1&amp;bbb=1"/>
          <p:cNvSpPr/>
          <p:nvPr/>
        </p:nvSpPr>
        <p:spPr>
          <a:xfrm>
            <a:off x="722376" y="969264"/>
            <a:ext cx="10753344" cy="431800"/>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1.下列关于细胞分化的叙述，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2b87d193a.bracket?pid=d0a45b6a4&amp;color=0,0,0&amp;vpa=1&amp;vtp=1"/>
          <p:cNvSpPr/>
          <p:nvPr/>
        </p:nvSpPr>
        <p:spPr>
          <a:xfrm>
            <a:off x="5184839" y="969264"/>
            <a:ext cx="385763" cy="431800"/>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_2#2b87d193a.choices?pid=d0a45b6a4&amp;color=0,0,0&amp;vtp=1&amp;bbb=1"/>
          <p:cNvSpPr/>
          <p:nvPr/>
        </p:nvSpPr>
        <p:spPr>
          <a:xfrm>
            <a:off x="722376" y="1401987"/>
            <a:ext cx="1075334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A.细胞分化意味着不同细胞内合成了功能不同的特异性蛋白质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.细胞分化是动物和植物发育的基础，且贯穿其整个生命进程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.一般来说，体内已分化的细胞将一直保持分化后的状态直至衰老、死亡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.具有分裂能力的细胞一定会分化，且分化程度越高分裂能力就越低</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2b87d193a?pid=d0a45b6a4&amp;color=0,0,0&amp;vtp=1&amp;bt=1&amp;bbb=1&amp;hb=1"/>
          <p:cNvSpPr/>
          <p:nvPr/>
        </p:nvSpPr>
        <p:spPr>
          <a:xfrm>
            <a:off x="722376" y="972000"/>
            <a:ext cx="10753344" cy="18415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细胞分化是基因选择性表达的结果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，基因的选择性表达使细胞内合成了功能不同的特异性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蛋白质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，A正确；细胞分化是动、植物发育的基础，发生在生物体的整个生命进程中，B正确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胞分化通常是不可逆的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，因此一般来说，体内已分化的细胞将一直保持分化后的状态，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直至衰老、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死亡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，C正确；具有分裂能力的细胞不一定会发生分化，如癌细胞，D错误。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cd939194b?sp=1&amp;pid=d0a45b6a4&amp;color=0,0,0&amp;vtp=1&amp;bt=1&amp;bbb=1&amp;hb=1"/>
          <p:cNvSpPr/>
          <p:nvPr/>
        </p:nvSpPr>
        <p:spPr>
          <a:xfrm>
            <a:off x="722376" y="972000"/>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［河南郑州2025高一上期末］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下图中的三种植物细胞都源自一群彼此相似的早期胚细胞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cd939194b.bracket?pid=d0a45b6a4&amp;color=0,0,0&amp;vpa=2&amp;vtp=1"/>
          <p:cNvSpPr/>
          <p:nvPr/>
        </p:nvSpPr>
        <p:spPr>
          <a:xfrm>
            <a:off x="2446401" y="1429200"/>
            <a:ext cx="37465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5_BD.4_2#cd939194b?pid=d0a45b6a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40480" y="2021528"/>
            <a:ext cx="4517136" cy="996696"/>
          </a:xfrm>
          <a:prstGeom prst="rect">
            <a:avLst/>
          </a:prstGeom>
          <a:noFill/>
          <a:extLst>
            <a:ext uri="{909E8E84-426E-40DD-AFC4-6F175D3DCCD1}">
              <a14:hiddenFill xmlns:a14="http://schemas.microsoft.com/office/drawing/2010/main">
                <a:solidFill>
                  <a:scrgbClr r="0" g="0" b="0">
                    <a:alpha val="0"/>
                  </a:scrgbClr>
                </a:solidFill>
              </a14:hiddenFill>
            </a:ext>
          </a:extLst>
        </p:spPr>
      </p:pic>
      <p:sp>
        <p:nvSpPr>
          <p:cNvPr id="5" name="QC_5_BD.4_3#cd939194b.choices?pid=d0a45b6a4&amp;color=0,0,0&amp;vtp=1&amp;bbb=1"/>
          <p:cNvSpPr/>
          <p:nvPr/>
        </p:nvSpPr>
        <p:spPr>
          <a:xfrm>
            <a:off x="722376" y="3151828"/>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.三种细胞所含的遗传信息相同</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.三种细胞基因的表达情况相同</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C.三种细胞中细胞器的种类相同</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.三种细胞都已经失去了全能性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6_1#cd939194b?pid=d0a45b6a4&amp;color=0,0,0&amp;mp=1&amp;vtp=1&amp;bt=1&amp;bbb=1&amp;hb=1"/>
          <p:cNvSpPr/>
          <p:nvPr/>
        </p:nvSpPr>
        <p:spPr>
          <a:xfrm>
            <a:off x="722376" y="969264"/>
            <a:ext cx="10753344" cy="1384300"/>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P119“图6-5</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植物体的不同细胞”的变式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。教材中介绍了这三种细胞在细胞器水平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的差别和功能的差异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；本题以三种细胞的示意图为情境，考查细胞分化的机理。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cd939194b?pid=d0a45b6a4&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根据题意可知，三种植物细胞都源自一群彼此相似的早期胚细胞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，三者的不同是基因选择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性表达的结果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，即三种细胞的基因表达情况不同，但三种细胞所含的遗传信息相同，A正确，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；三种细胞由于细胞分化而在形态、结构和生理功能上发生稳定性差异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，三种细胞中细胞器的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种类不完全相同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，如叶肉细胞中有叶绿体，但是表皮细胞和储藏细胞中没有，C错误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；三种细胞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中均含有控制本物种正常生长发育所需的全套基因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，因此三种细胞仍然具有全能性，D错误。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52baa400c?pid=471fe8951&amp;color=0,0,0&amp;vtp=1&amp;bt=1&amp;bbb=1&amp;hb=1"/>
          <p:cNvSpPr/>
          <p:nvPr/>
        </p:nvSpPr>
        <p:spPr>
          <a:xfrm>
            <a:off x="722376" y="969264"/>
            <a:ext cx="10753344" cy="9144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［湖北武汉2025高一上月考］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下列现象中能为“细胞具有全能性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”观点提供直接证据的是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9_1#52baa400c.bracket?pid=471fe8951&amp;color=0,0,0&amp;vpa=3&amp;vtp=1"/>
          <p:cNvSpPr/>
          <p:nvPr/>
        </p:nvSpPr>
        <p:spPr>
          <a:xfrm>
            <a:off x="922401" y="1426464"/>
            <a:ext cx="355600" cy="457200"/>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8_2#52baa400c.choices?pid=471fe8951&amp;color=0,0,0&amp;vtp=1&amp;bbb=1"/>
          <p:cNvSpPr/>
          <p:nvPr/>
        </p:nvSpPr>
        <p:spPr>
          <a:xfrm>
            <a:off x="722376" y="1930434"/>
            <a:ext cx="10753344" cy="927100"/>
          </a:xfrm>
          <a:prstGeom prst="rect">
            <a:avLst/>
          </a:prstGeom>
          <a:noFill/>
        </p:spPr>
        <p:txBody>
          <a:bodyPr wrap="none" lIns="0" tIns="0" rIns="0" bIns="0" rtlCol="0" anchor="t"/>
          <a:lstStyle/>
          <a:p>
            <a:pPr marL="0" marR="0" lvl="0" indent="0" defTabSz="914400" eaLnBrk="1" fontAlgn="auto" latinLnBrk="1" hangingPunct="1">
              <a:lnSpc>
                <a:spcPts val="3600"/>
              </a:lnSpc>
              <a:spcBef>
                <a:spcPts val="0"/>
              </a:spcBef>
              <a:spcAft>
                <a:spcPts val="0"/>
              </a:spcAft>
              <a:buClrTx/>
              <a:buSzTx/>
              <a:buNone/>
              <a:tabLst>
                <a:tab pos="5483860" algn="l"/>
              </a:tabLst>
              <a:defRPr/>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.用植物种子繁殖后代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.体细胞克隆猴的诞生</a:t>
            </a:r>
            <a:endParaRPr lang="en-US" altLang="zh-CN" sz="2000" dirty="0"/>
          </a:p>
          <a:p>
            <a:pPr marL="0" marR="0" lvl="0" indent="0" defTabSz="914400" eaLnBrk="1" fontAlgn="auto" latinLnBrk="1" hangingPunct="1">
              <a:lnSpc>
                <a:spcPts val="3700"/>
              </a:lnSpc>
              <a:spcBef>
                <a:spcPts val="0"/>
              </a:spcBef>
              <a:spcAft>
                <a:spcPts val="0"/>
              </a:spcAft>
              <a:buClrTx/>
              <a:buSzTx/>
              <a:buNone/>
              <a:tabLst>
                <a:tab pos="5483860" algn="l"/>
              </a:tabLst>
              <a:defRPr/>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C.蜜蜂未受精的卵细胞发育成雄蜂</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.小鼠骨髓造血干细胞形成各种血细胞</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0_1#52baa400c?pid=471fe8951&amp;color=0,0,0&amp;vtp=1&amp;bt=1&amp;bbb=1&amp;hb=1"/>
          <p:cNvSpPr/>
          <p:nvPr/>
        </p:nvSpPr>
        <p:spPr>
          <a:xfrm>
            <a:off x="722376" y="972000"/>
            <a:ext cx="10753344" cy="2298700"/>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种子是植物体的幼体，种子发育为成熟植株的过程属于植物体正常的生长发育过程</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，没有体</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现细胞的全能性</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，A不符合题意；体细胞克隆猴的诞生说明动物细胞核具有全能性</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，没有体现细胞</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的全能性</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，B不符合题意；蜜蜂未受精的卵细胞发育为雄蜂，说明生殖细胞具有全能性</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，因此能为</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细胞具有全能性”的观点提供直接证据，C符合题意；小鼠骨髓造血干细胞形成各种血细胞</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没有分化成其他各种细胞</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，也没有形成完整个体，因此不能体现细胞全能性，D不符合题意。</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4812</Words>
  <Application>WPS 演示</Application>
  <PresentationFormat>宽屏</PresentationFormat>
  <Paragraphs>224</Paragraphs>
  <Slides>28</Slides>
  <Notes>28</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28</vt:i4>
      </vt:variant>
    </vt:vector>
  </HeadingPairs>
  <TitlesOfParts>
    <vt:vector size="49"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2025-05-10T06:56:00Z</dcterms:created>
  <dcterms:modified xsi:type="dcterms:W3CDTF">2025-05-19T02:51:43Z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DFF1164097B447DE9D60FF57ED4678DF_12</vt:lpwstr>
  </property>
  <property fmtid="{D5CDD505-2E9C-101B-9397-08002B2CF9AE}" pid="3" name="KSOProductBuildVer">
    <vt:lpwstr>2052-12.1.0.20784</vt:lpwstr>
  </property>
</Properties>
</file>