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65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b0e521b0009d8ee2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53.png"/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1_1#7cb5b62cf?pid=38275de6d&amp;color=0,0,0&amp;vtp=1&amp;bt=1&amp;bbb=1&amp;hb=1"/>
              <p:cNvSpPr/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由题表可知，该实验的自变量为温度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，因变量为适宜光照下和黑暗中单位时间氧气体积的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改变量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，故该实验的目的是探究温度对黑藻呼吸作用和光合作用的影响，A正确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；表格中的适宜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光照下氧气体积的改变量表示净光合速率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，总光合速率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，故黑藻细胞的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总光合速率在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23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，因此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条件下黑藻细胞固定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的速率更快，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的生成速率更快，B正确；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时黑藻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细胞的总光合速率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净光合速率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呼吸速率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故此条件下黑藻进行光合作用，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错误；由表可知，黑藻细胞呼吸作用相关酶的最适温度约为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，光合作用相关酶的最适温度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，故光合作用相关酶的最适温度可能比呼吸作用相关酶的最适温度低，D正确。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1_1#7cb5b62cf?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670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2" r="-3130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2_1#2e0bde292?sp=1&amp;pid=38275de6d&amp;color=0,0,0&amp;vtp=1&amp;bt=1&amp;bbb=1&amp;hb=1"/>
              <p:cNvSpPr/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4.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［河北沧州2025高一上月考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如表为甲同学用某浓度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溶液进行质壁分离实验时所测得的数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据；如图为乙同学用另一浓度的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溶液进行质壁分离实验时所绘制的曲线图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。下列分析正确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3_BD.12_1#2e0bde292?sp=1&amp;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257300"/>
              </a:xfrm>
              <a:prstGeom prst="rect">
                <a:avLst/>
              </a:prstGeom>
              <a:blipFill rotWithShape="1">
                <a:blip r:embed="rId1"/>
                <a:stretch>
                  <a:fillRect l="-4" t="-36" r="-98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C_3_BD.12_2#2e0bde292?colgroup=10,4,4,4,4,7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351728"/>
              <a:ext cx="10680192" cy="874903"/>
            </p:xfrm>
            <a:graphic>
              <a:graphicData uri="http://schemas.openxmlformats.org/drawingml/2006/table">
                <a:tbl>
                  <a:tblPr/>
                  <a:tblGrid>
                    <a:gridCol w="2971800"/>
                    <a:gridCol w="1389888"/>
                    <a:gridCol w="1389888"/>
                    <a:gridCol w="1389888"/>
                    <a:gridCol w="1389888"/>
                    <a:gridCol w="2148840"/>
                  </a:tblGrid>
                  <a:tr h="44005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时间/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min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4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原生质体相对大小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90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60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C_3_BD.12_2#2e0bde292?colgroup=10,4,4,4,4,7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351728"/>
              <a:ext cx="10680192" cy="874903"/>
            </p:xfrm>
            <a:graphic>
              <a:graphicData uri="http://schemas.openxmlformats.org/drawingml/2006/table">
                <a:tbl>
                  <a:tblPr/>
                  <a:tblGrid>
                    <a:gridCol w="2971800"/>
                    <a:gridCol w="1389888"/>
                    <a:gridCol w="1389888"/>
                    <a:gridCol w="1389888"/>
                    <a:gridCol w="1389888"/>
                    <a:gridCol w="2148840"/>
                  </a:tblGrid>
                  <a:tr h="4400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497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原生质体相对大小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3_AN.13_1#2e0bde292.bracket?pid=38275de6d&amp;color=0,0,0&amp;vpa=4&amp;vtp=1"/>
          <p:cNvSpPr/>
          <p:nvPr/>
        </p:nvSpPr>
        <p:spPr>
          <a:xfrm>
            <a:off x="1430401" y="1814772"/>
            <a:ext cx="357188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5" name="QC_3_BD.12_3#2e0bde292?htil=2&amp;pid=38275de6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2520" y="3355028"/>
            <a:ext cx="272491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BD.12_4#2e0bde292.choices?htil=2&amp;pid=38275de6d&amp;color=0,0,0&amp;vtp=1&amp;bbb=1&amp;hb=1"/>
              <p:cNvSpPr/>
              <p:nvPr/>
            </p:nvSpPr>
            <p:spPr>
              <a:xfrm>
                <a:off x="722376" y="3355028"/>
                <a:ext cx="7891272" cy="29337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A.甲同学实验进行到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时质壁分离达到平衡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，滴加清水会发生质壁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分离复原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.甲同学所用溶液浓度大于乙同学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C.乙同学在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时可观察到质壁分离现象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，此时细胞液浓度一定小于外界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D.乙同学在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时观察不到质壁分离现象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，此时细胞液浓度一定等于外界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溶液浓度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6" name="QC_3_BD.12_4#2e0bde292.choices?htil=2&amp;pid=38275de6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55028"/>
                <a:ext cx="7891272" cy="2933700"/>
              </a:xfrm>
              <a:prstGeom prst="rect">
                <a:avLst/>
              </a:prstGeom>
              <a:blipFill rotWithShape="1">
                <a:blip r:embed="rId4"/>
                <a:stretch>
                  <a:fillRect l="-5" t="-11" r="-1362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4_1#2e0bde292?pid=38275de6d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，在适宜浓度的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KNO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溶液中，细胞可以发生质壁分离自动复原；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由题表可知，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甲同学的实验结果在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后不再发生变化，可能是溶液浓度过大导致细胞已经死亡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，滴加清水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后不会发生质壁分离复原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，而乙同学的曲线图中体现出细胞发生了质壁分离自动复原过程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同学所用溶液浓度大于乙同学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，A错误，B正确。由题图可知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，乙同学在实验进行到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在发生质壁分离复原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，可观察到质壁分离现象，此时细胞吸水，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细胞液浓度大于外界溶液浓度，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。乙同学在实验进行到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时观察不到质壁分离现象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，此时细胞液浓度等于或大于外界溶液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，由于细胞壁的作用，原生质体不能再增大，D错误。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4_1#2e0bde292?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130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15_1#2e0bde292?pid=38275de6d&amp;color=0,0,0&amp;vtp=1&amp;bt=1&amp;bbb=1&amp;hb=1"/>
          <p:cNvSpPr/>
          <p:nvPr/>
        </p:nvSpPr>
        <p:spPr>
          <a:xfrm>
            <a:off x="722376" y="969264"/>
            <a:ext cx="10753344" cy="2298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当细胞液的浓度小于外界溶液的浓度时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，细胞液中的水分就透过原生质层进入外界溶液中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。由于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原生质层的伸缩性比细胞壁大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，随着细胞不断失水，原生质层就会与细胞壁逐渐分离开来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生质壁分离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。当细胞液的浓度大于外界溶液的浓度时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，外界溶液中的水分就透过原生质层进入细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胞液中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，整个原生质层就会慢慢地恢复成原来的状态，即发生质壁分离复原。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16_1#21d632a07?htil=3&amp;pid=38275de6d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6832" y="972000"/>
            <a:ext cx="4521200" cy="226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6_2#21d632a07?htil=3&amp;sp=1&amp;pid=38275de6d&amp;color=0,0,0&amp;vtp=1&amp;bt=1&amp;bbb=1&amp;hb=1&amp;hs=1"/>
              <p:cNvSpPr/>
              <p:nvPr/>
            </p:nvSpPr>
            <p:spPr>
              <a:xfrm>
                <a:off x="722376" y="984700"/>
                <a:ext cx="5824728" cy="228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［山东淄博实验中学2025高一上月考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科研人员对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绿色植物光暗转换过程中的适应机制进行研究。测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定绿色植物由黑暗到光照的过程中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和光反应相对速率的变化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3_BD.16_2#21d632a07?htil=3&amp;sp=1&amp;pid=38275de6d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84700"/>
                <a:ext cx="5824728" cy="2286000"/>
              </a:xfrm>
              <a:prstGeom prst="rect">
                <a:avLst/>
              </a:prstGeom>
              <a:blipFill rotWithShape="1">
                <a:blip r:embed="rId2"/>
                <a:stretch>
                  <a:fillRect l="-7" t="-20" r="-1751" b="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17_1#21d632a07.bracket?pid=38275de6d&amp;color=0,0,0&amp;vpa=5&amp;vtp=1"/>
          <p:cNvSpPr/>
          <p:nvPr/>
        </p:nvSpPr>
        <p:spPr>
          <a:xfrm>
            <a:off x="3462401" y="2813500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6_3#21d632a07.choices?pid=38275de6d&amp;color=0,0,0&amp;vtp=1&amp;bbb=1&amp;hb=1&amp;hs=1"/>
              <p:cNvSpPr/>
              <p:nvPr/>
            </p:nvSpPr>
            <p:spPr>
              <a:xfrm>
                <a:off x="722376" y="3308834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.黑暗时植株的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，与线粒体内膜产生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.由黑暗转变为光照条件后，叶肉细胞中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的量会一直增加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光反应相对速率下降，与暗反应激活延迟造成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积累有关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后，光反应和暗反应速率均稳定，光反应产生的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小于暗反应消耗的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16_3#21d632a07.choices?pid=38275de6d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08834"/>
                <a:ext cx="10753344" cy="2324100"/>
              </a:xfrm>
              <a:prstGeom prst="rect">
                <a:avLst/>
              </a:prstGeom>
              <a:blipFill rotWithShape="1">
                <a:blip r:embed="rId3"/>
                <a:stretch>
                  <a:fillRect l="-4" t="-21" b="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18_1#21d632a07?pid=38275de6d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，黑暗时植株的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吸收速率为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，说明植株的呼吸作用速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，与线粒体基质中产生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有关，A错误；光反应为暗反应提供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，由题图可知，由黑暗转变为光照条件后，光反应速率先下降后略升高，最终保持稳定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叶肉细胞中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的量不会一直增加，B错误；图中光照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光反应速率降低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因可能是暗反应激活延迟造成光反应产生的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积累，导致光反应被抑制，C正确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图可知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后，光反应和暗反应速率稳定，光反应产生的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与暗反应消耗的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NADPH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基本相等，D错误。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18_1#21d632a07?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4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19_1#108313399?sp=1&amp;pid=38275de6d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6.莲是广泛用于观赏和食用的植物，研究人员通过人工诱变筛选出一株突变体莲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，其叶绿素含量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仅为普通莲的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。图1表示在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时，不同光照强度下该突变体莲和普通莲的净光合速率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中A、B分别表示某光照强度下该突变体莲与普通莲的气孔导度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（单位时间进入单位面积叶片的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）和胞间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浓度。请分析回答下列问题：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3_BD.19_1#108313399?sp=1&amp;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207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3_BD.19_3#108313399?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3816" y="2935928"/>
            <a:ext cx="3986784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QO_3_BD.19_4#108313399?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5312" y="3319976"/>
            <a:ext cx="5413248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0_1#7ea468c3b?pid=108313399&amp;color=0,0,0&amp;mp=1&amp;vtp=1&amp;bt=1&amp;bbb=1"/>
              <p:cNvSpPr/>
              <p:nvPr/>
            </p:nvSpPr>
            <p:spPr>
              <a:xfrm>
                <a:off x="722376" y="969264"/>
                <a:ext cx="10835704" cy="431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（1）在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的光照强度下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，突变体莲光合作用固定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0_1#7ea468c3b?pid=108313399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835704" cy="431800"/>
              </a:xfrm>
              <a:prstGeom prst="rect">
                <a:avLst/>
              </a:prstGeom>
              <a:blipFill rotWithShape="1">
                <a:blip r:embed="rId1"/>
                <a:stretch>
                  <a:fillRect l="-4" t="-59" r="4" b="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1_1#7ea468c3b.blank?pid=108313399&amp;color=0,0,0&amp;mp=1&amp;vpa=6&amp;vtp=1&amp;bbb=1&amp;rh=24.54504"/>
              <p:cNvSpPr/>
              <p:nvPr/>
            </p:nvSpPr>
            <p:spPr>
              <a:xfrm>
                <a:off x="8324342" y="1006030"/>
                <a:ext cx="2805494" cy="3117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𝟐𝟏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𝝁</m:t>
                    </m:r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𝐦𝐨𝐥𝐂𝐎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0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𝐬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1_1#7ea468c3b.blank?pid=108313399&amp;color=0,0,0&amp;mp=1&amp;vpa=6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4342" y="1006030"/>
                <a:ext cx="2805494" cy="311722"/>
              </a:xfrm>
              <a:prstGeom prst="rect">
                <a:avLst/>
              </a:prstGeom>
              <a:blipFill rotWithShape="1">
                <a:blip r:embed="rId2"/>
                <a:stretch>
                  <a:fillRect l="-5" t="-61" r="7" b="-58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2_1#7ea468c3b?pid=108313399&amp;color=0,0,0&amp;vtp=1&amp;bbb=1&amp;hb=1"/>
              <p:cNvSpPr/>
              <p:nvPr/>
            </p:nvSpPr>
            <p:spPr>
              <a:xfrm>
                <a:off x="722376" y="1363853"/>
                <a:ext cx="10753344" cy="1397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由题图1可知，突变体莲在光照强度为0的情况下只进行呼吸作用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，呼吸作用强度为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，光照强度为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000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lx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时，净光合速率为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19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，故此时固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的速率为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19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21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sSub>
                      <m:sSub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molCO</m:t>
                        </m:r>
                      </m:e>
                      <m:sub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s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22_1#7ea468c3b?pid=1083133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363853"/>
                <a:ext cx="10753344" cy="1397000"/>
              </a:xfrm>
              <a:prstGeom prst="rect">
                <a:avLst/>
              </a:prstGeom>
              <a:blipFill rotWithShape="1">
                <a:blip r:embed="rId3"/>
                <a:stretch>
                  <a:fillRect l="-4" t="-36" b="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BD.23_1#cb34e2a96?pid=108313399&amp;color=0,0,0&amp;vtp=1&amp;bbb=1&amp;hb=1"/>
              <p:cNvSpPr/>
              <p:nvPr/>
            </p:nvSpPr>
            <p:spPr>
              <a:xfrm>
                <a:off x="722376" y="277241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（2）据图2分析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，在该光照强度下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填“普通”或“突变体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”）莲在单位时间内固定的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，判断依据是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BD.23_1#cb34e2a96?pid=1083133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772410"/>
                <a:ext cx="10753344" cy="1371600"/>
              </a:xfrm>
              <a:prstGeom prst="rect">
                <a:avLst/>
              </a:prstGeom>
              <a:blipFill rotWithShape="1">
                <a:blip r:embed="rId4"/>
                <a:stretch>
                  <a:fillRect l="-4" r="-8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_AN.24_1#cb34e2a96.blank?pid=108313399&amp;color=0,0,0&amp;vpa=7&amp;vtp=1&amp;bbb=1"/>
          <p:cNvSpPr/>
          <p:nvPr/>
        </p:nvSpPr>
        <p:spPr>
          <a:xfrm>
            <a:off x="4586351" y="2734310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突变体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N.25_1#cb34e2a96.blank?pid=108313399&amp;color=0,0,0&amp;vpa=8&amp;vtp=1&amp;bbb=1&amp;hb=1"/>
              <p:cNvSpPr/>
              <p:nvPr/>
            </p:nvSpPr>
            <p:spPr>
              <a:xfrm>
                <a:off x="722377" y="3191510"/>
                <a:ext cx="10749631" cy="9144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突变体莲的气孔导度大，进入叶片的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，而胞间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浓度与普通莲相近，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说明突变体莲的光合速率较高，能较快地消耗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B_4_AN.25_1#cb34e2a96.blank?pid=108313399&amp;color=0,0,0&amp;vpa=8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3191510"/>
                <a:ext cx="10749631" cy="914400"/>
              </a:xfrm>
              <a:prstGeom prst="rect">
                <a:avLst/>
              </a:prstGeom>
              <a:blipFill rotWithShape="1">
                <a:blip r:embed="rId5"/>
                <a:stretch>
                  <a:fillRect l="-4" r="-19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4_AS.26_1#cb34e2a96?pid=108313399&amp;color=0,0,0&amp;vtp=1&amp;bbb=1&amp;hb=1"/>
              <p:cNvSpPr/>
              <p:nvPr/>
            </p:nvSpPr>
            <p:spPr>
              <a:xfrm>
                <a:off x="722376" y="415671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图2中，突变体莲的气孔导度大于普通莲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，进入叶片的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，而突变体莲和普通莲胞间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浓度接近，说明突变体莲的光合速率较高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，能较快地消耗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，即该光照强度下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，突变体莲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的能力高于普通莲。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B_4_AS.26_1#cb34e2a96?pid=1083133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56710"/>
                <a:ext cx="10753344" cy="1384300"/>
              </a:xfrm>
              <a:prstGeom prst="rect">
                <a:avLst/>
              </a:prstGeom>
              <a:blipFill rotWithShape="1">
                <a:blip r:embed="rId6"/>
                <a:stretch>
                  <a:fillRect l="-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7_1#0d69c6733?sp=1&amp;pid=108313399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（3）图3表示莲叶片细胞的生物膜上发生的化学变化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，其中发生场所一定含有叶绿素的是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），其名称是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，发生场所为线粒体内膜的是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填字母）。</a:t>
            </a:r>
            <a:endParaRPr lang="en-US" altLang="zh-CN" sz="2000" dirty="0"/>
          </a:p>
        </p:txBody>
      </p:sp>
      <p:sp>
        <p:nvSpPr>
          <p:cNvPr id="3" name="QB_4_AN.28_1#0d69c6733.blank?pid=108313399&amp;color=0,0,0&amp;vpa=9&amp;vtp=1"/>
          <p:cNvSpPr/>
          <p:nvPr/>
        </p:nvSpPr>
        <p:spPr>
          <a:xfrm>
            <a:off x="10656951" y="931164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B_4_AN.29_1#0d69c6733.blank?pid=108313399&amp;color=0,0,0&amp;vpa=10&amp;vtp=1&amp;bbb=1"/>
          <p:cNvSpPr/>
          <p:nvPr/>
        </p:nvSpPr>
        <p:spPr>
          <a:xfrm>
            <a:off x="3271901" y="1388364"/>
            <a:ext cx="1454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类囊体薄膜</a:t>
            </a:r>
            <a:endParaRPr lang="en-US" altLang="zh-CN" sz="2000" dirty="0"/>
          </a:p>
        </p:txBody>
      </p:sp>
      <p:sp>
        <p:nvSpPr>
          <p:cNvPr id="5" name="QB_4_AN.31_1#0d69c6733.blank?pid=108313399&amp;color=0,0,0&amp;vpa=11&amp;vtp=1"/>
          <p:cNvSpPr/>
          <p:nvPr/>
        </p:nvSpPr>
        <p:spPr>
          <a:xfrm>
            <a:off x="8085201" y="1388364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6" name="QB_4_BD.30_1#0d69c6733?iti=5&amp;pid=10831339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4638" y="2019300"/>
            <a:ext cx="3068820" cy="218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QB_4_BD.30_2#0d69c6733?iti=5&amp;pid=108313399&amp;color=0,0,0&amp;vtp=1&amp;bbb=1"/>
          <p:cNvSpPr/>
          <p:nvPr/>
        </p:nvSpPr>
        <p:spPr>
          <a:xfrm>
            <a:off x="5868860" y="4330196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4_AS.32_1#0d69c6733?pid=108313399&amp;color=0,0,0&amp;vtp=1&amp;bbb=1&amp;hb=1"/>
              <p:cNvSpPr/>
              <p:nvPr/>
            </p:nvSpPr>
            <p:spPr>
              <a:xfrm>
                <a:off x="722376" y="4837180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图3中，A是单糖聚合形成多糖；B是水的光解，发生在叶绿体的类囊体薄膜上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，该处含有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叶绿素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；C是有氧呼吸第三阶段，发生的场所是线粒体内膜；D是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ATP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的水解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，发生在细胞中需要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能量的部位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4_AS.32_1#0d69c6733?pid=10831339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837180"/>
                <a:ext cx="10753344" cy="1384300"/>
              </a:xfrm>
              <a:prstGeom prst="rect">
                <a:avLst/>
              </a:prstGeom>
              <a:blipFill rotWithShape="1">
                <a:blip r:embed="rId2"/>
                <a:stretch>
                  <a:fillRect l="-4" t="-28" r="-768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8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33_1#597aa902f?pid=38275de6d&amp;color=0,0,0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7.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［广东茂名一中、惠州一中等六校2025高一上联考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科学家制备了掺杂铬的普鲁士蓝纳米酶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简称纳米酶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），发现该酶具有催化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分解的能力，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科学家针对该酶的特性展开一系列实验。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回答下列问题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3_BD.33_1#597aa902f?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004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34_1#87b348dd7?pid=597aa902f&amp;color=0,0,0&amp;vtp=1&amp;bbb=1&amp;hb=1"/>
              <p:cNvSpPr/>
              <p:nvPr/>
            </p:nvSpPr>
            <p:spPr>
              <a:xfrm>
                <a:off x="722376" y="2389862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（1）实验发现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溶液对比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，极少量的纳米酶能够催化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在短时间内大量分解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，这说明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其具有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的特点，原因是酶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B_4_BD.34_1#87b348dd7?pid=597aa90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914400"/>
              </a:xfrm>
              <a:prstGeom prst="rect">
                <a:avLst/>
              </a:prstGeom>
              <a:blipFill rotWithShape="1">
                <a:blip r:embed="rId2"/>
                <a:stretch>
                  <a:fillRect l="-4" t="-39" r="-685" b="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35_1#87b348dd7.blank?pid=597aa902f&amp;color=0,0,0&amp;vpa=12&amp;vtp=1&amp;bbb=1"/>
          <p:cNvSpPr/>
          <p:nvPr/>
        </p:nvSpPr>
        <p:spPr>
          <a:xfrm>
            <a:off x="1493901" y="2808962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高效性</a:t>
            </a:r>
            <a:endParaRPr lang="en-US" altLang="zh-CN" sz="2000" dirty="0"/>
          </a:p>
        </p:txBody>
      </p:sp>
      <p:sp>
        <p:nvSpPr>
          <p:cNvPr id="5" name="QB_4_AN.36_1#87b348dd7.blank?pid=597aa902f&amp;color=0,0,0&amp;vpa=13&amp;vtp=1&amp;bbb=1"/>
          <p:cNvSpPr/>
          <p:nvPr/>
        </p:nvSpPr>
        <p:spPr>
          <a:xfrm>
            <a:off x="4541901" y="2808962"/>
            <a:ext cx="323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降低的化学反应活化能更多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37_1#87b348dd7?pid=597aa902f&amp;color=0,0,0&amp;vtp=1&amp;bbb=1&amp;hb=1"/>
              <p:cNvSpPr/>
              <p:nvPr/>
            </p:nvSpPr>
            <p:spPr>
              <a:xfrm>
                <a:off x="722376" y="3316928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FeCl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溶液相比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，极少量的纳米酶能够催化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在短时间内大量分解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，体现了酶的高效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；原因是酶降低化学反应活化能的能力更强。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4_AS.37_1#87b348dd7?pid=597aa90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316928"/>
                <a:ext cx="10753344" cy="965200"/>
              </a:xfrm>
              <a:prstGeom prst="rect">
                <a:avLst/>
              </a:prstGeom>
              <a:blipFill rotWithShape="1">
                <a:blip r:embed="rId3"/>
                <a:stretch>
                  <a:fillRect l="-4" t="-33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8275de6d.fixed?pid=1935a4b26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2#38275de6d.fixed?pid=1935a4b2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素养提升集训2——图表曲线题</a:t>
            </a:r>
            <a:endParaRPr lang="en-US" altLang="zh-CN" sz="4400" dirty="0"/>
          </a:p>
        </p:txBody>
      </p:sp>
      <p:pic>
        <p:nvPicPr>
          <p:cNvPr id="4" name="C_2#38275de6d.fixed?pid=1935a4b2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2_BD#38275de6d.fixed?pid=1935a4b26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8_1#ac602d332?iti=6&amp;htil=5&amp;pid=597aa902f&amp;color=0,0,0&amp;tib=255,255,255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52248" y="1054296"/>
            <a:ext cx="297180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8_2#ac602d332?iti=6&amp;htil=5&amp;pid=597aa902f&amp;color=0,0,0&amp;vtp=1&amp;bbb=1"/>
          <p:cNvSpPr/>
          <p:nvPr/>
        </p:nvSpPr>
        <p:spPr>
          <a:xfrm>
            <a:off x="9707960" y="3394144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38_3#ac602d332?htil=5&amp;sp=1&amp;pid=597aa902f&amp;color=0,0,0&amp;vtp=1&amp;bt=1&amp;bbb=1&amp;hb=1&amp;hs=1"/>
              <p:cNvSpPr/>
              <p:nvPr/>
            </p:nvSpPr>
            <p:spPr>
              <a:xfrm>
                <a:off x="722376" y="972000"/>
                <a:ext cx="7653528" cy="2743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（2）通过溶解氧测定仪测定溶液中的溶解氧含量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，从而实现对纳米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酶活性的测定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。为探究该酶在不同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下的活性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，科学家进行了相关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，得到图1所示结果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表示加入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后的溶解氧含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量变化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，可知纳米酶作用的适宜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填“偏酸性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”“偏中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”或“偏碱性”），你认为纳米酶发挥作用的最适宜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填“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”“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”或“无法确定”）。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4_BD.38_3#ac602d332?htil=5&amp;sp=1&amp;pid=597aa902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653528" cy="2743200"/>
              </a:xfrm>
              <a:prstGeom prst="rect">
                <a:avLst/>
              </a:prstGeom>
              <a:blipFill rotWithShape="1">
                <a:blip r:embed="rId2"/>
                <a:stretch>
                  <a:fillRect l="-5" t="-16" r="-362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39_1#ac602d332.blank?pid=597aa902f&amp;color=0,0,0&amp;vpa=14&amp;vtp=1&amp;bbb=1"/>
          <p:cNvSpPr/>
          <p:nvPr/>
        </p:nvSpPr>
        <p:spPr>
          <a:xfrm>
            <a:off x="4708589" y="2305500"/>
            <a:ext cx="946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偏碱性</a:t>
            </a:r>
            <a:endParaRPr lang="en-US" altLang="zh-CN" sz="2000" dirty="0"/>
          </a:p>
        </p:txBody>
      </p:sp>
      <p:sp>
        <p:nvSpPr>
          <p:cNvPr id="6" name="QB_4_AN.40_1#ac602d332.blank?pid=597aa902f&amp;color=0,0,0&amp;vpa=15&amp;vtp=1&amp;bbb=1&amp;hb=1"/>
          <p:cNvSpPr/>
          <p:nvPr/>
        </p:nvSpPr>
        <p:spPr>
          <a:xfrm>
            <a:off x="722376" y="2762700"/>
            <a:ext cx="7653528" cy="9144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无法确定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41_1#ac602d332?htil=5&amp;pid=597aa902f&amp;color=0,0,0&amp;vtp=1&amp;bbb=1&amp;hb=1&amp;hs=1"/>
              <p:cNvSpPr/>
              <p:nvPr/>
            </p:nvSpPr>
            <p:spPr>
              <a:xfrm>
                <a:off x="722376" y="3723328"/>
                <a:ext cx="7653528" cy="482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根据图1结果可知，当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大于7.0时溶解氧含量变化更大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，证明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4_AS.41_1#ac602d332?htil=5&amp;pid=597aa902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23328"/>
                <a:ext cx="7653528" cy="482600"/>
              </a:xfrm>
              <a:prstGeom prst="rect">
                <a:avLst/>
              </a:prstGeom>
              <a:blipFill rotWithShape="1">
                <a:blip r:embed="rId3"/>
                <a:stretch>
                  <a:fillRect l="-5" t="-67" r="-395" b="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4_AS.41_1#ac602d332?htil=5&amp;pid=597aa902f&amp;color=0,0,0&amp;vtp=1&amp;bbb=1&amp;hb=1&amp;hs=1"/>
              <p:cNvSpPr/>
              <p:nvPr/>
            </p:nvSpPr>
            <p:spPr>
              <a:xfrm>
                <a:off x="722376" y="4153668"/>
                <a:ext cx="1075201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纳米酶作用的适宜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偏碱性；纳米酶发挥作用的最适宜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可能是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已经超过最适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处于酶活性降低的时候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但仍比7.5时高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zh-CN" altLang="en-US" sz="2200" b="0" i="0" kern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也可能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&gt;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，即8.0还未达到最适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，故据图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1无法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确定纳米酶发挥作用的最适宜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4_AS.41_1#ac602d332?htil=5&amp;pid=597aa902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53668"/>
                <a:ext cx="10752014" cy="1384300"/>
              </a:xfrm>
              <a:prstGeom prst="rect">
                <a:avLst/>
              </a:prstGeom>
              <a:blipFill rotWithShape="1">
                <a:blip r:embed="rId4"/>
                <a:stretch>
                  <a:fillRect l="-4" t="-10" r="-1229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42_1#969e3052e?iti=7&amp;htil=6&amp;pid=597aa902f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42762" y="1054296"/>
            <a:ext cx="3127248" cy="23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42_2#969e3052e?iti=7&amp;htil=6&amp;pid=597aa902f&amp;color=0,0,0&amp;vtp=1&amp;bbb=1"/>
          <p:cNvSpPr/>
          <p:nvPr/>
        </p:nvSpPr>
        <p:spPr>
          <a:xfrm>
            <a:off x="9576198" y="3567880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42_3#969e3052e?htil=6&amp;sp=1&amp;pid=597aa902f&amp;color=0,0,0&amp;vtp=1&amp;bt=1&amp;bbb=1&amp;hb=1&amp;hs=1"/>
              <p:cNvSpPr/>
              <p:nvPr/>
            </p:nvSpPr>
            <p:spPr>
              <a:xfrm>
                <a:off x="722376" y="972000"/>
                <a:ext cx="7498080" cy="3200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（3）科学家建立监测体系，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通过监测样品中溶解氧含量的变化，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以探究草甘膦对纳米酶的影响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。以添加草甘膦组的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与不添加草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为纵坐标，草甘膦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GLY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浓度为横坐标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，绘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制标准曲线如图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，可知草甘膦对纳米酶活性具有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作用。该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监测体系也可用于草甘膦浓度的定量测定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，据图2所示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，测得某土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壤样品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，则该土壤样品的草甘膦浓度约为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读取整数）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B_4_BD.42_3#969e3052e?htil=6&amp;sp=1&amp;pid=597aa902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7498080" cy="3200400"/>
              </a:xfrm>
              <a:prstGeom prst="rect">
                <a:avLst/>
              </a:prstGeom>
              <a:blipFill rotWithShape="1">
                <a:blip r:embed="rId2"/>
                <a:stretch>
                  <a:fillRect l="-5" t="-14" r="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43_1#969e3052e.blank?pid=597aa902f&amp;color=0,0,0&amp;vpa=16&amp;vtp=1&amp;bbb=1"/>
          <p:cNvSpPr/>
          <p:nvPr/>
        </p:nvSpPr>
        <p:spPr>
          <a:xfrm>
            <a:off x="6215126" y="2305500"/>
            <a:ext cx="69215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抑制</a:t>
            </a:r>
            <a:endParaRPr lang="en-US" altLang="zh-CN" sz="2000" dirty="0"/>
          </a:p>
        </p:txBody>
      </p:sp>
      <p:sp>
        <p:nvSpPr>
          <p:cNvPr id="6" name="QB_4_AN.44_1#969e3052e.blank?pid=597aa902f&amp;color=0,0,0&amp;vpa=17&amp;vtp=1"/>
          <p:cNvSpPr/>
          <p:nvPr/>
        </p:nvSpPr>
        <p:spPr>
          <a:xfrm>
            <a:off x="7484999" y="3219900"/>
            <a:ext cx="34131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45_1#969e3052e?pid=597aa902f&amp;color=0,0,0&amp;vtp=1&amp;bbb=1&amp;hb=1&amp;hs=1"/>
              <p:cNvSpPr/>
              <p:nvPr/>
            </p:nvSpPr>
            <p:spPr>
              <a:xfrm>
                <a:off x="722376" y="4180528"/>
                <a:ext cx="10753344" cy="1447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根据图2结果可知，随着草甘膦的浓度增大，添加草甘膦组的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与不添加草甘膦组的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的比值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减小，说明草甘膦对纳米酶活性具有抑制作用；当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比值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𝑎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为0.4时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，草甘膦浓度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𝜇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mol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L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7" name="QB_4_AS.45_1#969e3052e?pid=597aa902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80528"/>
                <a:ext cx="10753344" cy="1447800"/>
              </a:xfrm>
              <a:prstGeom prst="rect">
                <a:avLst/>
              </a:prstGeom>
              <a:blipFill rotWithShape="1">
                <a:blip r:embed="rId3"/>
                <a:stretch>
                  <a:fillRect l="-4" t="-22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6_1#fd71e4846?sp=1&amp;pid=597aa902f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（4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）科学家分别测定了不同浓度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混合5分钟后溶液的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值，实验结果见图3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，可得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出的结论是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6_1#fd71e4846?sp=1&amp;pid=597aa90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449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47_1#fd71e4846.blank?pid=597aa902f&amp;color=0,0,0&amp;vpa=18&amp;vtp=1&amp;bbb=1&amp;rh=24.54504"/>
              <p:cNvSpPr/>
              <p:nvPr/>
            </p:nvSpPr>
            <p:spPr>
              <a:xfrm>
                <a:off x="1976501" y="1465966"/>
                <a:ext cx="8626221" cy="3117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能促进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分解，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且一定范围内，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𝐇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𝐎</m:t>
                        </m:r>
                      </m:e>
                      <m:sub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分解速率呈正相关</a:t>
                </a:r>
                <a:endParaRPr lang="en-US" altLang="zh-CN" sz="1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47_1#fd71e4846.blank?pid=597aa902f&amp;color=0,0,0&amp;vpa=18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6501" y="1465966"/>
                <a:ext cx="8626221" cy="311722"/>
              </a:xfrm>
              <a:prstGeom prst="rect">
                <a:avLst/>
              </a:prstGeom>
              <a:blipFill rotWithShape="1">
                <a:blip r:embed="rId2"/>
                <a:stretch>
                  <a:fillRect l="-4" t="-6031" r="1" b="-17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BD.46_2#fd71e4846?iti=8&amp;pid=597aa902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7136" y="2021528"/>
            <a:ext cx="315468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4_BD.46_3#fd71e4846?iti=8&amp;pid=597aa902f&amp;color=0,0,0&amp;vtp=1&amp;bbb=1"/>
          <p:cNvSpPr/>
          <p:nvPr/>
        </p:nvSpPr>
        <p:spPr>
          <a:xfrm>
            <a:off x="5864289" y="4571688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图3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48_1#fd71e4846?pid=597aa902f&amp;color=0,0,0&amp;vtp=1&amp;bbb=1&amp;hb=1"/>
              <p:cNvSpPr/>
              <p:nvPr/>
            </p:nvSpPr>
            <p:spPr>
              <a:xfrm>
                <a:off x="722376" y="5031428"/>
                <a:ext cx="10753344" cy="10160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根据图3结果可知，在一定浓度范围内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，随着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浓度增加，溶液的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，说明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能促进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且一定范围内</a:t>
                </a:r>
                <a:r>
                  <a:rPr lang="en-US" altLang="zh-CN" sz="22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浓度与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分解速率呈正相关。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48_1#fd71e4846?pid=597aa902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31428"/>
                <a:ext cx="10753344" cy="1016000"/>
              </a:xfrm>
              <a:prstGeom prst="rect">
                <a:avLst/>
              </a:prstGeom>
              <a:blipFill rotWithShape="1">
                <a:blip r:embed="rId4"/>
                <a:stretch>
                  <a:fillRect l="-4" t="-32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6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49_1#ade62e1f8?sp=1&amp;pid=597aa902f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（5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）查阅资料后发现适宜浓度的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对纳米酶的作用有影响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，为探究适宜浓度的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对不同浓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度纳米酶活性的影响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，设计实验思路如下，请完善实验思路并预期实验结果。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：测定适宜浓度的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值；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②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组：测定不同浓度纳米酶与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值；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③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：测定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__________________________________________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反应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49_1#ade62e1f8?sp=1&amp;pid=597aa90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130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0_1#ade62e1f8.blank?pid=597aa902f&amp;color=0,0,0&amp;vpa=19&amp;vtp=1&amp;bbb=1&amp;rh=24.54504"/>
              <p:cNvSpPr/>
              <p:nvPr/>
            </p:nvSpPr>
            <p:spPr>
              <a:xfrm>
                <a:off x="2119376" y="2878714"/>
                <a:ext cx="5317554" cy="311722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𝐂𝐮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和不同浓度纳米酶的混合液</a:t>
                </a:r>
                <a:endParaRPr lang="en-US" altLang="zh-CN" sz="20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QB_4_AN.50_1#ade62e1f8.blank?pid=597aa902f&amp;color=0,0,0&amp;vpa=19&amp;vtp=1&amp;bbb=1&amp;rh=24.54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9376" y="2878714"/>
                <a:ext cx="5317554" cy="311722"/>
              </a:xfrm>
              <a:prstGeom prst="rect">
                <a:avLst/>
              </a:prstGeom>
              <a:blipFill rotWithShape="1">
                <a:blip r:embed="rId2"/>
                <a:stretch>
                  <a:fillRect l="-7" t="-5991" r="8" b="-17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1_1#ade62e1f8?pid=597aa902f&amp;color=0,0,0&amp;mp=1&amp;vtp=1&amp;bt=1&amp;bbb=1&amp;hb=1"/>
              <p:cNvSpPr/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实验结果表明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和不同浓度纳米酶在催化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分解时联合作用的效果大于各自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作用的效果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，请在图4中画出B组、C组的结果曲线（不要求写出具体数值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），并完善图中坐标系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横坐标和纵坐标的相关说明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4_BD.51_1#ade62e1f8?pid=597aa902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71600"/>
              </a:xfrm>
              <a:prstGeom prst="rect">
                <a:avLst/>
              </a:prstGeom>
              <a:blipFill rotWithShape="1">
                <a:blip r:embed="rId1"/>
                <a:stretch>
                  <a:fillRect l="-4" t="-33" r="-130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51_2#ade62e1f8?iti=9&amp;htil=7&amp;pid=597aa902f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65960" y="2673326"/>
            <a:ext cx="278892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4_BD.51_3#ade62e1f8?iti=9&amp;htil=7&amp;pid=597aa902f&amp;color=0,0,0&amp;vtp=1&amp;bbb=1"/>
          <p:cNvSpPr/>
          <p:nvPr/>
        </p:nvSpPr>
        <p:spPr>
          <a:xfrm>
            <a:off x="3130233" y="426527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图4</a:t>
            </a:r>
            <a:endParaRPr lang="en-US" altLang="zh-CN" sz="2000" dirty="0"/>
          </a:p>
        </p:txBody>
      </p:sp>
      <p:sp>
        <p:nvSpPr>
          <p:cNvPr id="5" name="QB_4_AN.52_1#ade62e1f8?htil=7&amp;pid=597aa902f&amp;color=0,0,0&amp;vtp=1&amp;bbb=1"/>
          <p:cNvSpPr/>
          <p:nvPr/>
        </p:nvSpPr>
        <p:spPr>
          <a:xfrm>
            <a:off x="6080760" y="2389862"/>
            <a:ext cx="5376672" cy="431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实验结果曲线图：</a:t>
            </a:r>
            <a:endParaRPr lang="en-US" altLang="zh-CN" sz="2000" dirty="0"/>
          </a:p>
        </p:txBody>
      </p:sp>
      <p:pic>
        <p:nvPicPr>
          <p:cNvPr id="6" name="QB_4_AN.52_2#ade62e1f8?htil=7&amp;pid=597aa902f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9048" y="2902815"/>
            <a:ext cx="4517136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53_1#ade62e1f8?pid=597aa902f&amp;color=0,0,0&amp;vtp=1&amp;bt=1&amp;bbb=1&amp;hb=1"/>
              <p:cNvSpPr/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为探究适宜浓度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对不同浓度纳米酶活性的影响，需要设置三组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、B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，三组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实验试管均加入等量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，再分别加入适宜浓度的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、不同浓度纳米酶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同浓度纳米酶与适宜浓度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的混合液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，测定反应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min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后的溶解氧含量变化</a:t>
                </a:r>
                <a14:m>
                  <m:oMath xmlns:m="http://schemas.openxmlformats.org/officeDocument/2006/math">
                    <m: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22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ΔDO</m:t>
                    </m:r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。实验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结果表明，适宜浓度的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Cu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和不同浓度纳米酶在催化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H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O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分解时联合作用的效果大于各自作用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的效果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，则B组、C组的结果曲线图见答案。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B_4_AS.53_1#ade62e1f8?pid=597aa90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324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r="-360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811d070f6?pid=38275de6d&amp;color=0,0,0&amp;vtp=1&amp;bt=1&amp;bbb=1"/>
          <p:cNvSpPr/>
          <p:nvPr/>
        </p:nvSpPr>
        <p:spPr>
          <a:xfrm>
            <a:off x="722376" y="969265"/>
            <a:ext cx="10753344" cy="40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建议用时：30分钟</a:t>
            </a:r>
            <a:endParaRPr lang="en-US" altLang="zh-CN" sz="2000" dirty="0"/>
          </a:p>
        </p:txBody>
      </p:sp>
      <p:sp>
        <p:nvSpPr>
          <p:cNvPr id="3" name="QC_3_BD.1_1#1bbce63d3?sp=1&amp;pid=38275de6d&amp;color=0,0,0&amp;vtp=1&amp;bbb=1&amp;hb=1"/>
          <p:cNvSpPr/>
          <p:nvPr/>
        </p:nvSpPr>
        <p:spPr>
          <a:xfrm>
            <a:off x="722376" y="1389541"/>
            <a:ext cx="10753344" cy="1143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［黑龙江大庆一中2025高一上期中］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如图是在四种不同外界溶液中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，洋葱鳞片叶外表皮细胞的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多种理化性质随时间变化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（无人为干预）的曲线。下列关于图甲、乙、丙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、丁的叙述正确的是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3_AN.2_1#1bbce63d3.bracket?pid=38275de6d&amp;color=0,0,0&amp;vpa=1&amp;vtp=1"/>
          <p:cNvSpPr/>
          <p:nvPr/>
        </p:nvSpPr>
        <p:spPr>
          <a:xfrm>
            <a:off x="922401" y="2154589"/>
            <a:ext cx="355600" cy="381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5" name="QC_3_BD.1_3#1bbce63d3?iti=1&amp;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1016" y="2741803"/>
            <a:ext cx="1591056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QC_3_BD.1_4#1bbce63d3?iti=2&amp;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8496" y="2732659"/>
            <a:ext cx="1572768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C_3_BD.1_5#1bbce63d3?iti=3&amp;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1968" y="2723515"/>
            <a:ext cx="1664208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8" name="QC_3_BD.1_6#1bbce63d3?iti=4&amp;htil=1&amp;pid=38275de6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6024" y="2659507"/>
            <a:ext cx="1591056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9" name="QC_3_BD.1_7#1bbce63d3?iti=1&amp;htil=1&amp;pid=38275de6d&amp;color=0,0,0&amp;vtp=1"/>
          <p:cNvSpPr/>
          <p:nvPr/>
        </p:nvSpPr>
        <p:spPr>
          <a:xfrm>
            <a:off x="1910969" y="4395851"/>
            <a:ext cx="311150" cy="34912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2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10" name="QC_3_BD.1_8#1bbce63d3?iti=2&amp;htil=1&amp;pid=38275de6d&amp;color=0,0,0&amp;vtp=1"/>
          <p:cNvSpPr/>
          <p:nvPr/>
        </p:nvSpPr>
        <p:spPr>
          <a:xfrm>
            <a:off x="4599305" y="4395851"/>
            <a:ext cx="311150" cy="34912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2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11" name="QC_3_BD.1_9#1bbce63d3?iti=3&amp;htil=1&amp;pid=38275de6d&amp;color=0,0,0&amp;vtp=1"/>
          <p:cNvSpPr/>
          <p:nvPr/>
        </p:nvSpPr>
        <p:spPr>
          <a:xfrm>
            <a:off x="7278498" y="4386707"/>
            <a:ext cx="311150" cy="34912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2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丙</a:t>
            </a:r>
            <a:endParaRPr lang="en-US" altLang="zh-CN" sz="2000" dirty="0"/>
          </a:p>
        </p:txBody>
      </p:sp>
      <p:sp>
        <p:nvSpPr>
          <p:cNvPr id="12" name="QC_3_BD.1_10#1bbce63d3?iti=4&amp;htil=1&amp;pid=38275de6d&amp;color=0,0,0&amp;vtp=1"/>
          <p:cNvSpPr/>
          <p:nvPr/>
        </p:nvSpPr>
        <p:spPr>
          <a:xfrm>
            <a:off x="9975977" y="4395851"/>
            <a:ext cx="311150" cy="34912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24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</a:t>
            </a:r>
            <a:endParaRPr lang="en-US" altLang="zh-CN" sz="2000" dirty="0"/>
          </a:p>
        </p:txBody>
      </p:sp>
      <p:sp>
        <p:nvSpPr>
          <p:cNvPr id="13" name="QC_3_BD.1_11#1bbce63d3.choices?pid=38275de6d&amp;color=0,0,0&amp;vtp=1&amp;bbb=1"/>
          <p:cNvSpPr/>
          <p:nvPr/>
        </p:nvSpPr>
        <p:spPr>
          <a:xfrm>
            <a:off x="722376" y="4818541"/>
            <a:ext cx="10753344" cy="152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A.图甲中A点和B点洋葱鳞片叶外表皮细胞的细胞液浓度可能相等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.图乙中B点到A点洋葱鳞片叶外表皮细胞的吸水能力表现为逐渐减弱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.图丙中B点后细胞吸水能力下降速率减慢的原因可能有细胞壁的限制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.图丁中C点后细胞开始从外界溶液吸收溶质导致细胞液颜色深度减小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_1#1bbce63d3?pid=38275de6d&amp;color=0,0,0&amp;vtp=1&amp;bt=1&amp;bbb=1&amp;hb=1"/>
          <p:cNvSpPr/>
          <p:nvPr/>
        </p:nvSpPr>
        <p:spPr>
          <a:xfrm>
            <a:off x="722376" y="972000"/>
            <a:ext cx="10753344" cy="2755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图甲中A点到C点，细胞液泡变小，说明细胞失水而发生质壁分离，C点到B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点液泡变大，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说明细胞发生了质壁分离自动复原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，外界溶质进入液泡，因此B点细胞液浓度应大于A点，A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图乙中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B点到A点洋葱鳞片叶外表皮细胞的细胞液浓度逐渐增大，渗透压逐渐增大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，吸水能力表现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为逐渐增强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，B错误；图丙中B点后细胞吸水能力下降速率减慢的原因可能有细胞壁的限制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壁对细胞起支持和保护作用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，C正确；图丁中，细胞液颜色先变深后变浅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，表示细胞发生质壁分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离后又自动复原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，因此在C点之前细胞就开始从外界溶液吸收溶质，D错误。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4_1#1bbce63d3?pid=38275de6d&amp;color=0,0,0&amp;vtp=1&amp;bt=1&amp;bbb=1&amp;hb=1"/>
          <p:cNvSpPr/>
          <p:nvPr/>
        </p:nvSpPr>
        <p:spPr>
          <a:xfrm>
            <a:off x="722376" y="969264"/>
            <a:ext cx="10753344" cy="1384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细胞吸水能力与细胞液的浓度有关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，细胞液浓度越高细胞吸水的能力越强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。细胞吸水能力会随着细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胞吸水而逐渐下降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，当细胞紧贴细胞壁时，由于细胞壁的保护和支持作用，会阻止细胞进一步吸水。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5_1#f278ea11b?sp=1&amp;pid=38275de6d&amp;color=0,0,0&amp;vtp=1&amp;bt=1&amp;bbb=1&amp;hb=1"/>
          <p:cNvSpPr/>
          <p:nvPr/>
        </p:nvSpPr>
        <p:spPr>
          <a:xfrm>
            <a:off x="722376" y="972000"/>
            <a:ext cx="10753344" cy="12573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［河北邯郸2025高一上月考］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蔗糖酶能够催化蔗糖水解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。下表是在同一温度下研究蔗糖酶和蔗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糖含量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（质量分数）对水解反应速率影响的系列实验结果。下列有关该实验说法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QC_3_BD.5_2#f278ea11b?colgroup=8,16,15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326328"/>
              <a:ext cx="10689336" cy="2167001"/>
            </p:xfrm>
            <a:graphic>
              <a:graphicData uri="http://schemas.openxmlformats.org/drawingml/2006/table">
                <a:tbl>
                  <a:tblPr/>
                  <a:tblGrid>
                    <a:gridCol w="2304288"/>
                    <a:gridCol w="941832"/>
                    <a:gridCol w="905256"/>
                    <a:gridCol w="859536"/>
                    <a:gridCol w="832104"/>
                    <a:gridCol w="804672"/>
                    <a:gridCol w="685800"/>
                    <a:gridCol w="685800"/>
                    <a:gridCol w="877824"/>
                    <a:gridCol w="896112"/>
                    <a:gridCol w="896112"/>
                  </a:tblGrid>
                  <a:tr h="4302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蔗糖酶含量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02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蔗糖含量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5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30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相对反应速率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QC_3_BD.5_2#f278ea11b?colgroup=8,16,15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326328"/>
              <a:ext cx="10689336" cy="2167001"/>
            </p:xfrm>
            <a:graphic>
              <a:graphicData uri="http://schemas.openxmlformats.org/drawingml/2006/table">
                <a:tbl>
                  <a:tblPr/>
                  <a:tblGrid>
                    <a:gridCol w="2304288"/>
                    <a:gridCol w="941832"/>
                    <a:gridCol w="905256"/>
                    <a:gridCol w="859536"/>
                    <a:gridCol w="832104"/>
                    <a:gridCol w="804672"/>
                    <a:gridCol w="685800"/>
                    <a:gridCol w="685800"/>
                    <a:gridCol w="877824"/>
                    <a:gridCol w="896112"/>
                    <a:gridCol w="896112"/>
                  </a:tblGrid>
                  <a:tr h="4302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gridSpan="5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实验二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  <a:tc hMerge="1">
                      <a:tcPr/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编号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3561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蔗糖酶含量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05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蔗糖含量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相对反应速率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3_AN.6_1#f278ea11b.bracket?pid=38275de6d&amp;color=0,0,0&amp;vpa=2&amp;vtp=1"/>
          <p:cNvSpPr/>
          <p:nvPr/>
        </p:nvSpPr>
        <p:spPr>
          <a:xfrm>
            <a:off x="922401" y="1820868"/>
            <a:ext cx="374650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5_3#f278ea11b.choices?pid=38275de6d&amp;color=0,0,0&amp;vtp=1&amp;bbb=1"/>
              <p:cNvSpPr/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A.实验一中，酶含量低于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时，限制反应速率的因素是蔗糖含量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.实验二中，蔗糖含量高于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后,限制反应速率的因素是蔗糖酶含量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.两组实验的自变量不同，无关变量有差异，因变量相同</a:t>
                </a:r>
                <a:endParaRPr lang="en-US" altLang="zh-CN" sz="20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.如果系列实验的温度升高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，相对反应速率可能降低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5_3#f278ea11b.choices?pid=38275de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25028"/>
                <a:ext cx="10753344" cy="16764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EX.7_1#f278ea11b?pid=38275de6d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题表解读</a:t>
            </a:r>
            <a:endParaRPr lang="en-US" altLang="zh-CN" sz="2000" dirty="0"/>
          </a:p>
        </p:txBody>
      </p:sp>
      <p:pic>
        <p:nvPicPr>
          <p:cNvPr id="3" name="QC_3_EX.7_2#f278ea11b?pid=38275de6d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6181344" cy="298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8_1#f278ea11b?pid=38275de6d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实验一中，当蔗糖酶含量低于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时，反应速率随蔗糖酶含量增加而增大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，限制反应速率的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因素是蔗糖酶含量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，A错误；实验二中，蔗糖含量高于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，反应速率不再随着蔗糖浓度的上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升而上升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，此时限制反应速率的因素是蔗糖酶的含量，B正确；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实验一的自变量是蔗糖酶含量，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蔗糖含量是无关变量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，实验二的自变量是蔗糖含量，蔗糖酶含量是无关变量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，两组实验的自变量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不同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，无关变量有差异（温度和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pH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等也为无关变量），但因变量相同，均为相对反应速率，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；若该实验数据是在最适温度下所得，将实验温度升高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，酶活性会降低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，相对反应速率降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3_AS.8_1#f278ea11b?pid=38275de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868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9_1#7cb5b62cf?sp=1&amp;pid=38275de6d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［江苏南通2024高一上月考］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某生物兴趣小组将适量黑藻置于密闭容器中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，经过一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定的处理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，测量容器内单位时间氧气的变化量，实验结果记录如表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。下列分析正确的是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C_3_BD.9_2#7cb5b62cf?colgroup=20,1,1,2,2,2,2,2,2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43616" cy="1379220"/>
            </p:xfrm>
            <a:graphic>
              <a:graphicData uri="http://schemas.openxmlformats.org/drawingml/2006/table">
                <a:tbl>
                  <a:tblPr/>
                  <a:tblGrid>
                    <a:gridCol w="5349240"/>
                    <a:gridCol w="539496"/>
                    <a:gridCol w="539496"/>
                    <a:gridCol w="694944"/>
                    <a:gridCol w="704088"/>
                    <a:gridCol w="704088"/>
                    <a:gridCol w="704088"/>
                    <a:gridCol w="704088"/>
                    <a:gridCol w="704088"/>
                  </a:tblGrid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温度/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适宜光照下氧气体积的改变量/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+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9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2000" b="1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黑暗中氧气体积的改变量/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mL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⋅</m:t>
                              </m:r>
                              <m:sSup>
                                <m:sSupPr>
                                  <m:ctrlPr>
                                    <a:rPr lang="en-US" altLang="zh-CN" sz="20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20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anose="020B0503020204020204" pitchFamily="34" charset="-122"/>
                                      <a:cs typeface="微软雅黑" panose="020B0503020204020204" pitchFamily="34" charset="-120"/>
                                    </a:rPr>
                                    <m:t>1</m:t>
                                  </m:r>
                                </m:sup>
                              </m:sSup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7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16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−</m:t>
                              </m:r>
                              <m:r>
                                <a:rPr lang="en-US" altLang="zh-CN" sz="20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微软雅黑" panose="020B0503020204020204" pitchFamily="34" charset="-120"/>
                                </a:rPr>
                                <m:t>21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C_3_BD.9_2#7cb5b62cf?colgroup=20,1,1,2,2,2,2,2,2&amp;pid=38275de6d&amp;color=0,0,0&amp;vtp=1&amp;bbb=1"/>
              <p:cNvGraphicFramePr>
                <a:graphicFrameLocks noGrp="1"/>
              </p:cNvGraphicFramePr>
              <p:nvPr/>
            </p:nvGraphicFramePr>
            <p:xfrm>
              <a:off x="722376" y="2478728"/>
              <a:ext cx="10643616" cy="1379220"/>
            </p:xfrm>
            <a:graphic>
              <a:graphicData uri="http://schemas.openxmlformats.org/drawingml/2006/table">
                <a:tbl>
                  <a:tblPr/>
                  <a:tblGrid>
                    <a:gridCol w="5349240"/>
                    <a:gridCol w="539496"/>
                    <a:gridCol w="539496"/>
                    <a:gridCol w="694944"/>
                    <a:gridCol w="704088"/>
                    <a:gridCol w="704088"/>
                    <a:gridCol w="704088"/>
                    <a:gridCol w="704088"/>
                    <a:gridCol w="704088"/>
                  </a:tblGrid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:r>
                            <a:rPr lang="en-US" altLang="zh-CN" sz="2000" b="0" i="0" dirty="0">
                              <a:solidFill>
                                <a:srgbClr val="000000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  <a:cs typeface="微软雅黑" panose="020B0503020204020204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  <a:tr h="4597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QC_3_AN.10_1#7cb5b62cf.bracket?pid=38275de6d&amp;color=0,0,0&amp;vpa=3&amp;vtp=1&amp;bbb=1"/>
          <p:cNvSpPr/>
          <p:nvPr/>
        </p:nvSpPr>
        <p:spPr>
          <a:xfrm>
            <a:off x="922401" y="1886400"/>
            <a:ext cx="7493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9_3#7cb5b62cf.choices?pid=38275de6d&amp;color=0,0,0&amp;vtp=1&amp;bbb=1"/>
              <p:cNvSpPr/>
              <p:nvPr/>
            </p:nvSpPr>
            <p:spPr>
              <a:xfrm>
                <a:off x="722376" y="3990028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A.该实验的目的是探究温度对黑藻呼吸作用和光合作用的影响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.与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时黑藻细胞中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的生成速率更快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时黑藻不进行光合作用，原因是低温下酶活性太低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.光合作用相关酶的最适温度可能比呼吸作用相关酶的最适温度低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3_BD.9_3#7cb5b62cf.choices?pid=38275de6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990028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7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6387</Words>
  <Application>WPS 演示</Application>
  <PresentationFormat>宽屏</PresentationFormat>
  <Paragraphs>441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2025-05-10T06:41:00Z</dcterms:created>
  <dcterms:modified xsi:type="dcterms:W3CDTF">2025-05-19T02:54:02Z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97162E25B52343A8BEE7E33C663E0680_12</vt:lpwstr>
  </property>
  <property fmtid="{D5CDD505-2E9C-101B-9397-08002B2CF9AE}" pid="3" name="KSOProductBuildVer">
    <vt:lpwstr>2052-12.1.0.20784</vt:lpwstr>
  </property>
</Properties>
</file>