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377"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820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3dfb328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不能区分斐林试剂与双缩脲试剂的浓度和用法</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c84f00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组成细胞的元素</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911989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组成细胞的化合物</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23ee77a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检测生物组织中的糖类、脂肪和蛋白质</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dfb328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不能区分斐林试剂与双缩脲试剂的浓度和用法</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7.png"/><Relationship Id="rId1"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23.jpeg"/><Relationship Id="rId1"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5.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5.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6.xml"/><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39.jpeg"/><Relationship Id="rId1"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40.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9.xml"/><Relationship Id="rId2" Type="http://schemas.openxmlformats.org/officeDocument/2006/relationships/image" Target="../media/image42.png"/><Relationship Id="rId1" Type="http://schemas.openxmlformats.org/officeDocument/2006/relationships/image" Target="../media/image41.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9.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4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4.pn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91214a728?pid=991198998&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据图示和题意分析可知，Ⅰ为无机物，Ⅱ为有机物，Ⅳ为蛋白质，若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代表糖类和核酸，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代表脂质，A错误；细胞干重中含量最多的化合物是蛋白质，即图中的Ⅳ，B正确；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Ⅴ为无机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，Ⅳ为蛋白质，某些蛋白质的组成成分中可能含有无机盐，如血红蛋白中含有铁元素，C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为有机物，包括蛋白质、糖类、脂质和核酸等，细胞中含量最多的有机化合物是蛋白质，D错误。</a:t>
                </a:r>
                <a:endParaRPr lang="en-US" altLang="zh-CN" sz="2200" dirty="0"/>
              </a:p>
            </p:txBody>
          </p:sp>
        </mc:Choice>
        <mc:Fallback>
          <p:sp>
            <p:nvSpPr>
              <p:cNvPr id="2" name="QC_5_AS.12_1#91214a728?pid=991198998&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3962"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be00c9829?sp=1&amp;pid=99119899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曾有诗人用“白云峰下两枪新，腻绿长鲜谷雨春”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之句赞美茶。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如图是采摘的新鲜茶叶细胞中几种主要的化合物的含量柱状图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be00c9829.bracket?pid=991198998&amp;color=0,0,0&amp;vpa=5&amp;vtp=1"/>
          <p:cNvSpPr/>
          <p:nvPr/>
        </p:nvSpPr>
        <p:spPr>
          <a:xfrm>
            <a:off x="10574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3_2#be00c9829?htil=1&amp;pid=991198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91389" y="2021528"/>
            <a:ext cx="2670048" cy="20574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3_3#be00c9829.choices?htil=1&amp;pid=991198998&amp;color=0,0,0&amp;vtp=1&amp;bbb=1"/>
              <p:cNvSpPr/>
              <p:nvPr/>
            </p:nvSpPr>
            <p:spPr>
              <a:xfrm>
                <a:off x="722376" y="1932662"/>
                <a:ext cx="794613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A.茶叶细胞和人体细胞所含元素含量大致相同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.图中的化合物①和化合物②中共有的化学元素是C、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.采摘的新鲜茶叶的细胞中既含有大量元素，也含有微量元素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.若图只表示采摘的新鲜茶叶细胞中有机物的含量，则化合物②为淀粉</a:t>
                </a:r>
                <a:endParaRPr lang="en-US" altLang="zh-CN" sz="2000" dirty="0"/>
              </a:p>
            </p:txBody>
          </p:sp>
        </mc:Choice>
        <mc:Fallback>
          <p:sp>
            <p:nvSpPr>
              <p:cNvPr id="5" name="QC_5_BD.13_3#be00c9829.choices?htil=1&amp;pid=991198998&amp;color=0,0,0&amp;vtp=1&amp;bbb=1"/>
              <p:cNvSpPr>
                <a:spLocks noRot="1" noChangeAspect="1" noMove="1" noResize="1" noEditPoints="1" noAdjustHandles="1" noChangeArrowheads="1" noChangeShapeType="1" noTextEdit="1"/>
              </p:cNvSpPr>
              <p:nvPr/>
            </p:nvSpPr>
            <p:spPr>
              <a:xfrm>
                <a:off x="722376" y="1932662"/>
                <a:ext cx="7946136" cy="1866900"/>
              </a:xfrm>
              <a:prstGeom prst="rect">
                <a:avLst/>
              </a:prstGeom>
              <a:blipFill rotWithShape="1">
                <a:blip r:embed="rId2"/>
                <a:stretch>
                  <a:fillRect l="-5"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be00c9829?pid=991198998&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构成不同生物体的细胞中元素种类大致相同，但元素含量差异较大，A错误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；题图表示采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摘的新鲜茶叶细胞中几种主要化合物的含量柱状图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，则化合物①和化合物②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分别代表蛋白质和水，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二者共有的化学元素为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，B错误；采摘的新鲜茶叶的细胞中既含有大量元素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，也含有微量元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，C正确；新鲜茶叶细胞中含量最多的有机物是蛋白质，D错误。</a:t>
                </a:r>
                <a:endParaRPr lang="en-US" altLang="zh-CN" sz="2200" dirty="0"/>
              </a:p>
            </p:txBody>
          </p:sp>
        </mc:Choice>
        <mc:Fallback>
          <p:sp>
            <p:nvSpPr>
              <p:cNvPr id="2" name="QC_5_AS.15_1#be00c9829?pid=991198998&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276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6_1#97da072fa?sp=1&amp;pid=d23ee77a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一些生物分子的检测方法及其结果如表所示，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4" name="QB_5_BD.16_2#97da072fa?colgroup=5,11,11,11&amp;pid=d23ee77ad&amp;color=0,0,0&amp;vtp=1&amp;bbb=1"/>
          <p:cNvGraphicFramePr>
            <a:graphicFrameLocks noGrp="1"/>
          </p:cNvGraphicFramePr>
          <p:nvPr/>
        </p:nvGraphicFramePr>
        <p:xfrm>
          <a:off x="722376" y="1490853"/>
          <a:ext cx="10689336" cy="2298700"/>
        </p:xfrm>
        <a:graphic>
          <a:graphicData uri="http://schemas.openxmlformats.org/drawingml/2006/table">
            <a:tbl>
              <a:tblPr/>
              <a:tblGrid>
                <a:gridCol w="1472184"/>
                <a:gridCol w="3072384"/>
                <a:gridCol w="3072384"/>
                <a:gridCol w="3072384"/>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待检测物质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橘黄色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砖红色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砖红色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17_1#97da072fa.bracket?pid=d23ee77ad&amp;color=0,0,0&amp;vpa=6&amp;vtp=1"/>
          <p:cNvSpPr/>
          <p:nvPr/>
        </p:nvSpPr>
        <p:spPr>
          <a:xfrm>
            <a:off x="10912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EX.18_1#97da072fa?pid=d23ee77ad&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P18“概念检测”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的变式题。教材让我们对试剂、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待测样品和检测结果进行连线；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而本题以表格的形式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，让我们对试剂、待测样品和检测结果的对应情况进行判断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，考查形式更符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合考试题型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EX.18_1#97da072fa?pid=d23ee77ad&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9_1#97da072fa?pid=d23ee77ad&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脂肪能被苏丹Ⅲ染液染成橘黄色，A正确；纤维素属于多糖，不具有还原性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，不能与斐林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试剂反应产生砖红色沉淀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，B错误；蛋白质可用双缩脲试剂检测，且结果应是出现紫色，C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葡萄糖具有还原性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，可用斐林试剂检测，D错误。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EX.20_1#97da072fa?pid=d23ee77ad&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常见有机物鉴定的颜色反应</a:t>
            </a:r>
            <a:endParaRPr lang="en-US" altLang="zh-CN" sz="2000" dirty="0"/>
          </a:p>
        </p:txBody>
      </p:sp>
      <mc:AlternateContent xmlns:mc="http://schemas.openxmlformats.org/markup-compatibility/2006" xmlns:a14="http://schemas.microsoft.com/office/drawing/2010/main">
        <mc:Choice Requires="a14">
          <p:graphicFrame>
            <p:nvGraphicFramePr>
              <p:cNvPr id="17" name="QB_5_EX.20_2#97da072fa?colgroup=7,10,10,10&amp;pid=d23ee77ad&amp;color=0,0,0&amp;vtp=1&amp;bbb=1"/>
              <p:cNvGraphicFramePr>
                <a:graphicFrameLocks noGrp="1"/>
              </p:cNvGraphicFramePr>
              <p:nvPr/>
            </p:nvGraphicFramePr>
            <p:xfrm>
              <a:off x="722376" y="2019300"/>
              <a:ext cx="10716768" cy="2298700"/>
            </p:xfrm>
            <a:graphic>
              <a:graphicData uri="http://schemas.openxmlformats.org/drawingml/2006/table">
                <a:tbl>
                  <a:tblPr/>
                  <a:tblGrid>
                    <a:gridCol w="2130552"/>
                    <a:gridCol w="2862072"/>
                    <a:gridCol w="2862072"/>
                    <a:gridCol w="2862072"/>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水浴加热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蓝扫掱砖红色沉淀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蓝扫掱紫色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橘黄色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7" name="QB_5_EX.20_2#97da072fa?colgroup=7,10,10,10&amp;pid=d23ee77ad&amp;color=0,0,0&amp;vtp=1&amp;bbb=1"/>
              <p:cNvGraphicFramePr>
                <a:graphicFrameLocks noGrp="1"/>
              </p:cNvGraphicFramePr>
              <p:nvPr/>
            </p:nvGraphicFramePr>
            <p:xfrm>
              <a:off x="722376" y="2019300"/>
              <a:ext cx="10716768" cy="2298700"/>
            </p:xfrm>
            <a:graphic>
              <a:graphicData uri="http://schemas.openxmlformats.org/drawingml/2006/table">
                <a:tbl>
                  <a:tblPr/>
                  <a:tblGrid>
                    <a:gridCol w="2130552"/>
                    <a:gridCol w="2862072"/>
                    <a:gridCol w="2862072"/>
                    <a:gridCol w="2862072"/>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检测物质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蓝扫掱砖红色沉淀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蓝扫掱紫色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橘黄色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6b85a829e?pid=d23ee77a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［河北衡水2025高一上调研］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在还原糖、脂肪、蛋白质的检测实验中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，对实验材料的相关叙述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6b85a829e.bracket?pid=d23ee77ad&amp;color=0,0,0&amp;vpa=7&amp;vtp=1"/>
          <p:cNvSpPr/>
          <p:nvPr/>
        </p:nvSpPr>
        <p:spPr>
          <a:xfrm>
            <a:off x="1938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1_2#6b85a829e.choices?pid=d23ee77ad&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A.检测蛋白质时，可用豆浆作为实验材料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.甘蔗茎和甜菜块根均含有丰富的蔗糖，可用斐林试剂进行检测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.检测花生种子中的油脂时，子叶切片经苏丹Ⅲ染色后，需用清水反复冲洗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.常用梨、西瓜等制备的组织样液作为检测植物组织内还原糖的实验材料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6b85a829e?pid=d23ee77a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豆浆为白色液体，富含蛋白质，适合用作检测蛋白质的材料，A正确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；甘蔗茎和甜菜块根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含有的糖主要是蔗糖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，而蔗糖是非还原糖，不能用斐林试剂检测，B错误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；检测花生种子中的油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，子叶切片经苏丹Ⅲ染色后，需用体积分数为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的酒精洗去浮色，C错误；梨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、苹果中富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，用它们制备的组织样液常用作检测植物组织内还原糖的实验材料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，但红色西瓜汁对颜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色有干扰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，不宜作为检测还原糖的实验材料，D错误。</a:t>
                </a:r>
                <a:endParaRPr lang="en-US" altLang="zh-CN" sz="2200" dirty="0"/>
              </a:p>
            </p:txBody>
          </p:sp>
        </mc:Choice>
        <mc:Fallback>
          <p:sp>
            <p:nvSpPr>
              <p:cNvPr id="2" name="QC_5_AS.23_1#6b85a829e?pid=d23ee77ad&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402"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7ee1f696.fixed?pid=2693a5e5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a7ee1f696.fixed?pid=2693a5e5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细胞中的元素和化合物</a:t>
            </a:r>
            <a:endParaRPr lang="en-US" altLang="zh-CN" sz="4400" dirty="0"/>
          </a:p>
        </p:txBody>
      </p:sp>
      <p:pic>
        <p:nvPicPr>
          <p:cNvPr id="4" name="C_3#a7ee1f696.fixed?pid=2693a5e5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7ee1f696.fixed?pid=2693a5e57&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3c80613e5?sp=1&amp;pid=d23ee77a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）某生物兴趣小组以大豆种子为实验材料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，选取大豆种子的子叶检测其中的脂肪和蛋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，进行了如下实验。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3c80613e5.bracket?pid=d23ee77ad&amp;color=0,0,0&amp;vpa=8&amp;vtp=1&amp;bbb=1"/>
          <p:cNvSpPr/>
          <p:nvPr/>
        </p:nvSpPr>
        <p:spPr>
          <a:xfrm>
            <a:off x="5748401" y="14292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4_3#3c80613e5?iti=1&amp;htil=1&amp;pid=d23ee77a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40864" y="2533592"/>
            <a:ext cx="2139696" cy="1152144"/>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5_BD.24_4#3c80613e5?iti=2&amp;htil=1&amp;pid=d23ee77a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900416" y="2021528"/>
            <a:ext cx="1764792" cy="166420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5_BD.24_5#3c80613e5?iti=1&amp;htil=1&amp;pid=d23ee77ad&amp;color=0,0,0&amp;vtp=1&amp;bbb=1"/>
          <p:cNvSpPr/>
          <p:nvPr/>
        </p:nvSpPr>
        <p:spPr>
          <a:xfrm>
            <a:off x="3180524" y="38127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24_6#3c80613e5?iti=2&amp;htil=1&amp;pid=d23ee77ad&amp;color=0,0,0&amp;vtp=1&amp;bbb=1"/>
          <p:cNvSpPr/>
          <p:nvPr/>
        </p:nvSpPr>
        <p:spPr>
          <a:xfrm>
            <a:off x="8552624" y="381273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5_BD.24_7#3c80613e5.choices?pid=d23ee77ad&amp;color=0,0,0&amp;vtp=1&amp;bbb=1"/>
          <p:cNvSpPr/>
          <p:nvPr/>
        </p:nvSpPr>
        <p:spPr>
          <a:xfrm>
            <a:off x="722376" y="43202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A.试剂A可能是苏丹Ⅲ染液，可将脂肪染成橘黄色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.图中所示的实验均不需要进行水浴加热处理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.试剂B与氢氧化钠溶液加入豆浆中的顺序不影响实验结果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.可在检测前留部分样液，与反应后的颜色作对照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3c80613e5?pid=d23ee77ad&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图1为检测脂肪的实验，试剂A可以是苏丹Ⅲ染液，可将脂肪染成橘黄色，A正确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；在鉴定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、脂肪和蛋白质的实验中，只有鉴定还原糖时需要进行水浴加热处理，B正确；图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实验检测的是蛋白质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，用双缩脲试剂检测蛋白质时，应先加氢氧化钠溶液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，后加硫酸铜溶液</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zh-CN" altLang="en-US" sz="2000" b="0" i="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，顺序不能颠倒，C错误；在检测前留部分组织样液，与反应后的颜色作对照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，可以增强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实验说服力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6_1#3c80613e5?pid=d23ee77ad&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90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7_1#f973d3073?sp=1&amp;pid=d23ee77ad&amp;color=0,0,0&amp;vtp=1&amp;bt=1&amp;bbb=1&amp;hb=1"/>
              <p:cNvSpPr/>
              <p:nvPr/>
            </p:nvSpPr>
            <p:spPr>
              <a:xfrm>
                <a:off x="722376" y="972000"/>
                <a:ext cx="10753344" cy="3111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［湖北鄂州部分高中协作体2024高一上期中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某校同学为探究早餐中某些营养物质的有无或含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，利用下列材料、试剂及用具进行实验。</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：全麦面包，熟鸡蛋，生鸡蛋，苹果汁，花生。</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氢氧化钠溶液，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硫酸铜溶液，③碘液，④苏丹Ⅲ染液，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馏水等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实验用具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：研钵，水浴锅，天平，试管，滴管，量筒，容量瓶，显微镜，玻片，酒精灯等。</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O_5_BD.27_1#f973d3073?sp=1&amp;pid=d23ee77ad&amp;color=0,0,0&amp;vtp=1&amp;bt=1&amp;bbb=1&amp;hb=1"/>
              <p:cNvSpPr>
                <a:spLocks noRot="1" noChangeAspect="1" noMove="1" noResize="1" noEditPoints="1" noAdjustHandles="1" noChangeArrowheads="1" noChangeShapeType="1" noTextEdit="1"/>
              </p:cNvSpPr>
              <p:nvPr/>
            </p:nvSpPr>
            <p:spPr>
              <a:xfrm>
                <a:off x="722376" y="972000"/>
                <a:ext cx="10753344" cy="3111500"/>
              </a:xfrm>
              <a:prstGeom prst="rect">
                <a:avLst/>
              </a:prstGeom>
              <a:blipFill rotWithShape="1">
                <a:blip r:embed="rId1"/>
                <a:stretch>
                  <a:fillRect l="-4" t="-14" b="14"/>
                </a:stretch>
              </a:blipFill>
            </p:spPr>
            <p:txBody>
              <a:bodyPr/>
              <a:lstStyle/>
              <a:p>
                <a:r>
                  <a:rPr lang="zh-CN" altLang="en-US">
                    <a:noFill/>
                  </a:rPr>
                  <a:t> </a:t>
                </a:r>
              </a:p>
            </p:txBody>
          </p:sp>
        </mc:Fallback>
      </mc:AlternateContent>
      <p:sp>
        <p:nvSpPr>
          <p:cNvPr id="3" name="QB_6_BD.28_1#036d39ee0?pid=f973d3073&amp;color=0,0,0&amp;vtp=1&amp;bbb=1&amp;hb=1"/>
          <p:cNvSpPr/>
          <p:nvPr/>
        </p:nvSpPr>
        <p:spPr>
          <a:xfrm>
            <a:off x="722376" y="4040862"/>
            <a:ext cx="10753344" cy="1333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（1）为验证苹果汁中含还原糖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，选择的实验试剂及试剂的处理方式为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用标号和必要的文字描述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），实验所需条件是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的颜色变化是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写出两种即可）。</a:t>
            </a:r>
            <a:endParaRPr lang="en-US" altLang="zh-CN" sz="2000" dirty="0">
              <a:solidFill>
                <a:srgbClr val="000000"/>
              </a:solidFill>
            </a:endParaRPr>
          </a:p>
        </p:txBody>
      </p:sp>
      <p:sp>
        <p:nvSpPr>
          <p:cNvPr id="4" name="QB_6_AN.29_1#036d39ee0.blank?pid=f973d3073&amp;color=0,0,0&amp;vpa=9&amp;vtp=1&amp;bbb=1&amp;hb=1"/>
          <p:cNvSpPr/>
          <p:nvPr/>
        </p:nvSpPr>
        <p:spPr>
          <a:xfrm>
            <a:off x="722377" y="4065246"/>
            <a:ext cx="10749631" cy="889000"/>
          </a:xfrm>
          <a:prstGeom prst="rect">
            <a:avLst/>
          </a:prstGeom>
          <a:noFill/>
        </p:spPr>
        <p:txBody>
          <a:bodyPr wrap="square" lIns="0" tIns="0" rIns="0" bIns="0" rtlCol="0" anchor="t"/>
          <a:lstStyle/>
          <a:p>
            <a:pPr latinLnBrk="1">
              <a:lnSpc>
                <a:spcPts val="35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和②</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等量混合均匀，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现配现用</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30_1#036d39ee0.blank?pid=f973d3073&amp;color=0,0,0&amp;vpa=10&amp;vtp=1&amp;bbb=1"/>
              <p:cNvSpPr/>
              <p:nvPr/>
            </p:nvSpPr>
            <p:spPr>
              <a:xfrm>
                <a:off x="7210489" y="4531556"/>
                <a:ext cx="3297047"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水浴加热约</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𝐦𝐢𝐧</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30_1#036d39ee0.blank?pid=f973d3073&amp;color=0,0,0&amp;vpa=10&amp;vtp=1&amp;bbb=1"/>
              <p:cNvSpPr>
                <a:spLocks noRot="1" noChangeAspect="1" noMove="1" noResize="1" noEditPoints="1" noAdjustHandles="1" noChangeArrowheads="1" noChangeShapeType="1" noTextEdit="1"/>
              </p:cNvSpPr>
              <p:nvPr/>
            </p:nvSpPr>
            <p:spPr>
              <a:xfrm>
                <a:off x="7210489" y="4531556"/>
                <a:ext cx="3297047" cy="317500"/>
              </a:xfrm>
              <a:prstGeom prst="rect">
                <a:avLst/>
              </a:prstGeom>
              <a:blipFill rotWithShape="1">
                <a:blip r:embed="rId2"/>
                <a:stretch>
                  <a:fillRect l="-2" t="-3662" r="6" b="62"/>
                </a:stretch>
              </a:blipFill>
            </p:spPr>
            <p:txBody>
              <a:bodyPr/>
              <a:lstStyle/>
              <a:p>
                <a:r>
                  <a:rPr lang="zh-CN" altLang="en-US">
                    <a:noFill/>
                  </a:rPr>
                  <a:t> </a:t>
                </a:r>
              </a:p>
            </p:txBody>
          </p:sp>
        </mc:Fallback>
      </mc:AlternateContent>
      <p:sp>
        <p:nvSpPr>
          <p:cNvPr id="6" name="QB_6_AN.31_1#036d39ee0.blank?pid=f973d3073&amp;color=0,0,0&amp;vpa=11&amp;vtp=1&amp;bbb=1"/>
          <p:cNvSpPr/>
          <p:nvPr/>
        </p:nvSpPr>
        <p:spPr>
          <a:xfrm>
            <a:off x="2255901" y="4903446"/>
            <a:ext cx="1962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蓝色变为砖红色</a:t>
            </a:r>
            <a:endParaRPr lang="en-US" altLang="zh-CN" sz="2000" dirty="0">
              <a:solidFill>
                <a:srgbClr val="00B050"/>
              </a:solidFill>
            </a:endParaRPr>
          </a:p>
        </p:txBody>
      </p:sp>
      <p:sp>
        <p:nvSpPr>
          <p:cNvPr id="7" name="QB_6_AN.32_1#036d39ee0.blank?pid=f973d3073&amp;color=0,0,0&amp;vpa=12&amp;vtp=1&amp;bbb=1"/>
          <p:cNvSpPr/>
          <p:nvPr/>
        </p:nvSpPr>
        <p:spPr>
          <a:xfrm>
            <a:off x="5811901" y="4903446"/>
            <a:ext cx="2978150" cy="444500"/>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葡萄糖、果糖、半乳糖等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6_AS.33_1#036d39ee0?pid=f973d3073&amp;color=0,0,0&amp;vtp=1&amp;bbb=1&amp;hb=1"/>
              <p:cNvSpPr/>
              <p:nvPr/>
            </p:nvSpPr>
            <p:spPr>
              <a:xfrm>
                <a:off x="722376" y="5348928"/>
                <a:ext cx="10753344" cy="9271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还原糖如葡萄糖、果糖等与斐林试剂发生作用生成砖红色沉淀；该过程需要</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，斐林试剂的甲液和乙液要等量混合均匀后再注入，需要现配现用。</a:t>
                </a:r>
                <a:endParaRPr lang="en-US" altLang="zh-CN" sz="2200" dirty="0">
                  <a:solidFill>
                    <a:srgbClr val="000000"/>
                  </a:solidFill>
                </a:endParaRPr>
              </a:p>
            </p:txBody>
          </p:sp>
        </mc:Choice>
        <mc:Fallback>
          <p:sp>
            <p:nvSpPr>
              <p:cNvPr id="8" name="QB_6_AS.33_1#036d39ee0?pid=f973d3073&amp;color=0,0,0&amp;vtp=1&amp;bbb=1&amp;hb=1"/>
              <p:cNvSpPr>
                <a:spLocks noRot="1" noChangeAspect="1" noMove="1" noResize="1" noEditPoints="1" noAdjustHandles="1" noChangeArrowheads="1" noChangeShapeType="1" noTextEdit="1"/>
              </p:cNvSpPr>
              <p:nvPr/>
            </p:nvSpPr>
            <p:spPr>
              <a:xfrm>
                <a:off x="722376" y="5348928"/>
                <a:ext cx="10753344" cy="927100"/>
              </a:xfrm>
              <a:prstGeom prst="rect">
                <a:avLst/>
              </a:prstGeom>
              <a:blipFill rotWithShape="1">
                <a:blip r:embed="rId3"/>
                <a:stretch>
                  <a:fillRect l="-4" t="-35" r="-614"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4_1#65f2b31e2?pid=f973d3073&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（2）试剂①可作为双缩脲试剂A液，双缩脲试剂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B液可使用量筒通过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用标号和必要的文字描述获得途径）。生鸡蛋的蛋清适当稀释后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加入双缩脲试剂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，其作用是为了提供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，后加入双缩脲试剂B液4滴。</a:t>
                </a:r>
                <a:endParaRPr lang="en-US" altLang="zh-CN" sz="2000" dirty="0"/>
              </a:p>
            </p:txBody>
          </p:sp>
        </mc:Choice>
        <mc:Fallback>
          <p:sp>
            <p:nvSpPr>
              <p:cNvPr id="2" name="QB_6_BD.34_1#65f2b31e2?pid=f973d3073&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402" b="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35_1#65f2b31e2.blank?pid=f973d3073&amp;color=0,0,0&amp;vpa=13&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②中加入⑤稀释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，获得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𝟎𝟏</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𝐠</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的硫酸铜溶液</a:t>
                </a:r>
                <a:endParaRPr lang="en-US" altLang="zh-CN" sz="2000" dirty="0"/>
              </a:p>
            </p:txBody>
          </p:sp>
        </mc:Choice>
        <mc:Fallback>
          <p:sp>
            <p:nvSpPr>
              <p:cNvPr id="3" name="QB_6_AN.35_1#65f2b31e2.blank?pid=f973d3073&amp;color=0,0,0&amp;vpa=13&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p:sp>
        <p:nvSpPr>
          <p:cNvPr id="4" name="QB_6_AN.36_1#65f2b31e2.blank?pid=f973d3073&amp;color=0,0,0&amp;vpa=14&amp;vtp=1&amp;bbb=1"/>
          <p:cNvSpPr/>
          <p:nvPr/>
        </p:nvSpPr>
        <p:spPr>
          <a:xfrm>
            <a:off x="5773801" y="18455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碱性</a:t>
            </a:r>
            <a:endParaRPr lang="en-US" altLang="zh-CN" sz="2000" dirty="0"/>
          </a:p>
        </p:txBody>
      </p:sp>
      <mc:AlternateContent xmlns:mc="http://schemas.openxmlformats.org/markup-compatibility/2006">
        <mc:Choice xmlns:a14="http://schemas.microsoft.com/office/drawing/2010/main" Requires="a14">
          <p:sp>
            <p:nvSpPr>
              <p:cNvPr id="5" name="QB_6_AS.37_1#65f2b31e2?pid=f973d3073&amp;color=0,0,0&amp;vtp=1&amp;bbb=1&amp;hb=1"/>
              <p:cNvSpPr/>
              <p:nvPr/>
            </p:nvSpPr>
            <p:spPr>
              <a:xfrm>
                <a:off x="722376" y="23495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斐林试剂的甲液和双缩脲试剂的A液是相同的，都是质量浓度为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林试剂的乙液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溶液）与双缩脲试剂的B液（质量浓度为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溶液）质量浓度不一样，可以通过稀释斐林试剂乙液的方法获得双缩脲试剂的B液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缩脲试剂使用的时候要先加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，创造碱性环境，然后再加入B液4滴。</a:t>
                </a:r>
                <a:endParaRPr lang="en-US" altLang="zh-CN" sz="2200" dirty="0"/>
              </a:p>
            </p:txBody>
          </p:sp>
        </mc:Choice>
        <mc:Fallback>
          <p:sp>
            <p:nvSpPr>
              <p:cNvPr id="5" name="QB_6_AS.37_1#65f2b31e2?pid=f973d3073&amp;color=0,0,0&amp;vtp=1&amp;bbb=1&amp;hb=1"/>
              <p:cNvSpPr>
                <a:spLocks noRot="1" noChangeAspect="1" noMove="1" noResize="1" noEditPoints="1" noAdjustHandles="1" noChangeArrowheads="1" noChangeShapeType="1" noTextEdit="1"/>
              </p:cNvSpPr>
              <p:nvPr/>
            </p:nvSpPr>
            <p:spPr>
              <a:xfrm>
                <a:off x="722376" y="2349500"/>
                <a:ext cx="10753344" cy="1841500"/>
              </a:xfrm>
              <a:prstGeom prst="rect">
                <a:avLst/>
              </a:prstGeom>
              <a:blipFill rotWithShape="1">
                <a:blip r:embed="rId3"/>
                <a:stretch>
                  <a:fillRect l="-4" r="-4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38_1#2f441b9c8?pid=f973d3073&amp;color=0,0,0&amp;vtp=1&amp;bbb=1&amp;hb=1"/>
              <p:cNvSpPr/>
              <p:nvPr/>
            </p:nvSpPr>
            <p:spPr>
              <a:xfrm>
                <a:off x="722376" y="423421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（3）研究小组欲探究材料A是否含有淀粉、材料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中是否含有脂肪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，选用的实验试剂分别为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填标号）。</a:t>
                </a:r>
                <a:endParaRPr lang="en-US" altLang="zh-CN" sz="2000" dirty="0"/>
              </a:p>
            </p:txBody>
          </p:sp>
        </mc:Choice>
        <mc:Fallback>
          <p:sp>
            <p:nvSpPr>
              <p:cNvPr id="6" name="QB_6_BD.38_1#2f441b9c8?pid=f973d3073&amp;color=0,0,0&amp;vtp=1&amp;bbb=1&amp;hb=1"/>
              <p:cNvSpPr>
                <a:spLocks noRot="1" noChangeAspect="1" noMove="1" noResize="1" noEditPoints="1" noAdjustHandles="1" noChangeArrowheads="1" noChangeShapeType="1" noTextEdit="1"/>
              </p:cNvSpPr>
              <p:nvPr/>
            </p:nvSpPr>
            <p:spPr>
              <a:xfrm>
                <a:off x="722376" y="4234214"/>
                <a:ext cx="10753344" cy="914400"/>
              </a:xfrm>
              <a:prstGeom prst="rect">
                <a:avLst/>
              </a:prstGeom>
              <a:blipFill rotWithShape="1">
                <a:blip r:embed="rId4"/>
                <a:stretch>
                  <a:fillRect l="-4" t="-4" r="-65" b="4"/>
                </a:stretch>
              </a:blipFill>
            </p:spPr>
            <p:txBody>
              <a:bodyPr/>
              <a:lstStyle/>
              <a:p>
                <a:r>
                  <a:rPr lang="zh-CN" altLang="en-US">
                    <a:noFill/>
                  </a:rPr>
                  <a:t> </a:t>
                </a:r>
              </a:p>
            </p:txBody>
          </p:sp>
        </mc:Fallback>
      </mc:AlternateContent>
      <p:sp>
        <p:nvSpPr>
          <p:cNvPr id="7" name="QB_6_AN.39_1#2f441b9c8.blank?pid=f973d3073&amp;color=0,0,0&amp;vpa=15&amp;vtp=1&amp;bbb=1&amp;hb=1"/>
          <p:cNvSpPr/>
          <p:nvPr/>
        </p:nvSpPr>
        <p:spPr>
          <a:xfrm>
            <a:off x="722377" y="4196114"/>
            <a:ext cx="10749631" cy="914400"/>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dirty="0"/>
          </a:p>
        </p:txBody>
      </p:sp>
      <p:sp>
        <p:nvSpPr>
          <p:cNvPr id="8" name="QB_6_AS.40_1#2f441b9c8?pid=f973d3073&amp;color=0,0,0&amp;vtp=1&amp;bbb=1"/>
          <p:cNvSpPr/>
          <p:nvPr/>
        </p:nvSpPr>
        <p:spPr>
          <a:xfrm>
            <a:off x="722376" y="5207000"/>
            <a:ext cx="10753344" cy="482600"/>
          </a:xfrm>
          <a:prstGeom prst="rect">
            <a:avLst/>
          </a:prstGeom>
          <a:noFill/>
        </p:spPr>
        <p:txBody>
          <a:bodyPr wrap="none" lIns="0" tIns="0" rIns="0" bIns="0" rtlCol="0" anchor="t"/>
          <a:lstStyle/>
          <a:p>
            <a:pPr algn="l" latinLnBrk="1">
              <a:lnSpc>
                <a:spcPts val="38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淀粉的检测试剂是③碘液，检测结果为产生蓝色反应；脂肪可以被④苏丹Ⅲ染液染成橘黄色。</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Effect transition="in" filter="fade">
                                      <p:cBhvr>
                                        <p:cTn id="43" dur="500"/>
                                        <p:tgtEl>
                                          <p:spTgt spid="7">
                                            <p:bg/>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Effect transition="in" filter="fade">
                                      <p:cBhvr>
                                        <p:cTn id="46" dur="500"/>
                                        <p:tgtEl>
                                          <p:spTgt spid="7">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animEffect transition="in" filter="fade">
                                      <p:cBhvr>
                                        <p:cTn id="51" dur="500"/>
                                        <p:tgtEl>
                                          <p:spTgt spid="8">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188499f78?pid=3dfb328aa&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［江苏无锡2025高一上月考］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某生物兴趣小组在野外发现一种组织颜色为白色的不知名野果，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该小组把这些野果带回实验室欲检测其中是否含有还原糖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、脂肪和蛋白质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2_1#188499f78.bracket?pid=3dfb328aa&amp;color=0,0,0&amp;vpa=16&amp;vtp=1"/>
          <p:cNvSpPr/>
          <p:nvPr/>
        </p:nvSpPr>
        <p:spPr>
          <a:xfrm>
            <a:off x="922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1_2#188499f78.choices?pid=3dfb328aa&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A.进行蛋白质的检测时可用斐林试剂的甲液和乙液直接代替双缩脲试剂A液和B液，因为它们成分相同</a:t>
            </a:r>
            <a:endParaRPr lang="en-US" altLang="zh-CN" sz="2000" spc="-1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.用于鉴定蛋白质的双缩脲试剂A液与B液要混合均匀后，再加入含样品的试管中，且必须现用现配</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.用斐林试剂检测还原糖时要水浴加热，用双缩脲试剂检测蛋白质时不需要加热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.还原糖检测实验结束时将剩余的斐林试剂装入棕色瓶，以便长期保存备用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3_1#188499f78?pid=3dfb328aa&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斐林试剂甲液与双缩脲试剂A液的成分及质量浓度相同，斐林试剂乙液和双缩脲试剂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，但质量浓度不同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，因此进行蛋白质的检测时不能用斐林试剂的乙液直接代替双缩脲试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B液，A错误；用于鉴定蛋白质的双缩脲试剂，应先加A液，混匀制造碱性环境后再加B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A液与B液混合均匀后再加入含样品的试管中，B错误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；用斐林试剂检测还原糖时要水浴加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，用双缩脲试剂检测蛋白质时不需要加热，C正确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；使用斐林试剂时是将甲液和乙液等量混合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均匀后立即使用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，现配现用，不能长期放置，D错误。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4_1#188499f78?pid=3dfb328aa&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斐林试剂与双缩脲试剂的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“一同三不同”</a:t>
            </a:r>
            <a:endParaRPr lang="en-US" altLang="zh-CN" sz="2000" dirty="0"/>
          </a:p>
        </p:txBody>
      </p:sp>
      <mc:AlternateContent xmlns:mc="http://schemas.openxmlformats.org/markup-compatibility/2006" xmlns:a14="http://schemas.microsoft.com/office/drawing/2010/main">
        <mc:Choice Requires="a14">
          <p:graphicFrame>
            <p:nvGraphicFramePr>
              <p:cNvPr id="26" name="QC_6_EX.44_2#188499f78?colgroup=7,16,16&amp;pid=3dfb328aa&amp;color=0,0,0&amp;vtp=1&amp;bbb=1&amp;hb=1"/>
              <p:cNvGraphicFramePr>
                <a:graphicFrameLocks noGrp="1"/>
              </p:cNvGraphicFramePr>
              <p:nvPr/>
            </p:nvGraphicFramePr>
            <p:xfrm>
              <a:off x="722376" y="2019300"/>
              <a:ext cx="10716768" cy="3883660"/>
            </p:xfrm>
            <a:graphic>
              <a:graphicData uri="http://schemas.openxmlformats.org/drawingml/2006/table">
                <a:tbl>
                  <a:tblPr/>
                  <a:tblGrid>
                    <a:gridCol w="841248"/>
                    <a:gridCol w="1280160"/>
                    <a:gridCol w="4297680"/>
                    <a:gridCol w="4297680"/>
                  </a:tblGrid>
                  <a:tr h="459740">
                    <a:tc gridSpan="2">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都用到质量浓度为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溶液（斐林试剂的甲液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双缩脲试剂的A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855980">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质量浓度为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还原糖与新配制的</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OH</m:t>
                              </m:r>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碱性环境中的</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与蛋白质中的肽键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溶液与</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溶液等量混合</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配现用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先加</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溶液制造碱性环境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CuSO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C_6_EX.44_2#188499f78?colgroup=7,16,16&amp;pid=3dfb328aa&amp;color=0,0,0&amp;vtp=1&amp;bbb=1&amp;hb=1"/>
              <p:cNvGraphicFramePr>
                <a:graphicFrameLocks noGrp="1"/>
              </p:cNvGraphicFramePr>
              <p:nvPr/>
            </p:nvGraphicFramePr>
            <p:xfrm>
              <a:off x="722376" y="2019300"/>
              <a:ext cx="10716768" cy="3883660"/>
            </p:xfrm>
            <a:graphic>
              <a:graphicData uri="http://schemas.openxmlformats.org/drawingml/2006/table">
                <a:tbl>
                  <a:tblPr/>
                  <a:tblGrid>
                    <a:gridCol w="841248"/>
                    <a:gridCol w="1280160"/>
                    <a:gridCol w="4297680"/>
                    <a:gridCol w="4297680"/>
                  </a:tblGrid>
                  <a:tr h="459740">
                    <a:tc gridSpan="2">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斐林试剂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855980">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5598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85598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963b3cb4.fixed?pid=2693a5e5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d963b3cb4.fixed?pid=2693a5e5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细胞中的元素和化合物</a:t>
            </a:r>
            <a:endParaRPr lang="en-US" altLang="zh-CN" sz="4400" dirty="0"/>
          </a:p>
        </p:txBody>
      </p:sp>
      <p:pic>
        <p:nvPicPr>
          <p:cNvPr id="4" name="C_3#d963b3cb4.fixed?pid=2693a5e5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963b3cb4.fixed?pid=2693a5e57&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cf83ac714?sp=1&amp;pid=d963b3cb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将农作物甲、乙栽培在相同土壤中，进行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元素的肥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，记录如下表（“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”表示施肥，“-”表示未施肥）。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据此结果得出的正确结论是(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5_1#cf83ac714?sp=1&amp;pid=d963b3cb4&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620" b="4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8" name="QC_4_BD.45_2#cf83ac714?colgroup=5,17,16&amp;pid=d963b3cb4&amp;color=0,0,0&amp;vtp=1&amp;bbb=1&amp;hb=1"/>
              <p:cNvGraphicFramePr>
                <a:graphicFrameLocks noGrp="1"/>
              </p:cNvGraphicFramePr>
              <p:nvPr/>
            </p:nvGraphicFramePr>
            <p:xfrm>
              <a:off x="722376" y="2021528"/>
              <a:ext cx="10830227" cy="2182052"/>
            </p:xfrm>
            <a:graphic>
              <a:graphicData uri="http://schemas.openxmlformats.org/drawingml/2006/table">
                <a:tbl>
                  <a:tblPr/>
                  <a:tblGrid>
                    <a:gridCol w="773697"/>
                    <a:gridCol w="664370"/>
                    <a:gridCol w="963604"/>
                    <a:gridCol w="963604"/>
                    <a:gridCol w="963604"/>
                    <a:gridCol w="963604"/>
                    <a:gridCol w="972014"/>
                    <a:gridCol w="913146"/>
                    <a:gridCol w="913146"/>
                    <a:gridCol w="913146"/>
                    <a:gridCol w="913146"/>
                    <a:gridCol w="913146"/>
                  </a:tblGrid>
                  <a:tr h="0">
                    <a:tc gridSpan="2">
                      <a:txBody>
                        <a:bodyPr/>
                        <a:lstStyle/>
                        <a:p>
                          <a:pPr algn="ctr" latinLnBrk="1" hangingPunct="0">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r>
                  <a:tr h="454978">
                    <a:tc rowSpan="3">
                      <a:txBody>
                        <a:bodyPr/>
                        <a:lstStyle/>
                        <a:p>
                          <a:pPr marL="0" indent="0" algn="ctr" latinLnBrk="1" hangingPunct="0">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肥料</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4978">
                    <a:tc vMerge="1">
                      <a:tcPr/>
                    </a:tc>
                    <a:tc>
                      <a:txBody>
                        <a:bodyPr/>
                        <a:lstStyle/>
                        <a:p>
                          <a:pPr algn="ctr"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4978">
                    <a:tc vMerge="1">
                      <a:tcPr/>
                    </a:tc>
                    <a:tc>
                      <a:txBody>
                        <a:bodyPr/>
                        <a:lstStyle/>
                        <a:p>
                          <a:pPr algn="ctr" latinLnBrk="1" hangingPunct="0">
                            <a:lnSpc>
                              <a:spcPts val="34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0">
                    <a:tc gridSpan="2">
                      <a:txBody>
                        <a:bodyPr/>
                        <a:lstStyle/>
                        <a:p>
                          <a:pPr algn="ctr" latinLnBrk="1" hangingPunct="0">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C_4_BD.45_2#cf83ac714?colgroup=5,17,16&amp;pid=d963b3cb4&amp;color=0,0,0&amp;vtp=1&amp;bbb=1&amp;hb=1"/>
              <p:cNvGraphicFramePr>
                <a:graphicFrameLocks noGrp="1"/>
              </p:cNvGraphicFramePr>
              <p:nvPr/>
            </p:nvGraphicFramePr>
            <p:xfrm>
              <a:off x="722376" y="2021528"/>
              <a:ext cx="10830227" cy="2182052"/>
            </p:xfrm>
            <a:graphic>
              <a:graphicData uri="http://schemas.openxmlformats.org/drawingml/2006/table">
                <a:tbl>
                  <a:tblPr/>
                  <a:tblGrid>
                    <a:gridCol w="773697"/>
                    <a:gridCol w="664370"/>
                    <a:gridCol w="963604"/>
                    <a:gridCol w="963604"/>
                    <a:gridCol w="963604"/>
                    <a:gridCol w="963604"/>
                    <a:gridCol w="972014"/>
                    <a:gridCol w="913146"/>
                    <a:gridCol w="913146"/>
                    <a:gridCol w="913146"/>
                    <a:gridCol w="913146"/>
                    <a:gridCol w="913146"/>
                  </a:tblGrid>
                  <a:tr h="0">
                    <a:tc gridSpan="2">
                      <a:txBody>
                        <a:bodyPr/>
                        <a:lstStyle/>
                        <a:p>
                          <a:pPr algn="ctr" latinLnBrk="1" hangingPunct="0">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gridSpan="5">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r>
                  <a:tr h="508000">
                    <a:tc rowSpan="3">
                      <a:txBody>
                        <a:bodyPr/>
                        <a:lstStyle/>
                        <a:p>
                          <a:pPr marL="0" indent="0" algn="ctr" latinLnBrk="1" hangingPunct="0">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肥料</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0800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50800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0">
                    <a:tc gridSpan="2">
                      <a:txBody>
                        <a:bodyPr/>
                        <a:lstStyle/>
                        <a:p>
                          <a:pPr algn="ctr" latinLnBrk="1" hangingPunct="0">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AN.46_1#cf83ac714.bracket?pid=d963b3cb4&amp;color=0,0,0&amp;vpa=17&amp;vtp=1"/>
          <p:cNvSpPr/>
          <p:nvPr/>
        </p:nvSpPr>
        <p:spPr>
          <a:xfrm>
            <a:off x="10874439"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5_3#cf83ac714.choices?pid=d963b3cb4&amp;color=0,0,0&amp;vtp=1&amp;bbb=1"/>
              <p:cNvSpPr/>
              <p:nvPr/>
            </p:nvSpPr>
            <p:spPr>
              <a:xfrm>
                <a:off x="722376" y="4332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A.两种农作物对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的需求量基本相同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.对农作物乙来说，三种元素中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最重要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.农作物甲可能是豆科植物，有其他获得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的途径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.从农作物甲的结果来说，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是非必需元素</a:t>
                </a:r>
                <a:endParaRPr lang="en-US" altLang="zh-CN" sz="2000" dirty="0"/>
              </a:p>
            </p:txBody>
          </p:sp>
        </mc:Choice>
        <mc:Fallback>
          <p:sp>
            <p:nvSpPr>
              <p:cNvPr id="5" name="QC_4_BD.45_3#cf83ac714.choices?pid=d963b3cb4&amp;color=0,0,0&amp;vtp=1&amp;bbb=1"/>
              <p:cNvSpPr>
                <a:spLocks noRot="1" noChangeAspect="1" noMove="1" noResize="1" noEditPoints="1" noAdjustHandles="1" noChangeArrowheads="1" noChangeShapeType="1" noTextEdit="1"/>
              </p:cNvSpPr>
              <p:nvPr/>
            </p:nvSpPr>
            <p:spPr>
              <a:xfrm>
                <a:off x="722376" y="4332928"/>
                <a:ext cx="10753344" cy="1866900"/>
              </a:xfrm>
              <a:prstGeom prst="rect">
                <a:avLst/>
              </a:prstGeom>
              <a:blipFill rotWithShape="1">
                <a:blip r:embed="rId3"/>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7_1#cf83ac714?pid=d963b3cb4&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根据表格分析可知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，农作物甲缺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时，产量减少，只缺少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时，产量不变；农作物乙缺少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时，产量均明显减少。</a:t>
                </a:r>
                <a:endParaRPr lang="en-US" altLang="zh-CN" sz="2000" dirty="0"/>
              </a:p>
            </p:txBody>
          </p:sp>
        </mc:Choice>
        <mc:Fallback>
          <p:sp>
            <p:nvSpPr>
              <p:cNvPr id="2" name="QC_4_EX.47_1#cf83ac714?pid=d963b3cb4&amp;color=0,0,0&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7f0ebb1a?pid=9c84f00dc&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［重庆巫溪2024高一上月考］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下列有关细胞中元素的叙述，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7f0ebb1a.bracket?pid=9c84f00dc&amp;color=0,0,0&amp;vpa=1&amp;vtp=1"/>
          <p:cNvSpPr/>
          <p:nvPr/>
        </p:nvSpPr>
        <p:spPr>
          <a:xfrm>
            <a:off x="8753539" y="969264"/>
            <a:ext cx="3556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_2#b7f0ebb1a.choices?pid=9c84f00dc&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A.动物和植物所含的化学元素种类差异很大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.组成生物体的大量元素有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.细胞中微量元素含量很少，但不可缺少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.细胞中存在无机自然界没有的特殊元素</a:t>
                </a:r>
                <a:endParaRPr lang="en-US" altLang="zh-CN" sz="2000" dirty="0"/>
              </a:p>
            </p:txBody>
          </p:sp>
        </mc:Choice>
        <mc:Fallback>
          <p:sp>
            <p:nvSpPr>
              <p:cNvPr id="4" name="QC_5_BD.1_2#b7f0ebb1a.choices?pid=9c84f00dc&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8_1#cf83ac714?pid=d963b3cb4&amp;color=0,0,0&amp;vtp=1&amp;bt=1&amp;bbb=1&amp;hb=1"/>
              <p:cNvSpPr/>
              <p:nvPr/>
            </p:nvSpPr>
            <p:spPr>
              <a:xfrm>
                <a:off x="722376" y="972000"/>
                <a:ext cx="10753344" cy="23368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由表格可知，对于农作物甲，不施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对其产量无影响，而对于农作物乙，不施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对其产量影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响很大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，故两种农作物对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的需求量不同，A错误；对农作物乙来说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，施用的肥料中分别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对产量均有影响，说明三种元素对农作物乙均重要，B错误；对农作物甲施用缺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素的肥料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，其产量不变，说明农作物甲可能是豆科植物，可以通过生物固氮途径获得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都是植物的必需元素，D错误。</a:t>
                </a:r>
                <a:endParaRPr lang="en-US" altLang="zh-CN" sz="2200" dirty="0"/>
              </a:p>
            </p:txBody>
          </p:sp>
        </mc:Choice>
        <mc:Fallback>
          <p:sp>
            <p:nvSpPr>
              <p:cNvPr id="2" name="QC_4_AS.48_1#cf83ac714?pid=d963b3cb4&amp;color=0,0,0&amp;vtp=1&amp;bt=1&amp;bbb=1&amp;hb=1"/>
              <p:cNvSpPr>
                <a:spLocks noRot="1" noChangeAspect="1" noMove="1" noResize="1" noEditPoints="1" noAdjustHandles="1" noChangeArrowheads="1" noChangeShapeType="1" noTextEdit="1"/>
              </p:cNvSpPr>
              <p:nvPr/>
            </p:nvSpPr>
            <p:spPr>
              <a:xfrm>
                <a:off x="722376" y="972000"/>
                <a:ext cx="10753344" cy="2336800"/>
              </a:xfrm>
              <a:prstGeom prst="rect">
                <a:avLst/>
              </a:prstGeom>
              <a:blipFill rotWithShape="1">
                <a:blip r:embed="rId1"/>
                <a:stretch>
                  <a:fillRect l="-4" t="-19" r="-673"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9_1#4365ca476?sp=1&amp;pid=d963b3cb4&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取6支试管并编号，在1、3、5号试管中分别加入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号试管中分别加入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发芽的小麦种子匀浆；然后在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号试管中滴加适量斐林试剂，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号试管中合理滴加双缩脲试剂，摇匀。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预期观察到的实验现象是(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9_1#4365ca476?sp=1&amp;pid=d963b3cb4&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157" b="33"/>
                </a:stretch>
              </a:blipFill>
            </p:spPr>
            <p:txBody>
              <a:bodyPr/>
              <a:lstStyle/>
              <a:p>
                <a:r>
                  <a:rPr lang="zh-CN" altLang="en-US">
                    <a:noFill/>
                  </a:rPr>
                  <a:t> </a:t>
                </a:r>
              </a:p>
            </p:txBody>
          </p:sp>
        </mc:Fallback>
      </mc:AlternateContent>
      <p:sp>
        <p:nvSpPr>
          <p:cNvPr id="3" name="QC_4_AN.50_1#4365ca476.bracket?pid=d963b3cb4&amp;color=0,0,0&amp;vpa=18&amp;vtp=1"/>
          <p:cNvSpPr/>
          <p:nvPr/>
        </p:nvSpPr>
        <p:spPr>
          <a:xfrm>
            <a:off x="858685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49_2#4365ca476?pid=d963b3cb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78224" y="2478728"/>
            <a:ext cx="4041648" cy="18013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49_3#4365ca476.choices?pid=d963b3cb4&amp;color=0,0,0&amp;vtp=1&amp;bbb=1"/>
          <p:cNvSpPr/>
          <p:nvPr/>
        </p:nvSpPr>
        <p:spPr>
          <a:xfrm>
            <a:off x="722376" y="44091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A.4号试管内呈砖红色，6号试管内呈紫色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.三组实验中，甲组和乙组的实验结果相同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C.1、3、5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号试管内都呈蓝色，2、4号试管内都呈砖红色，6号试管呈紫色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号试管内呈砖红色，6号试管内呈蓝色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1_1#4365ca476?pid=d963b3cb4&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1_2#4365ca476?pid=d963b3c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6108192" cy="3867912"/>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2_1#4365ca476?pid=d963b3cb4&amp;color=0,0,0&amp;vtp=1&amp;bt=1&amp;bbb=1&amp;hb=1"/>
          <p:cNvSpPr/>
          <p:nvPr/>
        </p:nvSpPr>
        <p:spPr>
          <a:xfrm>
            <a:off x="722376" y="9720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4号试管内呈砖红色，6号试管内呈紫色，A正确，D错误；甲组和乙组的实验结果不同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；1、2、3、5号试管内呈蓝色，C错误。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3_1#5caef15b2?sp=1&amp;pid=550947a06&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不同植物种子中所含营养成分有差异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，如豆类作物中蛋白质含量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，玉米种子中淀粉含量较高，花生种子中脂肪含量相对较高。用碘液、苏丹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Ⅲ染液和双缩脲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试剂检测甲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、乙、丙三种植物的干种子中三大类有机物的颜色反应，结果如表所示，其中“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的数量越多代表颜色反应越深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。请分析实验并回答相关问题：</a:t>
                </a:r>
                <a:endParaRPr lang="en-US" altLang="zh-CN" sz="2000" dirty="0"/>
              </a:p>
            </p:txBody>
          </p:sp>
        </mc:Choice>
        <mc:Fallback>
          <p:sp>
            <p:nvSpPr>
              <p:cNvPr id="2" name="QO_5_BD.53_1#5caef15b2?sp=1&amp;pid=550947a06&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4" name="QO_5_BD.53_2#5caef15b2?colgroup=4,36&amp;pid=550947a06&amp;color=0,0,0&amp;vtp=1&amp;bbb=1"/>
              <p:cNvGraphicFramePr>
                <a:graphicFrameLocks noGrp="1"/>
              </p:cNvGraphicFramePr>
              <p:nvPr/>
            </p:nvGraphicFramePr>
            <p:xfrm>
              <a:off x="722376" y="2935928"/>
              <a:ext cx="10707624" cy="2298700"/>
            </p:xfrm>
            <a:graphic>
              <a:graphicData uri="http://schemas.openxmlformats.org/drawingml/2006/table">
                <a:tbl>
                  <a:tblPr/>
                  <a:tblGrid>
                    <a:gridCol w="1280160"/>
                    <a:gridCol w="2350008"/>
                    <a:gridCol w="3529584"/>
                    <a:gridCol w="3547872"/>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4" name="QO_5_BD.53_2#5caef15b2?colgroup=4,36&amp;pid=550947a06&amp;color=0,0,0&amp;vtp=1&amp;bbb=1"/>
              <p:cNvGraphicFramePr>
                <a:graphicFrameLocks noGrp="1"/>
              </p:cNvGraphicFramePr>
              <p:nvPr/>
            </p:nvGraphicFramePr>
            <p:xfrm>
              <a:off x="722376" y="2935928"/>
              <a:ext cx="10707624" cy="2298700"/>
            </p:xfrm>
            <a:graphic>
              <a:graphicData uri="http://schemas.openxmlformats.org/drawingml/2006/table">
                <a:tbl>
                  <a:tblPr/>
                  <a:tblGrid>
                    <a:gridCol w="1280160"/>
                    <a:gridCol w="2350008"/>
                    <a:gridCol w="3529584"/>
                    <a:gridCol w="3547872"/>
                  </a:tblGrid>
                  <a:tr h="459740">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59740">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4_1#7d043558f?sp=1&amp;pid=5caef15b2&amp;color=0,0,0&amp;mp=1&amp;vtp=1&amp;bt=1&amp;bbb=1"/>
              <p:cNvSpPr/>
              <p:nvPr/>
            </p:nvSpPr>
            <p:spPr>
              <a:xfrm>
                <a:off x="722376" y="969264"/>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）乙种子中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该物质检测的方法步骤：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①取材，切片并放在盛有清水的培养皿中待用；选取</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片最薄切片放置在载玻片的中央；</a:t>
                </a:r>
                <a:endParaRPr lang="en-US" altLang="zh-CN" sz="2000" dirty="0">
                  <a:solidFill>
                    <a:srgbClr val="000000"/>
                  </a:solidFill>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②滴加</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滴苏丹Ⅲ染液进行染色，</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后滴加</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，洗去浮色；</a:t>
                </a:r>
                <a:endParaRPr lang="en-US" altLang="zh-CN" sz="2000" dirty="0">
                  <a:solidFill>
                    <a:srgbClr val="000000"/>
                  </a:solidFill>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③在切片上滴</a:t>
                </a:r>
                <a14:m>
                  <m:oMath xmlns:m="http://schemas.openxmlformats.org/officeDocument/2006/math">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滴蒸馏水，盖上盖玻片，制成临时装片；</a:t>
                </a:r>
                <a:endParaRPr lang="en-US" altLang="zh-CN" sz="2000" dirty="0">
                  <a:solidFill>
                    <a:srgbClr val="000000"/>
                  </a:solidFill>
                </a:endParaRPr>
              </a:p>
              <a:p>
                <a:pPr lvl="0" latinLnBrk="1">
                  <a:lnSpc>
                    <a:spcPts val="3600"/>
                  </a:lnSpc>
                </a:pP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④将装片放在高倍显微镜下观察，视野中被染成</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色的颗粒即为该物质。</a:t>
                </a:r>
                <a:endParaRPr lang="en-US" altLang="zh-CN" sz="2000" dirty="0">
                  <a:solidFill>
                    <a:srgbClr val="000000"/>
                  </a:solidFill>
                </a:endParaRPr>
              </a:p>
            </p:txBody>
          </p:sp>
        </mc:Choice>
        <mc:Fallback>
          <p:sp>
            <p:nvSpPr>
              <p:cNvPr id="2" name="QB_6_BD.54_1#7d043558f?sp=1&amp;pid=5caef15b2&amp;color=0,0,0&amp;mp=1&amp;vtp=1&amp;bt=1&amp;bbb=1"/>
              <p:cNvSpPr>
                <a:spLocks noRot="1" noChangeAspect="1" noMove="1" noResize="1" noEditPoints="1" noAdjustHandles="1" noChangeArrowheads="1" noChangeShapeType="1" noTextEdit="1"/>
              </p:cNvSpPr>
              <p:nvPr/>
            </p:nvSpPr>
            <p:spPr>
              <a:xfrm>
                <a:off x="722376" y="969264"/>
                <a:ext cx="10753344" cy="2286000"/>
              </a:xfrm>
              <a:prstGeom prst="rect">
                <a:avLst/>
              </a:prstGeom>
              <a:blipFill rotWithShape="1">
                <a:blip r:embed="rId1"/>
                <a:stretch>
                  <a:fillRect l="-4" t="-11" r="-1677" b="11"/>
                </a:stretch>
              </a:blipFill>
            </p:spPr>
            <p:txBody>
              <a:bodyPr/>
              <a:lstStyle/>
              <a:p>
                <a:r>
                  <a:rPr lang="zh-CN" altLang="en-US">
                    <a:noFill/>
                  </a:rPr>
                  <a:t> </a:t>
                </a:r>
              </a:p>
            </p:txBody>
          </p:sp>
        </mc:Fallback>
      </mc:AlternateContent>
      <p:sp>
        <p:nvSpPr>
          <p:cNvPr id="7" name="QB_6_AN.55_1#7d043558f.blank?pid=5caef15b2&amp;color=0,0,0&amp;mp=1&amp;vpa=19&amp;vtp=1&amp;bbb=1"/>
          <p:cNvSpPr/>
          <p:nvPr/>
        </p:nvSpPr>
        <p:spPr>
          <a:xfrm>
            <a:off x="2405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脂肪</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6_AN.56_1#7d043558f.blank?pid=5caef15b2&amp;color=0,0,0&amp;mp=1&amp;vpa=20&amp;vtp=1&amp;bbb=1"/>
              <p:cNvSpPr/>
              <p:nvPr/>
            </p:nvSpPr>
            <p:spPr>
              <a:xfrm>
                <a:off x="6260973" y="1931924"/>
                <a:ext cx="3254375"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dirty="0">
                  <a:solidFill>
                    <a:srgbClr val="00B050"/>
                  </a:solidFill>
                </a:endParaRPr>
              </a:p>
            </p:txBody>
          </p:sp>
        </mc:Choice>
        <mc:Fallback>
          <p:sp>
            <p:nvSpPr>
              <p:cNvPr id="8" name="QB_6_AN.56_1#7d043558f.blank?pid=5caef15b2&amp;color=0,0,0&amp;mp=1&amp;vpa=20&amp;vtp=1&amp;bbb=1"/>
              <p:cNvSpPr>
                <a:spLocks noRot="1" noChangeAspect="1" noMove="1" noResize="1" noEditPoints="1" noAdjustHandles="1" noChangeArrowheads="1" noChangeShapeType="1" noTextEdit="1"/>
              </p:cNvSpPr>
              <p:nvPr/>
            </p:nvSpPr>
            <p:spPr>
              <a:xfrm>
                <a:off x="6260973" y="1931924"/>
                <a:ext cx="3254375" cy="317500"/>
              </a:xfrm>
              <a:prstGeom prst="rect">
                <a:avLst/>
              </a:prstGeom>
              <a:blipFill rotWithShape="1">
                <a:blip r:embed="rId2"/>
                <a:stretch>
                  <a:fillRect l="-16" t="-3680" r="16" b="80"/>
                </a:stretch>
              </a:blipFill>
            </p:spPr>
            <p:txBody>
              <a:bodyPr/>
              <a:lstStyle/>
              <a:p>
                <a:r>
                  <a:rPr lang="zh-CN" altLang="en-US">
                    <a:noFill/>
                  </a:rPr>
                  <a:t> </a:t>
                </a:r>
              </a:p>
            </p:txBody>
          </p:sp>
        </mc:Fallback>
      </mc:AlternateContent>
      <p:sp>
        <p:nvSpPr>
          <p:cNvPr id="9" name="QB_6_AN.57_1#7d043558f.blank?pid=5caef15b2&amp;color=0,0,0&amp;mp=1&amp;vpa=21&amp;vtp=1&amp;bbb=1"/>
          <p:cNvSpPr/>
          <p:nvPr/>
        </p:nvSpPr>
        <p:spPr>
          <a:xfrm>
            <a:off x="6065901" y="27599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橘黄</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0" name="QB_6_AS.58_1#7d043558f?pid=5caef15b2&amp;color=0,0,0&amp;vtp=1&amp;bbb=1&amp;hb=1"/>
              <p:cNvSpPr/>
              <p:nvPr/>
            </p:nvSpPr>
            <p:spPr>
              <a:xfrm>
                <a:off x="722376" y="330962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苏丹Ⅲ染液可用于检测脂肪，由题表可知，乙种子被苏丹Ⅲ染液染色后颜色最深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种子中脂肪含量相对较多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。检测脂肪时先在薄片上滴加苏丹Ⅲ染液进行染色</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后滴加体积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的酒精溶液，洗去浮色，可使橘黄色的脂肪颗粒更加清晰；然后在切片上滴</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馏水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，盖上盖玻片后进行观察，视野中被染成橘黄色的颗粒即为脂肪。</a:t>
                </a:r>
                <a:endParaRPr lang="en-US" altLang="zh-CN" sz="2200" dirty="0">
                  <a:solidFill>
                    <a:srgbClr val="000000"/>
                  </a:solidFill>
                </a:endParaRPr>
              </a:p>
            </p:txBody>
          </p:sp>
        </mc:Choice>
        <mc:Fallback>
          <p:sp>
            <p:nvSpPr>
              <p:cNvPr id="10" name="QB_6_AS.58_1#7d043558f?pid=5caef15b2&amp;color=0,0,0&amp;vtp=1&amp;bbb=1&amp;hb=1"/>
              <p:cNvSpPr>
                <a:spLocks noRot="1" noChangeAspect="1" noMove="1" noResize="1" noEditPoints="1" noAdjustHandles="1" noChangeArrowheads="1" noChangeShapeType="1" noTextEdit="1"/>
              </p:cNvSpPr>
              <p:nvPr/>
            </p:nvSpPr>
            <p:spPr>
              <a:xfrm>
                <a:off x="722376" y="3309620"/>
                <a:ext cx="10753344" cy="1854200"/>
              </a:xfrm>
              <a:prstGeom prst="rect">
                <a:avLst/>
              </a:prstGeom>
              <a:blipFill rotWithShape="1">
                <a:blip r:embed="rId3"/>
                <a:stretch>
                  <a:fillRect l="-4" r="-6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fade">
                                      <p:cBhvr>
                                        <p:cTn id="37" dur="500"/>
                                        <p:tgtEl>
                                          <p:spTgt spid="10">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2" end="2"/>
                                            </p:txEl>
                                          </p:spTgt>
                                        </p:tgtEl>
                                        <p:attrNameLst>
                                          <p:attrName>style.visibility</p:attrName>
                                        </p:attrNameLst>
                                      </p:cBhvr>
                                      <p:to>
                                        <p:strVal val="visible"/>
                                      </p:to>
                                    </p:set>
                                    <p:animEffect transition="in" filter="fade">
                                      <p:cBhvr>
                                        <p:cTn id="40" dur="500"/>
                                        <p:tgtEl>
                                          <p:spTgt spid="10">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
                                            <p:txEl>
                                              <p:pRg st="3" end="3"/>
                                            </p:txEl>
                                          </p:spTgt>
                                        </p:tgtEl>
                                        <p:attrNameLst>
                                          <p:attrName>style.visibility</p:attrName>
                                        </p:attrNameLst>
                                      </p:cBhvr>
                                      <p:to>
                                        <p:strVal val="visible"/>
                                      </p:to>
                                    </p:set>
                                    <p:animEffect transition="in" filter="fade">
                                      <p:cBhvr>
                                        <p:cTn id="43"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_1#77310eafc?sp=1&amp;pid=5caef15b2&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（2）某玉米新品种中的蛋白质含量高于普通玉米，请用所学的方法设计实验并加以验证。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实验原理：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材料用品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：新鲜的普通玉米籽粒，新鲜的新品种玉米籽粒，研钵，试管，漏斗，纱布，滴管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，双缩脲试剂A液，双缩脲试剂B液，量筒。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BD.59_2#77310eafc?sp=1&amp;pid=5caef15b2&amp;color=0,0,0&amp;vtp=1&amp;bbb=1"/>
              <p:cNvSpPr/>
              <p:nvPr/>
            </p:nvSpPr>
            <p:spPr>
              <a:xfrm>
                <a:off x="722376" y="3304262"/>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①将两种玉米籽粒分别进行研磨，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制备组织样液；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vl="0" latinLnBrk="1">
                  <a:lnSpc>
                    <a:spcPts val="3600"/>
                  </a:lnSpc>
                </a:pP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②取A、B两支试管，向A中加入新鲜的新品种玉米组织样液</a:t>
                </a:r>
                <a14:m>
                  <m:oMath xmlns:m="http://schemas.openxmlformats.org/officeDocument/2006/math">
                    <m:r>
                      <a:rPr lang="en-US" altLang="zh-CN" sz="20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B中加入</a:t>
                </a: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vl="0" latinLnBrk="1">
                  <a:lnSpc>
                    <a:spcPts val="3600"/>
                  </a:lnSpc>
                </a:pPr>
                <a:r>
                  <a:rPr lang="en-US" altLang="zh-CN" sz="200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6_BD.59_2#77310eafc?sp=1&amp;pid=5caef15b2&amp;color=0,0,0&amp;vtp=1&amp;bbb=1"/>
              <p:cNvSpPr>
                <a:spLocks noRot="1" noChangeAspect="1" noMove="1" noResize="1" noEditPoints="1" noAdjustHandles="1" noChangeArrowheads="1" noChangeShapeType="1" noTextEdit="1"/>
              </p:cNvSpPr>
              <p:nvPr/>
            </p:nvSpPr>
            <p:spPr>
              <a:xfrm>
                <a:off x="722376" y="3304262"/>
                <a:ext cx="10753344" cy="1371600"/>
              </a:xfrm>
              <a:prstGeom prst="rect">
                <a:avLst/>
              </a:prstGeom>
              <a:blipFill rotWithShape="1">
                <a:blip r:embed="rId1"/>
                <a:stretch>
                  <a:fillRect l="-4" t="-26" r="-1098" b="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59_4#77310eafc?sp=1&amp;pid=5caef15b2&amp;color=0,0,0&amp;vtp=1&amp;bbb=1"/>
              <p:cNvSpPr/>
              <p:nvPr/>
            </p:nvSpPr>
            <p:spPr>
              <a:xfrm>
                <a:off x="722376" y="4726662"/>
                <a:ext cx="10753344" cy="1397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向A、B两支试管中分别加入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摇匀，再分别加入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4滴</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摇匀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观察：A、B两支试管溶液颜色变化并比较颜色深浅。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预期的结果：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6_BD.59_4#77310eafc?sp=1&amp;pid=5caef15b2&amp;color=0,0,0&amp;vtp=1&amp;bbb=1"/>
              <p:cNvSpPr>
                <a:spLocks noRot="1" noChangeAspect="1" noMove="1" noResize="1" noEditPoints="1" noAdjustHandles="1" noChangeArrowheads="1" noChangeShapeType="1" noTextEdit="1"/>
              </p:cNvSpPr>
              <p:nvPr/>
            </p:nvSpPr>
            <p:spPr>
              <a:xfrm>
                <a:off x="722376" y="4726662"/>
                <a:ext cx="10753344" cy="1397000"/>
              </a:xfrm>
              <a:prstGeom prst="rect">
                <a:avLst/>
              </a:prstGeom>
              <a:blipFill rotWithShape="1">
                <a:blip r:embed="rId2"/>
                <a:stretch>
                  <a:fillRect l="-4" t="-26" r="-1010" b="26"/>
                </a:stretch>
              </a:blipFill>
            </p:spPr>
            <p:txBody>
              <a:bodyPr/>
              <a:lstStyle/>
              <a:p>
                <a:r>
                  <a:rPr lang="zh-CN" altLang="en-US">
                    <a:noFill/>
                  </a:rPr>
                  <a:t> </a:t>
                </a:r>
              </a:p>
            </p:txBody>
          </p:sp>
        </mc:Fallback>
      </mc:AlternateContent>
      <p:sp>
        <p:nvSpPr>
          <p:cNvPr id="6" name="QB_6_AN.60_1#77310eafc.blank?pid=5caef15b2&amp;color=0,0,0&amp;vpa=22&amp;vtp=1&amp;bbb=1"/>
          <p:cNvSpPr/>
          <p:nvPr/>
        </p:nvSpPr>
        <p:spPr>
          <a:xfrm>
            <a:off x="2001901" y="1403800"/>
            <a:ext cx="7550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蛋白质与双缩脲试剂产生紫色反应，蛋白质含量越高颜色呈现越深</a:t>
            </a:r>
            <a:endParaRPr lang="en-US" altLang="zh-CN" sz="2000" dirty="0"/>
          </a:p>
        </p:txBody>
      </p:sp>
      <mc:AlternateContent xmlns:mc="http://schemas.openxmlformats.org/markup-compatibility/2006">
        <mc:Choice xmlns:a14="http://schemas.microsoft.com/office/drawing/2010/main" Requires="a14">
          <p:sp>
            <p:nvSpPr>
              <p:cNvPr id="7" name="QB_6_AN.61_1#77310eafc.blank?pid=5caef15b2&amp;color=0,0,0&amp;vpa=23&amp;vtp=1&amp;bbb=1&amp;hb=1"/>
              <p:cNvSpPr/>
              <p:nvPr/>
            </p:nvSpPr>
            <p:spPr>
              <a:xfrm>
                <a:off x="722377" y="3723362"/>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新鲜的普通玉米组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织样液</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6_AN.61_1#77310eafc.blank?pid=5caef15b2&amp;color=0,0,0&amp;vpa=23&amp;vtp=1&amp;bbb=1&amp;hb=1"/>
              <p:cNvSpPr>
                <a:spLocks noRot="1" noChangeAspect="1" noMove="1" noResize="1" noEditPoints="1" noAdjustHandles="1" noChangeArrowheads="1" noChangeShapeType="1" noTextEdit="1"/>
              </p:cNvSpPr>
              <p:nvPr/>
            </p:nvSpPr>
            <p:spPr>
              <a:xfrm>
                <a:off x="722377" y="3723362"/>
                <a:ext cx="10749631" cy="914400"/>
              </a:xfrm>
              <a:prstGeom prst="rect">
                <a:avLst/>
              </a:prstGeom>
              <a:blipFill rotWithShape="1">
                <a:blip r:embed="rId3"/>
                <a:stretch>
                  <a:fillRect l="-4" t="-39" r="1" b="39"/>
                </a:stretch>
              </a:blipFill>
            </p:spPr>
            <p:txBody>
              <a:bodyPr/>
              <a:lstStyle/>
              <a:p>
                <a:r>
                  <a:rPr lang="zh-CN" altLang="en-US">
                    <a:noFill/>
                  </a:rPr>
                  <a:t> </a:t>
                </a:r>
              </a:p>
            </p:txBody>
          </p:sp>
        </mc:Fallback>
      </mc:AlternateContent>
      <p:sp>
        <p:nvSpPr>
          <p:cNvPr id="8" name="QB_6_AN.62_1#77310eafc.blank?pid=5caef15b2&amp;color=0,0,0&amp;vpa=24&amp;vtp=1&amp;bbb=1"/>
          <p:cNvSpPr/>
          <p:nvPr/>
        </p:nvSpPr>
        <p:spPr>
          <a:xfrm>
            <a:off x="4506976" y="4688562"/>
            <a:ext cx="1847850" cy="457200"/>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双缩脲试剂A液</a:t>
            </a:r>
            <a:endParaRPr lang="en-US" altLang="zh-CN" sz="2000" spc="-50" dirty="0"/>
          </a:p>
        </p:txBody>
      </p:sp>
      <p:sp>
        <p:nvSpPr>
          <p:cNvPr id="9" name="QB_6_AN.63_1#77310eafc.blank?pid=5caef15b2&amp;color=0,0,0&amp;vpa=25&amp;vtp=1&amp;bbb=1"/>
          <p:cNvSpPr/>
          <p:nvPr/>
        </p:nvSpPr>
        <p:spPr>
          <a:xfrm>
            <a:off x="8948801" y="4688562"/>
            <a:ext cx="1830388" cy="457200"/>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双缩脲试剂B液</a:t>
            </a:r>
            <a:endParaRPr lang="en-US" altLang="zh-CN" sz="2000" spc="-50" dirty="0"/>
          </a:p>
        </p:txBody>
      </p:sp>
      <p:sp>
        <p:nvSpPr>
          <p:cNvPr id="10" name="QB_6_AN.64_1#77310eafc.blank?pid=5caef15b2&amp;color=0,0,0&amp;vpa=26&amp;vtp=1&amp;bbb=1"/>
          <p:cNvSpPr/>
          <p:nvPr/>
        </p:nvSpPr>
        <p:spPr>
          <a:xfrm>
            <a:off x="2230501" y="5628362"/>
            <a:ext cx="21526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A试管中紫色较深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P spid="9" grpId="0" animBg="1" build="p"/>
      <p:bldP spid="10"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65_1#77310eafc?pid=5caef15b2&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检测蛋白质的实验原理是蛋白质与双缩脲试剂产生紫色反应，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蛋白质含量越高颜色越深。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具体实验步骤为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①将两种玉米籽粒分别进行研磨，制备组织样液；②取A、B两支试管，向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A中加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入新鲜的新品种玉米组织样液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，B中加入新鲜的普通玉米组织样液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③用双缩脲试剂检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测蛋白质时要先加双缩脲试剂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A液，后加入双缩脲试剂B液，因此向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A、B两支试管中分别加入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双缩脲试剂A液，摇匀，再分别加入4滴双缩脲试剂B液，摇匀；④观察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A、B两支试管溶液颜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色变化并比较颜色深浅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。预期的结果为A试管中紫色比B试管深。</a:t>
                </a:r>
                <a:endParaRPr lang="en-US" altLang="zh-CN" sz="2200" dirty="0"/>
              </a:p>
            </p:txBody>
          </p:sp>
        </mc:Choice>
        <mc:Fallback>
          <p:sp>
            <p:nvSpPr>
              <p:cNvPr id="2" name="QB_6_AS.65_1#77310eafc?pid=5caef15b2&amp;color=0,0,0&amp;vtp=1&amp;bt=1&amp;bbb=1&amp;hb=1"/>
              <p:cNvSpPr>
                <a:spLocks noRot="1" noChangeAspect="1" noMove="1" noResize="1" noEditPoints="1" noAdjustHandles="1" noChangeArrowheads="1" noChangeShapeType="1" noTextEdit="1"/>
              </p:cNvSpPr>
              <p:nvPr/>
            </p:nvSpPr>
            <p:spPr>
              <a:xfrm>
                <a:off x="722376" y="972000"/>
                <a:ext cx="10753344" cy="2755900"/>
              </a:xfrm>
              <a:prstGeom prst="rect">
                <a:avLst/>
              </a:prstGeom>
              <a:blipFill rotWithShape="1">
                <a:blip r:embed="rId1"/>
                <a:stretch>
                  <a:fillRect l="-4" t="-16" r="-803"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b7f0ebb1a?pid=9c84f00dc&amp;color=0,0,0&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动物和植物所含的化学元素种类相近，有些元素的含量差异很大，A错误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；组成生物体的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大量元素有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属于微量元素，B错误；细胞中微量元素含量很少，但很重要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可缺少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，C正确；细胞中存在的化学元素在无机自然界中都能找到，D错误。</a:t>
                </a:r>
                <a:endParaRPr lang="en-US" altLang="zh-CN" sz="2200" dirty="0"/>
              </a:p>
            </p:txBody>
          </p:sp>
        </mc:Choice>
        <mc:Fallback>
          <p:sp>
            <p:nvSpPr>
              <p:cNvPr id="2" name="QC_5_AS.3_1#b7f0ebb1a?pid=9c84f00dc&amp;color=0,0,0&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r="-4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aae5f632f?pid=9c84f00d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“将它从肮脏的地面拾起来，这看似是一颗奇怪的卵石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，但却竟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然是一种植物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”。该句描述的是一种多年生肉质草本植物——生石花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，它在外观上与周围的石头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极其相似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aae5f632f.bracket?pid=9c84f00dc&amp;color=0,0,0&amp;vpa=2&amp;vtp=1"/>
          <p:cNvSpPr/>
          <p:nvPr/>
        </p:nvSpPr>
        <p:spPr>
          <a:xfrm>
            <a:off x="4732401" y="18864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4_2#aae5f632f.choices?pid=9c84f00dc&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A.生石花的细胞中有非生物界所不具有的特殊“生命元素”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.生石花和周围石头最本质的区别在于生石花能够进行新陈代谢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这四种元素在生石花细胞中含量很高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.生石花在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下烘烤一段时间后的恒重即为干重，C为核心元素</a:t>
                </a:r>
                <a:endParaRPr lang="en-US" altLang="zh-CN" sz="2000" dirty="0"/>
              </a:p>
            </p:txBody>
          </p:sp>
        </mc:Choice>
        <mc:Fallback>
          <p:sp>
            <p:nvSpPr>
              <p:cNvPr id="4" name="QC_5_BD.4_2#aae5f632f.choices?pid=9c84f00dc&amp;color=0,0,0&amp;vtp=1&amp;bbb=1"/>
              <p:cNvSpPr>
                <a:spLocks noRot="1" noChangeAspect="1" noMove="1" noResize="1" noEditPoints="1" noAdjustHandles="1" noChangeArrowheads="1" noChangeShapeType="1" noTextEdit="1"/>
              </p:cNvSpPr>
              <p:nvPr/>
            </p:nvSpPr>
            <p:spPr>
              <a:xfrm>
                <a:off x="722376" y="23898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aae5f632f?pid=9c84f00dc&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组成细胞的化学元素在无机自然界中都可以找到，没有一种是细胞所特有的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，所以生石花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细胞中没有非生物界所不具有的特殊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“生命元素”，A错误；生石花属于生物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，生物最基本的特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征是能进行新陈代谢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四种元素在生石花细胞中含量很高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，这与组成细胞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的化合物有关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，C正确；将生石花在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下烘烤一段时间后的恒重即为干重，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C是生命的核心元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aae5f632f?pid=9c84f00dc&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ab031470f?pid=99119899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［安徽滁州九校2025高一上期中联考］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各种化合物对于细胞和生物体的生命活动十分重要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下有关化合物的说法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ab031470f.bracket?pid=991198998&amp;color=0,0,0&amp;vpa=3&amp;vtp=1"/>
          <p:cNvSpPr/>
          <p:nvPr/>
        </p:nvSpPr>
        <p:spPr>
          <a:xfrm>
            <a:off x="4478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ab031470f.choices?pid=991198998&amp;color=0,0,0&amp;vtp=1&amp;bbb=1"/>
          <p:cNvSpPr/>
          <p:nvPr/>
        </p:nvSpPr>
        <p:spPr>
          <a:xfrm>
            <a:off x="722376" y="1932662"/>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.仙人掌细胞中含量最多的化合物是水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.肥胖的人体内含量最多的化合物是脂肪</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C.细胞中的化合物在无机自然界中都能找到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.细胞内含量最多的有机化合物是核酸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ab031470f?pid=991198998&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细胞鲜重中含量最高的化合物是水，A正确；肥胖的人体内含量最多的化合物依然是水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；细胞中的元素在无机自然界中都能找到，但化合物不一定都能找到，C错误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；细胞内含量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最多的有机化合物是蛋白质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1214a728?sp=1&amp;pid=991198998&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生命的物质基础是组成细胞的元素和化合物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号代表不同的化合物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，面积不同代表含量不同，其中Ⅰ和Ⅱ代表两大类化合物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91214a728.bracket?pid=991198998&amp;color=0,0,0&amp;vpa=4&amp;vtp=1&amp;bbb=1"/>
          <p:cNvSpPr/>
          <p:nvPr/>
        </p:nvSpPr>
        <p:spPr>
          <a:xfrm>
            <a:off x="2471801" y="1886400"/>
            <a:ext cx="5762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5_BD.10_2#91214a728?pid=991198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28616" y="2478728"/>
            <a:ext cx="2322576" cy="143560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10_3#91214a728.choices?pid=991198998&amp;color=0,0,0&amp;vtp=1&amp;bbb=1"/>
              <p:cNvSpPr/>
              <p:nvPr/>
            </p:nvSpPr>
            <p:spPr>
              <a:xfrm>
                <a:off x="722376" y="40535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代表糖类和核酸，则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代表脂肪</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.细胞干重中含量最多的化合物是Ⅳ</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的组成成分中可能含有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Ⅴ的某些元素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中含量最多的化合物是糖类</a:t>
                </a:r>
                <a:endParaRPr lang="en-US" altLang="zh-CN" sz="2000" dirty="0"/>
              </a:p>
            </p:txBody>
          </p:sp>
        </mc:Choice>
        <mc:Fallback>
          <p:sp>
            <p:nvSpPr>
              <p:cNvPr id="5" name="QC_5_BD.10_3#91214a728.choices?pid=991198998&amp;color=0,0,0&amp;vtp=1&amp;bbb=1"/>
              <p:cNvSpPr>
                <a:spLocks noRot="1" noChangeAspect="1" noMove="1" noResize="1" noEditPoints="1" noAdjustHandles="1" noChangeArrowheads="1" noChangeShapeType="1" noTextEdit="1"/>
              </p:cNvSpPr>
              <p:nvPr/>
            </p:nvSpPr>
            <p:spPr>
              <a:xfrm>
                <a:off x="722376" y="4053528"/>
                <a:ext cx="10753344" cy="927100"/>
              </a:xfrm>
              <a:prstGeom prst="rect">
                <a:avLst/>
              </a:prstGeom>
              <a:blipFill rotWithShape="1">
                <a:blip r:embed="rId2"/>
                <a:stretch>
                  <a:fillRect l="-4" t="-35" b="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6953</Words>
  <Application>WPS 演示</Application>
  <PresentationFormat>宽屏</PresentationFormat>
  <Paragraphs>578</Paragraphs>
  <Slides>38</Slides>
  <Notes>37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38</vt:i4>
      </vt:variant>
    </vt:vector>
  </HeadingPairs>
  <TitlesOfParts>
    <vt:vector size="5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2025-05-10T06:44:00Z</dcterms:created>
  <dcterms:modified xsi:type="dcterms:W3CDTF">2025-05-16T01:30:07Z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C57A5584C5ED4138935A5B97B1C698F2_12</vt:lpwstr>
  </property>
  <property fmtid="{D5CDD505-2E9C-101B-9397-08002B2CF9AE}" pid="3" name="KSOProductBuildVer">
    <vt:lpwstr>2052-12.1.0.20784</vt:lpwstr>
  </property>
</Properties>
</file>