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35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d3ac73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一、选择题（本题共3小题，每小题只有一个选项符合题目要求）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306998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二、选择题（本题共2小题，每小题有不止一个选项符合题目要求）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cad4c1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三、非选择题（本题共2小题）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专题#df=e635c979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细胞结构模式图综合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3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7.pn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2.pn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_1#5bdd4258c?sp=1&amp;pid=a306998ce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［河北廊坊2025高一上期中］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为细胞中的两种结构，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是它们共有的特征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。下列叙述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1_1#5bdd4258c?sp=1&amp;pid=a306998c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_1#5bdd4258c.bracket?pid=a306998ce&amp;color=0,0,0&amp;vpa=4&amp;vtp=1&amp;bbb=1"/>
          <p:cNvSpPr/>
          <p:nvPr/>
        </p:nvSpPr>
        <p:spPr>
          <a:xfrm>
            <a:off x="1938401" y="1429200"/>
            <a:ext cx="7493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pic>
        <p:nvPicPr>
          <p:cNvPr id="4" name="QC_5_BD.11_2#5bdd4258c?htil=3&amp;pid=a306998c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9004" y="2021528"/>
            <a:ext cx="1106424" cy="85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1_3#5bdd4258c.choices?htil=3&amp;pid=a306998ce&amp;color=0,0,0&amp;vtp=1&amp;bbb=1"/>
              <p:cNvSpPr/>
              <p:nvPr/>
            </p:nvSpPr>
            <p:spPr>
              <a:xfrm>
                <a:off x="722376" y="1932662"/>
                <a:ext cx="9509760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表示两层膜结构，则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只能是叶绿体和线粒体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表示细胞器中含有核酸，则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一定是叶绿体和线粒体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表示细胞器中含有色素，则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可能是叶绿体和液泡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表示磷脂，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可能是核糖体和溶酶体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1_3#5bdd4258c.choices?htil=3&amp;pid=a306998c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9509760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9" r="4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5bdd4258c?pid=a306998ce&amp;color=0,0,0&amp;vtp=1&amp;bt=1&amp;bbb=1&amp;hb=1"/>
              <p:cNvSpPr/>
              <p:nvPr/>
            </p:nvSpPr>
            <p:spPr>
              <a:xfrm>
                <a:off x="722376" y="972000"/>
                <a:ext cx="10816844" cy="2540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细胞的各种结构中，具有双层膜的有线粒体、叶绿体和细胞核，若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表示两层膜结构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可以是线粒体、叶绿体和细胞核中的任意两者，A错误；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细胞中含有核酸的细胞器有叶绿体、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线粒体和核糖体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表示细胞器中含有核酸，则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可能是叶绿体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、线粒体和核糖体中的任意两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表示细胞器中含有色素，则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可能是叶绿体和液泡，C正确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；磷脂是组成生物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膜的重要成分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，核糖体是不含膜结构的细胞器，若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表示磷脂，则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中不可能有核糖体，D错误。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5bdd4258c?pid=a306998c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816844" cy="2540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2354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4_1#5bdd4258c?pid=a306998ce&amp;color=0,0,0&amp;vtp=1&amp;bt=1&amp;bbb=1&amp;hb=1"/>
          <p:cNvSpPr/>
          <p:nvPr/>
        </p:nvSpPr>
        <p:spPr>
          <a:xfrm>
            <a:off x="722376" y="969264"/>
            <a:ext cx="10753344" cy="3695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“一定”“只能”和“可能”类习题的解题突破点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1）当题目中出现“一定”“只能”或者“都”时，需要考虑是否存在特例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，有特例时说法不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，无特例时说法成立。如本题中A选项，看到“只能”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时需要考虑含两层膜的结构有线粒体、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叶绿体和细胞核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，因此A项说法不成立。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2）当题目中出现“可能”时，需要将“可能”之后的内容代入相关情景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，只要成立则说法正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；否则，说法错误。如本题中C选项，将“叶绿体和液泡”代入“细胞器中含有色素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”，经检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验成立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，则该说法正确。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5_1#829ace9c7?sp=1&amp;pid=a306998ce&amp;color=0,0,0&amp;vtp=1&amp;bt=1&amp;bbb=1&amp;hb=1"/>
              <p:cNvSpPr/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［广东茂名2025高一上月考改编］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表示某细胞在电子显微镜下观察到的部分结构示意图，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表示细胞结构；图2表示分泌蛋白合成、加工和分泌的过程，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代表参与该过程的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下列相关叙述错误的是(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5_1#829ace9c7?sp=1&amp;pid=a306998c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r="-390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6_1#829ace9c7.bracket?pid=a306998ce&amp;color=0,0,0&amp;vpa=5&amp;vtp=1&amp;bbb=1"/>
          <p:cNvSpPr/>
          <p:nvPr/>
        </p:nvSpPr>
        <p:spPr>
          <a:xfrm>
            <a:off x="4516501" y="1817820"/>
            <a:ext cx="558800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pic>
        <p:nvPicPr>
          <p:cNvPr id="4" name="QC_5_BD.15_3#829ace9c7?iti=4&amp;htil=1&amp;pid=a306998c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0" y="2339028"/>
            <a:ext cx="2240280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15_4#829ace9c7?iti=5&amp;htil=1&amp;pid=a306998c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3216" y="2348172"/>
            <a:ext cx="2679192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5_BD.15_5#829ace9c7?iti=4&amp;htil=1&amp;pid=a306998ce&amp;color=0,0,0&amp;vtp=1&amp;bbb=1"/>
          <p:cNvSpPr/>
          <p:nvPr/>
        </p:nvSpPr>
        <p:spPr>
          <a:xfrm>
            <a:off x="3175952" y="4166812"/>
            <a:ext cx="460375" cy="3742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5_BD.15_6#829ace9c7?iti=5&amp;htil=1&amp;pid=a306998ce&amp;color=0,0,0&amp;vtp=1&amp;bbb=1"/>
          <p:cNvSpPr/>
          <p:nvPr/>
        </p:nvSpPr>
        <p:spPr>
          <a:xfrm>
            <a:off x="8552624" y="4166812"/>
            <a:ext cx="460375" cy="3742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15_7#829ace9c7.choices?pid=a306998ce&amp;color=0,0,0&amp;vtp=1&amp;bbb=1"/>
              <p:cNvSpPr/>
              <p:nvPr/>
            </p:nvSpPr>
            <p:spPr>
              <a:xfrm>
                <a:off x="722376" y="4625062"/>
                <a:ext cx="10753344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A.图1中的2、4、5、6分别对应图2中的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.图1中的4是细胞内囊泡运输的枢纽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.图1中不含磷脂的细胞器有2、3，含核酸的细胞结构有2、6、7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.分泌蛋白形成过程中囊泡膜来自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的膜面积会增大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15_7#829ace9c7.choices?pid=a306998c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25062"/>
                <a:ext cx="10753344" cy="1676400"/>
              </a:xfrm>
              <a:prstGeom prst="rect">
                <a:avLst/>
              </a:prstGeom>
              <a:blipFill rotWithShape="1">
                <a:blip r:embed="rId4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7_1#829ace9c7?pid=a306998ce&amp;color=0,0,0&amp;vtp=1&amp;bt=1&amp;bbb=1&amp;hb=1"/>
              <p:cNvSpPr/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由图可知，图1中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表示的细胞结构分别为细胞膜、核糖体、中心体、内质网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、高尔基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、线粒体、细胞核，图2中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分别表示核糖体、内质网、高尔基体、线粒体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中的2、4、5、6分别对应图2中的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，A正确；图1中的5（高尔基体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）是细胞内囊泡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运输的枢纽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，B错误；图1中不含磷脂的细胞器有2（核糖体）和3（中心体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），含核酸的细胞结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构有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2（核糖体）、6（线粒体）和7（细胞核），C正确；分泌蛋白形成过程中囊泡膜可来自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内质网）和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（高尔基体），该过程中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（内质网）的膜面积会减小，D错误。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7_1#829ace9c7?pid=a306998c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07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_1#4276204fe?sp=1&amp;pid=ccad4c18e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［江苏宿迁2024高一上期中］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细胞内部就像一个繁忙的工厂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，各种细胞器就是通力协作的各个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部门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。图甲是电子显微镜视野中观察到的某细胞部分结构示意图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，图乙是显微镜下某植物细胞质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流动示意图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。请回答下列问题：</a:t>
            </a:r>
            <a:endParaRPr lang="en-US" altLang="zh-CN" sz="2000" dirty="0"/>
          </a:p>
        </p:txBody>
      </p:sp>
      <p:pic>
        <p:nvPicPr>
          <p:cNvPr id="3" name="QO_5_BD.18_3#4276204fe?iti=6&amp;htil=1&amp;pid=ccad4c18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008" y="3063944"/>
            <a:ext cx="2121408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BD.18_4#4276204fe?iti=7&amp;htil=1&amp;pid=ccad4c18e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59752" y="2478728"/>
            <a:ext cx="3246120" cy="23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18_5#4276204fe?iti=6&amp;htil=1&amp;pid=ccad4c18e&amp;color=0,0,0&amp;vtp=1"/>
          <p:cNvSpPr/>
          <p:nvPr/>
        </p:nvSpPr>
        <p:spPr>
          <a:xfrm>
            <a:off x="3255137" y="500145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5_BD.18_6#4276204fe?iti=7&amp;htil=1&amp;pid=ccad4c18e&amp;color=0,0,0&amp;vtp=1"/>
          <p:cNvSpPr/>
          <p:nvPr/>
        </p:nvSpPr>
        <p:spPr>
          <a:xfrm>
            <a:off x="8627237" y="500145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9_1#15f6c7314?pid=4276204fe&amp;color=0,0,0&amp;vtp=1&amp;bt=1&amp;bbb=1&amp;hb=1"/>
          <p:cNvSpPr/>
          <p:nvPr/>
        </p:nvSpPr>
        <p:spPr>
          <a:xfrm>
            <a:off x="722376" y="969264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（1）图甲细胞不可能来自洋葱根尖细胞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，原因是图甲中具有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（填图中序号和对应的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细胞器名称），图甲中含核酸的细胞器有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填图中序号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），不含磷脂的细胞器有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填图中序号），结构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⑥与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填图中序号）的形成有关。</a:t>
            </a:r>
            <a:endParaRPr lang="en-US" altLang="zh-CN" sz="2000" dirty="0"/>
          </a:p>
        </p:txBody>
      </p:sp>
      <p:sp>
        <p:nvSpPr>
          <p:cNvPr id="3" name="QB_6_AN.20_1#15f6c7314.blank?pid=4276204fe&amp;color=0,0,0&amp;vpa=6&amp;vtp=1&amp;bbb=1"/>
          <p:cNvSpPr/>
          <p:nvPr/>
        </p:nvSpPr>
        <p:spPr>
          <a:xfrm>
            <a:off x="7485126" y="9311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②中心体</a:t>
            </a:r>
            <a:endParaRPr lang="en-US" altLang="zh-CN" sz="2000" dirty="0"/>
          </a:p>
        </p:txBody>
      </p:sp>
      <p:sp>
        <p:nvSpPr>
          <p:cNvPr id="4" name="QB_6_AN.21_1#15f6c7314.blank?pid=4276204fe&amp;color=0,0,0&amp;vpa=7&amp;vtp=1&amp;bbb=1"/>
          <p:cNvSpPr/>
          <p:nvPr/>
        </p:nvSpPr>
        <p:spPr>
          <a:xfrm>
            <a:off x="5303901" y="13883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①④</a:t>
            </a:r>
            <a:endParaRPr lang="en-US" altLang="zh-CN" sz="2000" dirty="0"/>
          </a:p>
        </p:txBody>
      </p:sp>
      <p:sp>
        <p:nvSpPr>
          <p:cNvPr id="5" name="QB_6_AN.22_1#15f6c7314.blank?pid=4276204fe&amp;color=0,0,0&amp;vpa=8&amp;vtp=1&amp;bbb=1"/>
          <p:cNvSpPr/>
          <p:nvPr/>
        </p:nvSpPr>
        <p:spPr>
          <a:xfrm>
            <a:off x="10383901" y="13883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②④</a:t>
            </a:r>
            <a:endParaRPr lang="en-US" altLang="zh-CN" sz="2000" dirty="0"/>
          </a:p>
        </p:txBody>
      </p:sp>
      <p:sp>
        <p:nvSpPr>
          <p:cNvPr id="6" name="QB_6_AN.23_1#15f6c7314.blank?pid=4276204fe&amp;color=0,0,0&amp;vpa=9&amp;vtp=1"/>
          <p:cNvSpPr/>
          <p:nvPr/>
        </p:nvSpPr>
        <p:spPr>
          <a:xfrm>
            <a:off x="3779901" y="1845564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24_1#15f6c7314?pid=4276204fe&amp;color=0,0,0&amp;vtp=1&amp;bbb=1&amp;hb=1"/>
              <p:cNvSpPr/>
              <p:nvPr/>
            </p:nvSpPr>
            <p:spPr>
              <a:xfrm>
                <a:off x="722376" y="239522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洋葱是高等植物，其细胞中不含②中心体，图甲细胞含有中心体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，因此该细胞不可能来自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洋葱根尖细胞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。图甲中含核酸的细胞器有①线粒体（含有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）、④核糖体（含有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磷脂是组成生物膜的重要成分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，不具有膜结构的细胞器不含磷脂，包括②中心体、④核糖体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甲中结构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⑥为核仁，其与④核糖体的形成有关。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6_AS.24_1#15f6c7314?pid=4276204f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9522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r="-21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5_1#e7fbb434e?pid=4276204fe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（2）为探究胰蛋白酶的合成和分泌路径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，常采用的方法是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。若图甲是豚鼠胰腺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腺泡细胞，用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标记的亮氨酸培养该细胞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，最先出现放射性的具膜细胞器是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填图中序号）。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25_1#e7fbb434e?pid=4276204f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2451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6_1#e7fbb434e.blank?pid=4276204fe&amp;color=0,0,0&amp;vpa=10&amp;vtp=1&amp;bbb=1"/>
          <p:cNvSpPr/>
          <p:nvPr/>
        </p:nvSpPr>
        <p:spPr>
          <a:xfrm>
            <a:off x="7231126" y="931164"/>
            <a:ext cx="170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同位素标记法</a:t>
            </a:r>
            <a:endParaRPr lang="en-US" altLang="zh-CN" sz="2000" dirty="0"/>
          </a:p>
        </p:txBody>
      </p:sp>
      <p:sp>
        <p:nvSpPr>
          <p:cNvPr id="4" name="QB_6_AN.27_1#e7fbb434e.blank?pid=4276204fe&amp;color=0,0,0&amp;vpa=11&amp;vtp=1"/>
          <p:cNvSpPr/>
          <p:nvPr/>
        </p:nvSpPr>
        <p:spPr>
          <a:xfrm>
            <a:off x="9153017" y="1388364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⑧</a:t>
            </a:r>
            <a:endParaRPr lang="en-US" altLang="zh-CN" sz="2000" dirty="0"/>
          </a:p>
        </p:txBody>
      </p:sp>
      <p:sp>
        <p:nvSpPr>
          <p:cNvPr id="5" name="QB_6_AS.28_1#e7fbb434e?pid=4276204fe&amp;color=0,0,0&amp;vtp=1&amp;bbb=1&amp;hb=1"/>
          <p:cNvSpPr/>
          <p:nvPr/>
        </p:nvSpPr>
        <p:spPr>
          <a:xfrm>
            <a:off x="722376" y="189230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胰蛋白酶属于分泌蛋白，探究分泌蛋白的合成和分泌路径，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常采用的方法为同位素标记法。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根据分泌蛋白的合成与分泌过程可知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，最先出现放射性的具膜细胞器是⑧内质网。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BD.29_1#c7b5aaa9b?sp=1&amp;pid=4276204fe&amp;color=0,0,0&amp;vtp=1&amp;bbb=1&amp;hb=1"/>
              <p:cNvSpPr/>
              <p:nvPr/>
            </p:nvSpPr>
            <p:spPr>
              <a:xfrm>
                <a:off x="722376" y="289563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（3）将图乙的绿色植物叶肉细胞先制成匀浆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，再用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法分离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可获得各种细胞器结构。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图乙中叶绿体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实际位于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方，实际上细胞质按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填“顺”或“逆”）时针方向流动。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B_6_BD.29_1#c7b5aaa9b?sp=1&amp;pid=4276204f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95634"/>
                <a:ext cx="10753344" cy="1384300"/>
              </a:xfrm>
              <a:prstGeom prst="rect">
                <a:avLst/>
              </a:prstGeom>
              <a:blipFill rotWithShape="1">
                <a:blip r:embed="rId2"/>
                <a:stretch>
                  <a:fillRect l="-4" t="-2" r="-1789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6_AN.30_1#c7b5aaa9b.blank?pid=4276204fe&amp;color=0,0,0&amp;vpa=12&amp;vtp=1&amp;bbb=1"/>
          <p:cNvSpPr/>
          <p:nvPr/>
        </p:nvSpPr>
        <p:spPr>
          <a:xfrm>
            <a:off x="6469126" y="285753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差速离心</a:t>
            </a:r>
            <a:endParaRPr lang="en-US" altLang="zh-CN" sz="2000" dirty="0"/>
          </a:p>
        </p:txBody>
      </p:sp>
      <p:sp>
        <p:nvSpPr>
          <p:cNvPr id="8" name="QB_6_AN.31_1#c7b5aaa9b.blank?pid=4276204fe&amp;color=0,0,0&amp;vpa=13&amp;vtp=1&amp;bbb=1"/>
          <p:cNvSpPr/>
          <p:nvPr/>
        </p:nvSpPr>
        <p:spPr>
          <a:xfrm>
            <a:off x="3395726" y="331473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左上</a:t>
            </a:r>
            <a:endParaRPr lang="en-US" altLang="zh-CN" sz="2000" dirty="0"/>
          </a:p>
        </p:txBody>
      </p:sp>
      <p:sp>
        <p:nvSpPr>
          <p:cNvPr id="9" name="QB_6_AN.32_1#c7b5aaa9b.blank?pid=4276204fe&amp;color=0,0,0&amp;vpa=14&amp;vtp=1"/>
          <p:cNvSpPr/>
          <p:nvPr/>
        </p:nvSpPr>
        <p:spPr>
          <a:xfrm>
            <a:off x="3017901" y="3784634"/>
            <a:ext cx="438150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顺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B_6_AS.33_1#c7b5aaa9b?pid=4276204fe&amp;color=0,0,0&amp;vtp=1&amp;bbb=1&amp;hb=1"/>
              <p:cNvSpPr/>
              <p:nvPr/>
            </p:nvSpPr>
            <p:spPr>
              <a:xfrm>
                <a:off x="722376" y="432562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分离细胞器的方法是差速离心法。显微镜下观察到的是上下、左右都颠倒的像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，图中叶绿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位于右下方，因此实际位于左上方；图中细胞质按顺时针方向流动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，因此实际上细胞质也按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顺时针方向流动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10" name="QB_6_AS.33_1#c7b5aaa9b?pid=4276204f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25620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34_1#4107efcdf?htil=6&amp;pid=ccad4c18e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9422" y="1054296"/>
            <a:ext cx="3502152" cy="490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4_2#4107efcdf?htil=6&amp;sp=1&amp;pid=ccad4c18e&amp;color=0,0,0&amp;vtp=1&amp;bt=1&amp;bbb=1&amp;hb=1"/>
              <p:cNvSpPr/>
              <p:nvPr/>
            </p:nvSpPr>
            <p:spPr>
              <a:xfrm>
                <a:off x="722376" y="972000"/>
                <a:ext cx="7123176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［湖南长沙雅礼中学2025高一上月考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下面为细胞内物质运输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（甲）及局部放大示意图（乙），其中①~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⑤表示不同的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细胞结构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。请回答下列问题（［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］内填写序号）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5_BD.34_2#4107efcdf?htil=6&amp;sp=1&amp;pid=ccad4c18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123176" cy="1371600"/>
              </a:xfrm>
              <a:prstGeom prst="rect">
                <a:avLst/>
              </a:prstGeom>
              <a:blipFill rotWithShape="1">
                <a:blip r:embed="rId2"/>
                <a:stretch>
                  <a:fillRect l="-5" t="-33" r="-1032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35_1#875b6f606?htil=6&amp;pid=4107efcdf&amp;color=0,0,0&amp;vtp=1&amp;bbb=1&amp;hb=1"/>
              <p:cNvSpPr/>
              <p:nvPr/>
            </p:nvSpPr>
            <p:spPr>
              <a:xfrm>
                <a:off x="722376" y="2389862"/>
                <a:ext cx="7123176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（1）图甲中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］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鼓出形成囊泡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，囊泡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并与之融合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。若囊泡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内含有多种酸性水解酶，则结构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⑤可能是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BD.35_1#875b6f606?htil=6&amp;pid=4107efcd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7123176" cy="1371600"/>
              </a:xfrm>
              <a:prstGeom prst="rect">
                <a:avLst/>
              </a:prstGeom>
              <a:blipFill rotWithShape="1">
                <a:blip r:embed="rId3"/>
                <a:stretch>
                  <a:fillRect l="-5" t="-26" r="-114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36_1#875b6f606.blank?pid=4107efcdf&amp;color=0,0,0&amp;vpa=15&amp;vtp=1"/>
          <p:cNvSpPr/>
          <p:nvPr/>
        </p:nvSpPr>
        <p:spPr>
          <a:xfrm>
            <a:off x="2532126" y="2351762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endParaRPr lang="en-US" altLang="zh-CN" sz="2000" dirty="0"/>
          </a:p>
        </p:txBody>
      </p:sp>
      <p:sp>
        <p:nvSpPr>
          <p:cNvPr id="6" name="QB_6_AN.37_1#875b6f606.blank?pid=4107efcdf&amp;color=0,0,0&amp;vpa=16&amp;vtp=1&amp;bbb=1"/>
          <p:cNvSpPr/>
          <p:nvPr/>
        </p:nvSpPr>
        <p:spPr>
          <a:xfrm>
            <a:off x="3294126" y="2351762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内质网</a:t>
            </a:r>
            <a:endParaRPr lang="en-US" altLang="zh-CN" sz="2000" dirty="0"/>
          </a:p>
        </p:txBody>
      </p:sp>
      <p:sp>
        <p:nvSpPr>
          <p:cNvPr id="7" name="QB_6_AN.38_1#875b6f606.blank?pid=4107efcdf&amp;color=0,0,0&amp;vpa=17&amp;vtp=1&amp;bbb=1"/>
          <p:cNvSpPr/>
          <p:nvPr/>
        </p:nvSpPr>
        <p:spPr>
          <a:xfrm>
            <a:off x="731901" y="3266162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溶酶体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S.39_1#875b6f606?htil=6&amp;pid=4107efcdf&amp;color=0,0,0&amp;vtp=1&amp;bbb=1&amp;hb=1"/>
              <p:cNvSpPr/>
              <p:nvPr/>
            </p:nvSpPr>
            <p:spPr>
              <a:xfrm>
                <a:off x="722376" y="3774128"/>
                <a:ext cx="7123176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图甲中囊泡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由③（内质网）经“出芽”形成，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到达④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高尔基体）,并与之融合,成为高尔基体膜的一部分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。溶酶体内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含多种水解酶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，能分解衰老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、损伤的细胞器并吞噬杀死侵入的病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、细菌，而囊泡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内含有多种酸性水解酶，则结构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⑤可能是溶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B_6_AS.39_1#875b6f606?htil=6&amp;pid=4107efcd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74128"/>
                <a:ext cx="7123176" cy="2298700"/>
              </a:xfrm>
              <a:prstGeom prst="rect">
                <a:avLst/>
              </a:prstGeom>
              <a:blipFill rotWithShape="1">
                <a:blip r:embed="rId4"/>
                <a:stretch>
                  <a:fillRect l="-5" t="-14" r="-164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_1#b15b5d3db?pid=4107efcdf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（2）图乙中的囊泡能精确地将细胞“货物”运送并分泌到细胞外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，据图推测其原因是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41_1#b15b5d3db.blank?pid=4107efcdf&amp;color=0,0,0&amp;vpa=18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囊泡上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的蛋白质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A与细胞膜上的蛋白质B特异性识别并结合</a:t>
            </a:r>
            <a:endParaRPr lang="en-US" altLang="zh-CN" sz="2000" dirty="0"/>
          </a:p>
        </p:txBody>
      </p:sp>
      <p:sp>
        <p:nvSpPr>
          <p:cNvPr id="4" name="QB_6_AS.42_1#b15b5d3db?pid=4107efcdf&amp;color=0,0,0&amp;vtp=1&amp;bbb=1&amp;hb=1"/>
          <p:cNvSpPr/>
          <p:nvPr/>
        </p:nvSpPr>
        <p:spPr>
          <a:xfrm>
            <a:off x="722376" y="193802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囊泡之所以能够精确地将细胞“货物”运送到细胞外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，是因为有些物质能够特异性识别并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，而膜上发挥相关功能的物质主要为蛋白质。据图乙可知，囊泡上的蛋白质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A与细胞膜上的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B能够特异性识别并结合。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d97af644.fixed?pid=674cc53fc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2d97af644.fixed?pid=674cc53f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第3章素养检测</a:t>
            </a:r>
            <a:endParaRPr lang="en-US" altLang="zh-CN" sz="4400" dirty="0"/>
          </a:p>
        </p:txBody>
      </p:sp>
      <p:pic>
        <p:nvPicPr>
          <p:cNvPr id="4" name="C_3#2d97af644.fixed?pid=674cc53f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d97af644.fixed?pid=674cc53fc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43_1#9c57bd887?iti=8&amp;htil=7&amp;pid=4107efcd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0570" y="1054296"/>
            <a:ext cx="3419856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6_BD.43_2#9c57bd887?iti=8&amp;htil=7&amp;pid=4107efcdf&amp;color=0,0,0&amp;vtp=1"/>
          <p:cNvSpPr/>
          <p:nvPr/>
        </p:nvSpPr>
        <p:spPr>
          <a:xfrm>
            <a:off x="9534923" y="2936944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4" name="QB_6_BD.43_3#9c57bd887?htil=7&amp;sp=1&amp;pid=4107efcdf&amp;color=0,0,0&amp;vtp=1&amp;bt=1&amp;bbb=1&amp;hb=1"/>
          <p:cNvSpPr/>
          <p:nvPr/>
        </p:nvSpPr>
        <p:spPr>
          <a:xfrm>
            <a:off x="722376" y="972000"/>
            <a:ext cx="7196328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（3）人工膜为人工合成的脂质膜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，图丙为不同温度下胆固醇对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人工膜微黏度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（与流动性呈负相关）影响的曲线。</a:t>
            </a:r>
            <a:endParaRPr lang="en-US" altLang="zh-CN" sz="2000" dirty="0"/>
          </a:p>
        </p:txBody>
      </p:sp>
      <p:sp>
        <p:nvSpPr>
          <p:cNvPr id="5" name="QB_6_BD.43_4#9c57bd887?htil=7&amp;pid=4107efcdf&amp;color=0,0,0&amp;vtp=1&amp;bbb=1&amp;hb=1"/>
          <p:cNvSpPr/>
          <p:nvPr/>
        </p:nvSpPr>
        <p:spPr>
          <a:xfrm>
            <a:off x="722376" y="1932662"/>
            <a:ext cx="7196328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与人工膜相比较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，细胞膜中的成分还有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。据图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分析胆固醇对人工膜流动性的影响是在温度较高时，胆固醇可以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44_1#9c57bd887.blank?pid=4107efcdf&amp;color=0,0,0&amp;vpa=19&amp;vtp=1&amp;bbb=1"/>
          <p:cNvSpPr/>
          <p:nvPr/>
        </p:nvSpPr>
        <p:spPr>
          <a:xfrm>
            <a:off x="5049901" y="1894562"/>
            <a:ext cx="196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蛋白质和糖类等</a:t>
            </a:r>
            <a:endParaRPr lang="en-US" altLang="zh-CN" sz="2000" dirty="0"/>
          </a:p>
        </p:txBody>
      </p:sp>
      <p:sp>
        <p:nvSpPr>
          <p:cNvPr id="7" name="QB_6_AN.45_1#9c57bd887.blank?pid=4107efcdf&amp;color=0,0,0&amp;vpa=20&amp;vtp=1&amp;bbb=1"/>
          <p:cNvSpPr/>
          <p:nvPr/>
        </p:nvSpPr>
        <p:spPr>
          <a:xfrm>
            <a:off x="731901" y="2808962"/>
            <a:ext cx="196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降低膜的流动性</a:t>
            </a:r>
            <a:endParaRPr lang="en-US" altLang="zh-CN" sz="2000" dirty="0"/>
          </a:p>
        </p:txBody>
      </p:sp>
      <p:sp>
        <p:nvSpPr>
          <p:cNvPr id="8" name="QB_6_AS.46_1#9c57bd887?htil=7&amp;pid=4107efcdf&amp;color=0,0,0&amp;vtp=1&amp;bbb=1&amp;hb=1"/>
          <p:cNvSpPr/>
          <p:nvPr/>
        </p:nvSpPr>
        <p:spPr>
          <a:xfrm>
            <a:off x="722376" y="3362648"/>
            <a:ext cx="7196328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人工膜由脂质构成，机体中的细胞膜的成分包括脂质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白质和糖类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，动物细胞膜中还有胆固醇。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因此与人工膜相比较，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细胞膜中的成分还有蛋白质和糖类等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。分析曲线可知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，与不含胆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固醇的人工膜相比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，随着温度的升高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，含胆固醇的人工膜微黏度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降低得慢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，故在温度较高时，胆固醇可以降低膜的流动性。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a388b171a?sp=1&amp;pid=6d3ac7360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［江苏扬州2025高一上期中］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如图表示某真核细胞内三种具有双层膜的结构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，下列有关叙述正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a388b171a.bracket?pid=6d3ac7360&amp;color=0,0,0&amp;vpa=1&amp;vtp=1"/>
          <p:cNvSpPr/>
          <p:nvPr/>
        </p:nvSpPr>
        <p:spPr>
          <a:xfrm>
            <a:off x="1684401" y="1429200"/>
            <a:ext cx="3746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pic>
        <p:nvPicPr>
          <p:cNvPr id="4" name="QC_5_BD.1_3#a388b171a?iti=1&amp;htil=1&amp;pid=6d3ac736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8528" y="2021528"/>
            <a:ext cx="1152144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1_4#a388b171a?iti=2&amp;htil=1&amp;pid=6d3ac736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0408" y="2094680"/>
            <a:ext cx="1097280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1_5#a388b171a?iti=3&amp;htil=1&amp;pid=6d3ac736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6568" y="2158688"/>
            <a:ext cx="1133856" cy="14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C_5_BD.1_6#a388b171a?iti=1&amp;htil=1&amp;pid=6d3ac7360&amp;color=0,0,0&amp;vtp=1&amp;bbb=1"/>
          <p:cNvSpPr/>
          <p:nvPr/>
        </p:nvSpPr>
        <p:spPr>
          <a:xfrm>
            <a:off x="2289175" y="3767016"/>
            <a:ext cx="450850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图a</a:t>
            </a:r>
            <a:endParaRPr lang="en-US" altLang="zh-CN" sz="2000" dirty="0"/>
          </a:p>
        </p:txBody>
      </p:sp>
      <p:sp>
        <p:nvSpPr>
          <p:cNvPr id="8" name="QC_5_BD.1_7#a388b171a?iti=2&amp;htil=1&amp;pid=6d3ac7360&amp;color=0,0,0&amp;vtp=1&amp;bbb=1"/>
          <p:cNvSpPr/>
          <p:nvPr/>
        </p:nvSpPr>
        <p:spPr>
          <a:xfrm>
            <a:off x="5862511" y="3776160"/>
            <a:ext cx="4730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图b</a:t>
            </a:r>
            <a:endParaRPr lang="en-US" altLang="zh-CN" sz="2000" dirty="0"/>
          </a:p>
        </p:txBody>
      </p:sp>
      <p:sp>
        <p:nvSpPr>
          <p:cNvPr id="9" name="QC_5_BD.1_8#a388b171a?iti=3&amp;htil=1&amp;pid=6d3ac7360&amp;color=0,0,0&amp;vtp=1&amp;bbb=1"/>
          <p:cNvSpPr/>
          <p:nvPr/>
        </p:nvSpPr>
        <p:spPr>
          <a:xfrm>
            <a:off x="9464422" y="3767016"/>
            <a:ext cx="438150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5_BD.1_9#a388b171a.choices?pid=6d3ac7360&amp;color=0,0,0&amp;vtp=1&amp;bbb=1"/>
              <p:cNvSpPr/>
              <p:nvPr/>
            </p:nvSpPr>
            <p:spPr>
              <a:xfrm>
                <a:off x="722376" y="42821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A.图中所示结构均含有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普遍存在于动物细胞与植物细胞中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.图a、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分别代表的是细胞核、叶绿体与线粒体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.图c中的孔道具有识别作用，大分子蛋白质不可通过该结构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10" name="QC_5_BD.1_9#a388b171a.choices?pid=6d3ac736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82162"/>
                <a:ext cx="10753344" cy="1866900"/>
              </a:xfrm>
              <a:prstGeom prst="rect">
                <a:avLst/>
              </a:prstGeom>
              <a:blipFill rotWithShape="1">
                <a:blip r:embed="rId4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a388b171a?pid=6d3ac7360&amp;color=0,0,0&amp;vtp=1&amp;bt=1&amp;bbb=1&amp;hb=1"/>
              <p:cNvSpPr/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图a结构内膜向内折叠形成嵴，代表的是线粒体；图b结构内部有基粒，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代表的是叶绿体；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c结构有两层膜，但不连续，膜上有孔道（核孔），代表的是细胞核，三者都含有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正确，C错误。图a（线粒体）、图c（细胞核）普遍存在于动物细胞与植物细胞中，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图b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叶绿体）只存在于植物绿色部分的细胞中，B错误。图c中的孔道为核孔，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是大分子如蛋白质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等进出细胞核的通道，具有选择性，D错误。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a388b171a?pid=6d3ac736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11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228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7f4900c5e?sp=1&amp;pid=6d3ac7360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2.变形虫是一种单细胞动物，与草履虫一样可以独立生活。如图为变形虫的摄食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、消化过程示意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7f4900c5e.bracket?pid=6d3ac7360&amp;color=0,0,0&amp;vpa=2&amp;vtp=1"/>
          <p:cNvSpPr/>
          <p:nvPr/>
        </p:nvSpPr>
        <p:spPr>
          <a:xfrm>
            <a:off x="3970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4_2#7f4900c5e?htil=2&amp;pid=6d3ac736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5058" y="2021528"/>
            <a:ext cx="2679192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4_3#7f4900c5e.choices?htil=2&amp;pid=6d3ac7360&amp;color=0,0,0&amp;vtp=1&amp;bbb=1"/>
          <p:cNvSpPr/>
          <p:nvPr/>
        </p:nvSpPr>
        <p:spPr>
          <a:xfrm>
            <a:off x="722376" y="1932662"/>
            <a:ext cx="7946136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A.变形虫的细胞膜、食物泡膜与溶酶体膜的结构及组成成分相似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.溶酶体内合成的水解酶能分解衰老、损伤的细胞器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.变形虫的胞吐、食物泡与溶酶体的融合均以生物膜的流动性为基础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.细胞内各种结构之间的协调配合是在细胞核的控制下完成的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6_1#7f4900c5e?pid=6d3ac7360&amp;color=0,0,0&amp;mp=1&amp;vtp=1&amp;bt=1&amp;bbb=1&amp;hb=1"/>
              <p:cNvSpPr/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教材变式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本题是教材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P60“非选择题”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的变式题。教材中题目以溶酶体的发生过程和“消化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”功能为情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境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，考查生物膜系统在结构上的分工与联系；本题以变形虫摄食、消化过程为情境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，考查生物膜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的结构特点与分工合作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，以及学生对相关知识的迁移应用能力。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6_1#7f4900c5e?pid=6d3ac736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402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7f4900c5e?pid=6d3ac7360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由图可知，食物泡的膜来自细胞膜，细胞膜和溶酶体膜都属于生物膜，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结构及组成成分相似，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正确；溶酶体内含有多种水解酶，这些酶是在细胞中核糖体上合成的，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溶酶体内不能合成这些酶，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错误；食物泡与溶酶体的融合、胞吞和胞吐过程均利用了生物膜的流动性，C正确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；细胞核是细胞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代谢的控制中心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，细胞内各种结构之间的协调配合都是在细胞核的控制下完成的，D正确。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8_1#49b109a09?sp=1&amp;pid=6d3ac7360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［河南南阳六校2025高一上联考］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细胞膜上含有多种膜蛋白。在制备小肠上皮细胞膜时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分别处理细胞，结果如表所示（“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”表示有，“-”表示无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）。下列分析正确的是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8_1#49b109a09?sp=1&amp;pid=6d3ac736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QC_5_BD.8_2#49b109a09?colgroup=6,25,8&amp;pid=6d3ac7360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80192" cy="1829816"/>
            </p:xfrm>
            <a:graphic>
              <a:graphicData uri="http://schemas.openxmlformats.org/drawingml/2006/table">
                <a:tbl>
                  <a:tblPr/>
                  <a:tblGrid>
                    <a:gridCol w="1719072"/>
                    <a:gridCol w="1124712"/>
                    <a:gridCol w="1124712"/>
                    <a:gridCol w="1124712"/>
                    <a:gridCol w="1124712"/>
                    <a:gridCol w="1124712"/>
                    <a:gridCol w="1124712"/>
                    <a:gridCol w="2212848"/>
                  </a:tblGrid>
                  <a:tr h="459740">
                    <a:tc rowSpan="2">
                      <a:txBody>
                        <a:bodyPr/>
                        <a:lstStyle/>
                        <a:p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细胞膜上的膜蛋白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处理后细胞形状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0596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D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6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cPr/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试剂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处理后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细胞变得不规则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试剂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N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处理后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细胞保持原状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QC_5_BD.8_2#49b109a09?colgroup=6,25,8&amp;pid=6d3ac7360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80192" cy="1829816"/>
            </p:xfrm>
            <a:graphic>
              <a:graphicData uri="http://schemas.openxmlformats.org/drawingml/2006/table">
                <a:tbl>
                  <a:tblPr/>
                  <a:tblGrid>
                    <a:gridCol w="1719072"/>
                    <a:gridCol w="1124712"/>
                    <a:gridCol w="1124712"/>
                    <a:gridCol w="1124712"/>
                    <a:gridCol w="1124712"/>
                    <a:gridCol w="1124712"/>
                    <a:gridCol w="1124712"/>
                    <a:gridCol w="2212848"/>
                  </a:tblGrid>
                  <a:tr h="459740">
                    <a:tc rowSpan="2">
                      <a:txBody>
                        <a:bodyPr/>
                        <a:lstStyle/>
                        <a:p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细胞膜上的膜蛋白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处理后细胞形状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085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 vMerge="1">
                      <a:tcPr/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细胞变得不规则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-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细胞保持原状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9_1#49b109a09.bracket?pid=6d3ac7360&amp;color=0,0,0&amp;vpa=3&amp;vtp=1"/>
          <p:cNvSpPr/>
          <p:nvPr/>
        </p:nvSpPr>
        <p:spPr>
          <a:xfrm>
            <a:off x="922401" y="18864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8_3#49b109a09.choices?pid=6d3ac7360&amp;color=0,0,0&amp;vtp=1&amp;bbb=1"/>
              <p:cNvSpPr/>
              <p:nvPr/>
            </p:nvSpPr>
            <p:spPr>
              <a:xfrm>
                <a:off x="722376" y="44472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A.将小肠上皮细胞置于清水中可以获得纯净的细胞膜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.试剂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可能破坏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的空间结构使其与细胞膜分离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对维持小肠上皮细胞的正常形态起着重要作用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.表中的信息可以证明小肠上皮细胞膜具有选择透过性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8_3#49b109a09.choices?pid=6d3ac736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447228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_1#49b109a09?pid=6d3ac7360&amp;color=0,0,0&amp;vtp=1&amp;bt=1&amp;bbb=1&amp;hb=1"/>
              <p:cNvSpPr/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小肠上皮细胞中含有各种细胞器和细胞核等具膜结构，将小肠上皮细胞置于清水中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，吸水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涨破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，不可以获得纯净的细胞膜，A错误；据表格可知，试剂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处理后细胞膜上无膜蛋白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推测试剂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可能破坏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的空间结构，使其与细胞膜分离，B正确；试剂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处理后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，细胞膜上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，但是细胞保持原状，说明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对维持小肠上皮细胞的正常形态作用不大，C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表中的信息不可以证明小肠上皮细胞膜具有选择透过性，只能表明细胞形态的维持与某些膜蛋白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0_1#49b109a09?pid=6d3ac736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87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4133</Words>
  <Application>WPS 演示</Application>
  <PresentationFormat>宽屏</PresentationFormat>
  <Paragraphs>271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2025-05-10T06:48:00Z</dcterms:created>
  <dcterms:modified xsi:type="dcterms:W3CDTF">2025-05-16T01:35:09Z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DF29A98058744CEDA20924AE9AA6E1E1_12</vt:lpwstr>
  </property>
  <property fmtid="{D5CDD505-2E9C-101B-9397-08002B2CF9AE}" pid="3" name="KSOProductBuildVer">
    <vt:lpwstr>2052-12.1.0.20784</vt:lpwstr>
  </property>
</Properties>
</file>