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5622" autoAdjust="0"/>
    <p:restoredTop sz="96182" autoAdjust="0"/>
  </p:normalViewPr>
  <p:slideViewPr>
    <p:cSldViewPr snapToGrid="0" snapToObjects="1">
      <p:cViewPr varScale="1">
        <p:scale>
          <a:sx n="104" d="100"/>
          <a:sy n="104" d="100"/>
        </p:scale>
        <p:origin x="834" y="114"/>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150" d="100"/>
        <a:sy n="150" d="100"/>
      </p:scale>
      <p:origin x="0" y="-16572"/>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 Type="http://schemas.openxmlformats.org/officeDocument/2006/relationships/slide" Target="slides/slide1.xml"/><Relationship Id="rId29" Type="http://schemas.openxmlformats.org/officeDocument/2006/relationships/tableStyles" Target="tableStyles.xml"/><Relationship Id="rId28" Type="http://schemas.openxmlformats.org/officeDocument/2006/relationships/viewProps" Target="viewProps.xml"/><Relationship Id="rId27" Type="http://schemas.openxmlformats.org/officeDocument/2006/relationships/presProps" Target="presProps.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a:lstStyle/>
          <a:p>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易错点#df=794627578">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易错点</a:t>
            </a:r>
            <a:endParaRPr lang="en-US" sz="5400" dirty="0"/>
          </a:p>
        </p:txBody>
      </p:sp>
      <p:sp>
        <p:nvSpPr>
          <p:cNvPr id="4" name="MasterShapeName"/>
          <p:cNvSpPr/>
          <p:nvPr/>
        </p:nvSpPr>
        <p:spPr>
          <a:xfrm>
            <a:off x="557784" y="2011680"/>
            <a:ext cx="6784848" cy="813816"/>
          </a:xfrm>
          <a:prstGeom prst="rect">
            <a:avLst/>
          </a:prstGeom>
          <a:noFill/>
        </p:spPr>
        <p:txBody>
          <a:bodyPr wrap="square" lIns="0" tIns="0" rIns="0" bIns="0" rtlCol="0" anchor="t"/>
          <a:lstStyle/>
          <a:p>
            <a:pPr algn="l">
              <a:lnSpc>
                <a:spcPct val="100000"/>
              </a:lnSpc>
            </a:pPr>
            <a:r>
              <a:rPr lang="en-US" sz="44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不能区分细胞凋亡和细胞坏死</a:t>
            </a:r>
            <a:endParaRPr lang="en-US" sz="4400" dirty="0"/>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内容1#df=cdc39787d">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题型1 细胞衰老的特征及意义</a:t>
            </a:r>
            <a:endParaRPr lang="en-US" sz="2800"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内容1#df=a25fa8509">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题型2 细胞的死亡</a:t>
            </a:r>
            <a:endParaRPr lang="en-US" sz="28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内容1#df=794627578">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易错点 不能区分细胞凋亡和细胞坏死</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biology#pid=6811f58d3e41e8d6aeec5702#tid=681dcfbaf29a350009a8f841#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010144" y="4334256"/>
            <a:ext cx="3666744" cy="429768"/>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生物学</a:t>
            </a:r>
            <a:endParaRPr lang="en-US" sz="2400" dirty="0"/>
          </a:p>
        </p:txBody>
      </p:sp>
      <p:sp>
        <p:nvSpPr>
          <p:cNvPr id="4" name="MasterShapeName"/>
          <p:cNvSpPr/>
          <p:nvPr/>
        </p:nvSpPr>
        <p:spPr>
          <a:xfrm>
            <a:off x="8010144" y="4782312"/>
            <a:ext cx="3666744" cy="429768"/>
          </a:xfrm>
          <a:prstGeom prst="rect">
            <a:avLst/>
          </a:prstGeom>
          <a:noFill/>
        </p:spPr>
        <p:txBody>
          <a:bodyPr wrap="square" lIns="0" tIns="0" rIns="0" bIns="0" rtlCol="0" anchor="ctr"/>
          <a:lstStyle/>
          <a:p>
            <a:pPr algn="ctr"/>
            <a:r>
              <a:rPr lang="en-US" sz="20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必修1 分子与细胞 RJ 多选题</a:t>
            </a:r>
            <a:endParaRPr lang="en-US" sz="20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高中必刷题</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高考强化</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6" Type="http://schemas.openxmlformats.org/officeDocument/2006/relationships/theme" Target="../theme/theme1.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4.xml"/><Relationship Id="rId1" Type="http://schemas.openxmlformats.org/officeDocument/2006/relationships/image" Target="../media/image8.pn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9.xml"/><Relationship Id="rId1" Type="http://schemas.openxmlformats.org/officeDocument/2006/relationships/image" Target="../media/image14.pn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9.xml"/><Relationship Id="rId1" Type="http://schemas.openxmlformats.org/officeDocument/2006/relationships/image" Target="../media/image15.pn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9.xml"/><Relationship Id="rId1" Type="http://schemas.openxmlformats.org/officeDocument/2006/relationships/image" Target="../media/image16.jpe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4" Type="http://schemas.openxmlformats.org/officeDocument/2006/relationships/notesSlide" Target="../notesSlides/notesSlide19.xml"/><Relationship Id="rId3" Type="http://schemas.openxmlformats.org/officeDocument/2006/relationships/slideLayout" Target="../slideLayouts/slideLayout9.xml"/><Relationship Id="rId2" Type="http://schemas.openxmlformats.org/officeDocument/2006/relationships/image" Target="../media/image18.png"/><Relationship Id="rId1" Type="http://schemas.openxmlformats.org/officeDocument/2006/relationships/image" Target="../media/image17.jpe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4.xml"/><Relationship Id="rId1" Type="http://schemas.openxmlformats.org/officeDocument/2006/relationships/image" Target="../media/image8.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9.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9.xml"/></Relationships>
</file>

<file path=ppt/slides/_rels/slide22.xml.rels><?xml version="1.0" encoding="UTF-8" standalone="yes"?>
<Relationships xmlns="http://schemas.openxmlformats.org/package/2006/relationships"><Relationship Id="rId4" Type="http://schemas.openxmlformats.org/officeDocument/2006/relationships/notesSlide" Target="../notesSlides/notesSlide22.xml"/><Relationship Id="rId3" Type="http://schemas.openxmlformats.org/officeDocument/2006/relationships/slideLayout" Target="../slideLayouts/slideLayout9.xml"/><Relationship Id="rId2" Type="http://schemas.openxmlformats.org/officeDocument/2006/relationships/image" Target="../media/image20.png"/><Relationship Id="rId1" Type="http://schemas.openxmlformats.org/officeDocument/2006/relationships/image" Target="../media/image19.pn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3.xml"/><Relationship Id="rId1" Type="http://schemas.openxmlformats.org/officeDocument/2006/relationships/image" Target="../media/image9.jpe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3.xml"/><Relationship Id="rId1" Type="http://schemas.openxmlformats.org/officeDocument/2006/relationships/image" Target="../media/image10.png"/></Relationships>
</file>

<file path=ppt/slides/_rels/slide7.xml.rels><?xml version="1.0" encoding="UTF-8" standalone="yes"?>
<Relationships xmlns="http://schemas.openxmlformats.org/package/2006/relationships"><Relationship Id="rId4" Type="http://schemas.openxmlformats.org/officeDocument/2006/relationships/notesSlide" Target="../notesSlides/notesSlide7.xml"/><Relationship Id="rId3" Type="http://schemas.openxmlformats.org/officeDocument/2006/relationships/slideLayout" Target="../slideLayouts/slideLayout14.xml"/><Relationship Id="rId2" Type="http://schemas.openxmlformats.org/officeDocument/2006/relationships/image" Target="../media/image12.png"/><Relationship Id="rId1" Type="http://schemas.openxmlformats.org/officeDocument/2006/relationships/image" Target="../media/image11.jpe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4.xml"/><Relationship Id="rId1" Type="http://schemas.openxmlformats.org/officeDocument/2006/relationships/image" Target="../media/image13.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2_1#77d6e4e21?pid=a25fa8509&amp;color=0,0,0&amp;vtp=1&amp;bt=1&amp;bbb=1&amp;hb=1"/>
          <p:cNvSpPr/>
          <p:nvPr/>
        </p:nvSpPr>
        <p:spPr>
          <a:xfrm>
            <a:off x="722376" y="972000"/>
            <a:ext cx="10753344" cy="22987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细胞凋亡对于多细胞生物体完成正常发育，维持内部环境的稳定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，以及抵御外界各种因素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的干扰都起着非常关键的作用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，A错误；病毒是非细胞结构生物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，所以病毒侵染引起细胞坏死性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凋亡的过程未体现细胞间的信息交流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，B错误；细胞坏死性凋亡的过程中有新蛋白合成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，如与细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胞凋亡有关的蛋白质的合成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，C错误；由题意可知，细胞坏死性凋亡由确定的信号通路控制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，受</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基因的调控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，同时细胞坏死性凋亡也受外界因素调控，D正确。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13_1#b8710719c?pid=794627578&amp;color=0,0,0&amp;vtp=1&amp;bt=1&amp;bbb=1"/>
          <p:cNvSpPr/>
          <p:nvPr/>
        </p:nvSpPr>
        <p:spPr>
          <a:xfrm>
            <a:off x="722376" y="969264"/>
            <a:ext cx="10753344" cy="431800"/>
          </a:xfrm>
          <a:prstGeom prst="rect">
            <a:avLst/>
          </a:prstGeom>
          <a:noFill/>
        </p:spPr>
        <p:txBody>
          <a:bodyPr wrap="none" lIns="0" tIns="0" rIns="0" bIns="0" rtlCol="0" anchor="t"/>
          <a:lstStyle/>
          <a:p>
            <a:pPr algn="l" latinLnBrk="1">
              <a:lnSpc>
                <a:spcPts val="34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5.下列关于细胞凋亡和细胞坏死的叙述中，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14_1#b8710719c.bracket?pid=794627578&amp;color=0,0,0&amp;vpa=5&amp;vtp=1"/>
          <p:cNvSpPr/>
          <p:nvPr/>
        </p:nvSpPr>
        <p:spPr>
          <a:xfrm>
            <a:off x="6708839" y="969264"/>
            <a:ext cx="385763" cy="431800"/>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6_BD.13_2#b8710719c.choices?pid=794627578&amp;color=0,0,0&amp;vtp=1&amp;bbb=1"/>
          <p:cNvSpPr/>
          <p:nvPr/>
        </p:nvSpPr>
        <p:spPr>
          <a:xfrm>
            <a:off x="722376" y="1401987"/>
            <a:ext cx="10753344"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A.细胞凋亡是主动的，细胞坏死是被动的</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.细胞凋亡是生理性的，细胞坏死是病理性的</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.细胞凋亡是由基因调控的，细胞坏死主要由不利因素引起</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.细胞凋亡是急性的，细胞坏死是慢性的</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15_1#b8710719c?pid=794627578&amp;color=0,0,0&amp;vtp=1&amp;bt=1&amp;bbb=1&amp;hb=1"/>
          <p:cNvSpPr/>
          <p:nvPr/>
        </p:nvSpPr>
        <p:spPr>
          <a:xfrm>
            <a:off x="722376" y="972000"/>
            <a:ext cx="10753344" cy="13843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细胞凋亡是由基因控制的细胞主动死亡，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细胞坏死是种种不利因素导致的细胞被动死亡，</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正确。细胞凋亡是正常的生理性现象，细胞坏死属于病理性现象，B正确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。细胞凋亡和细胞</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坏死没有急性和慢性之分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EX.16_1#b8710719c?pid=794627578&amp;color=0,0,0&amp;vtp=1&amp;bt=1&amp;bbb=1"/>
          <p:cNvSpPr/>
          <p:nvPr/>
        </p:nvSpPr>
        <p:spPr>
          <a:xfrm>
            <a:off x="722376" y="969264"/>
            <a:ext cx="10753344" cy="927100"/>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易错警示</a:t>
            </a:r>
            <a:endParaRPr lang="en-US" altLang="zh-CN" sz="2000" dirty="0"/>
          </a:p>
          <a:p>
            <a:pPr latinLnBrk="1">
              <a:lnSpc>
                <a:spcPts val="37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细胞凋亡和细胞坏死的区别</a:t>
            </a:r>
            <a:endParaRPr lang="en-US" altLang="zh-CN" sz="2000" dirty="0"/>
          </a:p>
        </p:txBody>
      </p:sp>
      <p:graphicFrame>
        <p:nvGraphicFramePr>
          <p:cNvPr id="14" name="QC_6_EX.16_2#b8710719c?colgroup=5,13,9,11&amp;pid=794627578&amp;color=0,0,0&amp;vtp=1&amp;bbb=1&amp;hb=1"/>
          <p:cNvGraphicFramePr>
            <a:graphicFrameLocks noGrp="1"/>
          </p:cNvGraphicFramePr>
          <p:nvPr/>
        </p:nvGraphicFramePr>
        <p:xfrm>
          <a:off x="722376" y="2019300"/>
          <a:ext cx="10707624" cy="2171700"/>
        </p:xfrm>
        <a:graphic>
          <a:graphicData uri="http://schemas.openxmlformats.org/drawingml/2006/table">
            <a:tbl>
              <a:tblPr/>
              <a:tblGrid>
                <a:gridCol w="1490472"/>
                <a:gridCol w="3529584"/>
                <a:gridCol w="2569464"/>
                <a:gridCol w="3118104"/>
              </a:tblGrid>
              <a:tr h="459740">
                <a:tc>
                  <a:txBody>
                    <a:bodyPr/>
                    <a:lstStyle/>
                    <a:p>
                      <a:pPr algn="ctr" latinLnBrk="1" hangingPunct="0">
                        <a:lnSpc>
                          <a:spcPts val="100"/>
                        </a:lnSpc>
                      </a:pP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起因</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范围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炎症反应</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855980">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细胞凋亡</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受基因调控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多为单个细胞死亡</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不释放细胞内容物</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无炎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症反应</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855980">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细胞坏死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极端的物理</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化学因素或严重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的病理性刺激</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大片组织或成群细胞</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死亡</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释放细胞内容物</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引发炎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症</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14"/>
                                        </p:tgtEl>
                                        <p:attrNameLst>
                                          <p:attrName>style.visibility</p:attrName>
                                        </p:attrNameLst>
                                      </p:cBhvr>
                                      <p:to>
                                        <p:strVal val="visible"/>
                                      </p:to>
                                    </p:set>
                                    <p:animEffect transition="in" filter="fade">
                                      <p:cBhvr>
                                        <p:cTn id="16"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af1422228.fixed?pid=8dfde32e3&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3</a:t>
            </a:r>
            <a:endParaRPr lang="en-US" altLang="zh-CN" sz="7200" dirty="0"/>
          </a:p>
        </p:txBody>
      </p:sp>
      <p:sp>
        <p:nvSpPr>
          <p:cNvPr id="3" name="C_3#af1422228.fixed?pid=8dfde32e3&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第3节</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细胞的衰老和死亡</a:t>
            </a:r>
            <a:endParaRPr lang="en-US" altLang="zh-CN" sz="4400" dirty="0"/>
          </a:p>
        </p:txBody>
      </p:sp>
      <p:pic>
        <p:nvPicPr>
          <p:cNvPr id="4" name="C_3#af1422228.fixed?pid=8dfde32e3&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3_BD#af1422228.fixed?pid=8dfde32e3&amp;color=255,255,255&amp;vtp=1&amp;bbb=1"/>
          <p:cNvSpPr/>
          <p:nvPr/>
        </p:nvSpPr>
        <p:spPr>
          <a:xfrm>
            <a:off x="10460736" y="4343400"/>
            <a:ext cx="1709928" cy="640080"/>
          </a:xfrm>
          <a:prstGeom prst="rect">
            <a:avLst/>
          </a:prstGeom>
          <a:noFill/>
        </p:spPr>
        <p:txBody>
          <a:bodyPr wrap="none" lIns="0" tIns="0" rIns="0" bIns="0" rtlCol="0" anchor="ctr"/>
          <a:lstStyle/>
          <a:p>
            <a:pPr algn="l" latinLnBrk="1">
              <a:lnSpc>
                <a:spcPts val="49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刷提升</a:t>
            </a:r>
            <a:endParaRPr lang="en-US" altLang="zh-CN" sz="2800" dirty="0"/>
          </a:p>
        </p:txBody>
      </p:sp>
    </p:spTree>
  </p:cSld>
  <p:clrMapOvr>
    <a:masterClrMapping/>
  </p:clrMapOvr>
  <p:transition>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17_1#1b03ea9f5?pid=af1422228&amp;color=0,0,0&amp;vtp=1&amp;bt=1&amp;bbb=1&amp;hb=1"/>
          <p:cNvSpPr/>
          <p:nvPr/>
        </p:nvSpPr>
        <p:spPr>
          <a:xfrm>
            <a:off x="722376" y="972000"/>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多选题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［山东青岛2025高一上期末］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关于细胞衰老的机制存在自由基学说和端粒学说</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列说法错误的是(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4_AN.18_1#1b03ea9f5.bracket?pid=af1422228&amp;color=0,0,0&amp;vpa=6&amp;vtp=1&amp;bbb=1"/>
          <p:cNvSpPr/>
          <p:nvPr/>
        </p:nvSpPr>
        <p:spPr>
          <a:xfrm>
            <a:off x="2700401" y="1429200"/>
            <a:ext cx="743649"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ACD</a:t>
            </a:r>
            <a:endParaRPr lang="en-US" altLang="zh-CN" sz="2000" dirty="0"/>
          </a:p>
        </p:txBody>
      </p:sp>
      <mc:AlternateContent xmlns:mc="http://schemas.openxmlformats.org/markup-compatibility/2006">
        <mc:Choice xmlns:a14="http://schemas.microsoft.com/office/drawing/2010/main" Requires="a14">
          <p:sp>
            <p:nvSpPr>
              <p:cNvPr id="4" name="QC_4_BD.17_2#1b03ea9f5.choices?pid=af1422228&amp;color=0,0,0&amp;vtp=1&amp;bbb=1"/>
              <p:cNvSpPr/>
              <p:nvPr/>
            </p:nvSpPr>
            <p:spPr>
              <a:xfrm>
                <a:off x="722376" y="1932662"/>
                <a:ext cx="10753344"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A.细胞衰老过程中不需要新合成蛋白质</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.清除细胞内过多的自由基有助于延缓细胞衰老</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.正常的细胞衰老和坏死有利于机体更好地实现自我更新</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.细菌中端粒</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随分裂次数增加而缩短可能导致其衰老</a:t>
                </a:r>
                <a:endParaRPr lang="en-US" altLang="zh-CN" sz="2000" dirty="0"/>
              </a:p>
            </p:txBody>
          </p:sp>
        </mc:Choice>
        <mc:Fallback>
          <p:sp>
            <p:nvSpPr>
              <p:cNvPr id="4" name="QC_4_BD.17_2#1b03ea9f5.choices?pid=af1422228&amp;color=0,0,0&amp;vtp=1&amp;bbb=1"/>
              <p:cNvSpPr>
                <a:spLocks noRot="1" noChangeAspect="1" noMove="1" noResize="1" noEditPoints="1" noAdjustHandles="1" noChangeArrowheads="1" noChangeShapeType="1" noTextEdit="1"/>
              </p:cNvSpPr>
              <p:nvPr/>
            </p:nvSpPr>
            <p:spPr>
              <a:xfrm>
                <a:off x="722376" y="1932662"/>
                <a:ext cx="10753344" cy="1866900"/>
              </a:xfrm>
              <a:prstGeom prst="rect">
                <a:avLst/>
              </a:prstGeom>
              <a:blipFill rotWithShape="1">
                <a:blip r:embed="rId1"/>
                <a:stretch>
                  <a:fillRect l="-4" t="-19" b="1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AS.19_1#1b03ea9f5?pid=af1422228&amp;color=0,0,0&amp;vtp=1&amp;bt=1&amp;bbb=1&amp;hb=1"/>
              <p:cNvSpPr/>
              <p:nvPr/>
            </p:nvSpPr>
            <p:spPr>
              <a:xfrm>
                <a:off x="722376" y="972000"/>
                <a:ext cx="10753344" cy="18542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细胞衰老过程中仍然需要新合成蛋白质，如与衰老有关的蛋白质，A错误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；自由基会攻击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蛋白质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，使蛋白质活性下降，导致细胞衰老，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故清除细胞内过多的自由基有助于延缓细胞衰老，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正确；正常的细胞衰老和细胞凋亡有利于机体更好地实现自我更新，C错误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；端粒为每条染色体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的两端都有的一段特殊序列的</a:t>
                </a:r>
                <a14:m>
                  <m:oMath xmlns:m="http://schemas.openxmlformats.org/officeDocument/2006/math">
                    <m:r>
                      <m:rPr>
                        <m:sty m:val="p"/>
                      </m:rP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蛋白质复合体，而细菌不含有染色体，D错误。</a:t>
                </a:r>
                <a:endParaRPr lang="en-US" altLang="zh-CN" sz="2200" dirty="0"/>
              </a:p>
            </p:txBody>
          </p:sp>
        </mc:Choice>
        <mc:Fallback>
          <p:sp>
            <p:nvSpPr>
              <p:cNvPr id="2" name="QC_4_AS.19_1#1b03ea9f5?pid=af1422228&amp;color=0,0,0&amp;vtp=1&amp;bt=1&amp;bbb=1&amp;hb=1"/>
              <p:cNvSpPr>
                <a:spLocks noRot="1" noChangeAspect="1" noMove="1" noResize="1" noEditPoints="1" noAdjustHandles="1" noChangeArrowheads="1" noChangeShapeType="1" noTextEdit="1"/>
              </p:cNvSpPr>
              <p:nvPr/>
            </p:nvSpPr>
            <p:spPr>
              <a:xfrm>
                <a:off x="722376" y="972000"/>
                <a:ext cx="10753344" cy="1854200"/>
              </a:xfrm>
              <a:prstGeom prst="rect">
                <a:avLst/>
              </a:prstGeom>
              <a:blipFill rotWithShape="1">
                <a:blip r:embed="rId1"/>
                <a:stretch>
                  <a:fillRect l="-4" t="-24" r="-1104" b="2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20_1#3d49afa43?sp=1&amp;pid=af1422228&amp;color=0,0,0&amp;vtp=1&amp;bt=1&amp;bbb=1&amp;hb=1"/>
          <p:cNvSpPr/>
          <p:nvPr/>
        </p:nvSpPr>
        <p:spPr>
          <a:xfrm>
            <a:off x="722376" y="972000"/>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［湖北武汉2025高一上月考］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如图为细胞凋亡和细胞坏死的过程。研究表明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，细胞坏死与神经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退行性等疾病有关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，也有一定的程序性。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4_AN.21_1#3d49afa43.bracket?pid=af1422228&amp;color=0,0,0&amp;vpa=7&amp;vtp=1"/>
          <p:cNvSpPr/>
          <p:nvPr/>
        </p:nvSpPr>
        <p:spPr>
          <a:xfrm>
            <a:off x="7526401" y="1429200"/>
            <a:ext cx="35560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pic>
        <p:nvPicPr>
          <p:cNvPr id="4" name="QC_4_BD.20_2#3d49afa43?htil=3&amp;pid=af1422228&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6872749" y="2021528"/>
            <a:ext cx="4453128" cy="1709928"/>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5" name="QC_4_BD.20_3#3d49afa43.choices?htil=3&amp;pid=af1422228&amp;color=0,0,0&amp;vtp=1&amp;bbb=1"/>
          <p:cNvSpPr/>
          <p:nvPr/>
        </p:nvSpPr>
        <p:spPr>
          <a:xfrm>
            <a:off x="722376" y="1932662"/>
            <a:ext cx="6163056"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A.凋亡小体可作为区分细胞凋亡和细胞坏死的标志</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.人体内神经细胞的自然更新可通过细胞凋亡完成</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.被病原体感染细胞的死亡都对机体健康有利</a:t>
            </a:r>
            <a:endParaRPr lang="en-US" altLang="zh-CN" sz="2000" dirty="0"/>
          </a:p>
          <a:p>
            <a:pPr latinLnBrk="1">
              <a:lnSpc>
                <a:spcPts val="3700"/>
              </a:lnSpc>
            </a:pP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.细胞正常代谢活动受损引起的细胞死亡可能受基因调控</a:t>
            </a:r>
            <a:endParaRPr lang="en-US" altLang="zh-CN" sz="2000" spc="-1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AS.22_1#3d49afa43?pid=af1422228&amp;color=0,0,0&amp;vtp=1&amp;bt=1&amp;bbb=1&amp;hb=1"/>
          <p:cNvSpPr/>
          <p:nvPr/>
        </p:nvSpPr>
        <p:spPr>
          <a:xfrm>
            <a:off x="722376" y="972000"/>
            <a:ext cx="10753344" cy="3213100"/>
          </a:xfrm>
          <a:prstGeom prst="rect">
            <a:avLst/>
          </a:prstGeom>
          <a:noFill/>
        </p:spPr>
        <p:txBody>
          <a:bodyPr wrap="none" lIns="0" tIns="0" rIns="0" bIns="0" rtlCol="0" anchor="t"/>
          <a:lstStyle/>
          <a:p>
            <a:pPr algn="l" latinLnBrk="1">
              <a:lnSpc>
                <a:spcPts val="3700"/>
              </a:lnSpc>
            </a:pPr>
            <a:r>
              <a:rPr lang="en-US" altLang="zh-CN" sz="2200" b="1" i="0" spc="-5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spc="-5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从图中可以看出，细胞凋亡过程中会形成凋亡小体，</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而细胞坏死过程中没有凋亡小体的形成，</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所以凋亡小体可作为区分细胞凋亡和细胞坏死的标志</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；细胞凋亡是由基因所决定的细胞自</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动结束生命的过程</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，在生物体内，细胞的自然更新</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、某些被病原体感染的细胞的清除是通过细胞凋</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亡完成的</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，因此，人体内神经细胞的自然更新可通过细胞凋亡完成，B正确</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；被病原体感染的细胞</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的死亡不一定都对机体健康有利</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，如果是通过细胞凋亡清除被病原体感染的细胞，</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对机体健康有利，</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但如果被病原体感染后的细胞解体后释放出细胞内容物</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，从而引起炎症，对机体健康不利，C</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细胞正常代谢活动受损引起的细胞死亡并非完全无序</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，可能受基因调控，D正确。</a:t>
            </a:r>
            <a:endParaRPr lang="en-US" altLang="zh-CN" sz="22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O_5_BD.23_1#e3451c850?htil=4&amp;pid=4b37da6f3&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780418" y="1054296"/>
            <a:ext cx="3566160" cy="4224528"/>
          </a:xfrm>
          <a:prstGeom prst="rect">
            <a:avLst/>
          </a:prstGeom>
          <a:noFill/>
          <a:extLst>
            <a:ext uri="{909E8E84-426E-40DD-AFC4-6F175D3DCCD1}">
              <a14:hiddenFill xmlns:a14="http://schemas.microsoft.com/office/drawing/2010/main">
                <a:solidFill>
                  <a:scrgbClr r="0" g="0" b="0">
                    <a:alpha val="0"/>
                  </a:scrgbClr>
                </a:solidFill>
              </a14:hiddenFill>
            </a:ext>
          </a:extLst>
        </p:spPr>
      </p:pic>
      <mc:AlternateContent xmlns:mc="http://schemas.openxmlformats.org/markup-compatibility/2006">
        <mc:Choice xmlns:a14="http://schemas.microsoft.com/office/drawing/2010/main" Requires="a14">
          <p:sp>
            <p:nvSpPr>
              <p:cNvPr id="3" name="QO_5_BD.23_2#e3451c850?htil=4&amp;sp=1&amp;pid=4b37da6f3&amp;color=0,0,0&amp;vtp=1&amp;bt=1&amp;bbb=1&amp;hb=1"/>
              <p:cNvSpPr/>
              <p:nvPr/>
            </p:nvSpPr>
            <p:spPr>
              <a:xfrm>
                <a:off x="722376" y="972000"/>
                <a:ext cx="7059168" cy="27432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［江西南昌2024高一上月考］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科学研究发现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，溶酶体是一种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由膜构成的细胞器，其膜上含有较为丰富的固醇使糖基分子和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脂质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、蛋白质相互交联，让膜的结构更加稳固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，从而保持溶酶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体自身稳定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。如图所示为溶酶体（内部</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pH</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为5左右</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）在细胞异</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体吞噬和自体吞噬过程中部分功能示意图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①～⑤表示细胞结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。请回答下列问题（［</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］内填序号，横线上写文字）：</a:t>
                </a:r>
                <a:endParaRPr lang="en-US" altLang="zh-CN" sz="2000" dirty="0"/>
              </a:p>
            </p:txBody>
          </p:sp>
        </mc:Choice>
        <mc:Fallback>
          <p:sp>
            <p:nvSpPr>
              <p:cNvPr id="3" name="QO_5_BD.23_2#e3451c850?htil=4&amp;sp=1&amp;pid=4b37da6f3&amp;color=0,0,0&amp;vtp=1&amp;bt=1&amp;bbb=1&amp;hb=1"/>
              <p:cNvSpPr>
                <a:spLocks noRot="1" noChangeAspect="1" noMove="1" noResize="1" noEditPoints="1" noAdjustHandles="1" noChangeArrowheads="1" noChangeShapeType="1" noTextEdit="1"/>
              </p:cNvSpPr>
              <p:nvPr/>
            </p:nvSpPr>
            <p:spPr>
              <a:xfrm>
                <a:off x="722376" y="972000"/>
                <a:ext cx="7059168" cy="2743200"/>
              </a:xfrm>
              <a:prstGeom prst="rect">
                <a:avLst/>
              </a:prstGeom>
              <a:blipFill rotWithShape="1">
                <a:blip r:embed="rId2"/>
                <a:stretch>
                  <a:fillRect l="-5" t="-16" r="4" b="16"/>
                </a:stretch>
              </a:blipFill>
            </p:spPr>
            <p:txBody>
              <a:bodyPr/>
              <a:lstStyle/>
              <a:p>
                <a:r>
                  <a:rPr lang="zh-CN" altLang="en-US">
                    <a:noFill/>
                  </a:rPr>
                  <a:t> </a:t>
                </a:r>
              </a:p>
            </p:txBody>
          </p:sp>
        </mc:Fallback>
      </mc:AlternateContent>
    </p:spTree>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4c70ca12e.fixed?pid=8dfde32e3&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3</a:t>
            </a:r>
            <a:endParaRPr lang="en-US" altLang="zh-CN" sz="7200" dirty="0"/>
          </a:p>
        </p:txBody>
      </p:sp>
      <p:sp>
        <p:nvSpPr>
          <p:cNvPr id="3" name="C_3#4c70ca12e.fixed?pid=8dfde32e3&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第3节</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细胞的衰老和死亡</a:t>
            </a:r>
            <a:endParaRPr lang="en-US" altLang="zh-CN" sz="4400" dirty="0"/>
          </a:p>
        </p:txBody>
      </p:sp>
      <p:pic>
        <p:nvPicPr>
          <p:cNvPr id="4" name="C_3#4c70ca12e.fixed?pid=8dfde32e3&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3_BD#4c70ca12e.fixed?pid=8dfde32e3&amp;color=255,255,255&amp;vtp=1&amp;bbb=1"/>
          <p:cNvSpPr/>
          <p:nvPr/>
        </p:nvSpPr>
        <p:spPr>
          <a:xfrm>
            <a:off x="10460736" y="4343400"/>
            <a:ext cx="1709928" cy="640080"/>
          </a:xfrm>
          <a:prstGeom prst="rect">
            <a:avLst/>
          </a:prstGeom>
          <a:noFill/>
        </p:spPr>
        <p:txBody>
          <a:bodyPr wrap="none" lIns="0" tIns="0" rIns="0" bIns="0" rtlCol="0" anchor="ctr"/>
          <a:lstStyle/>
          <a:p>
            <a:pPr algn="l" latinLnBrk="1">
              <a:lnSpc>
                <a:spcPts val="49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刷基础</a:t>
            </a:r>
            <a:endParaRPr lang="en-US" altLang="zh-CN" sz="28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24_1#1d0f25480?pid=e3451c850&amp;color=0,0,0&amp;vtp=1&amp;bt=1&amp;bbb=1&amp;hb=1"/>
          <p:cNvSpPr/>
          <p:nvPr/>
        </p:nvSpPr>
        <p:spPr>
          <a:xfrm>
            <a:off x="722376" y="969264"/>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（1）据图分析，初级溶酶体是由</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直接产生的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，其具有“消化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”作用是因为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内部含有多种酸性水解酶，图中参与这些酶形成的细胞器有</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填序号）。</a:t>
            </a:r>
            <a:endParaRPr lang="en-US" altLang="zh-CN" sz="2000" dirty="0"/>
          </a:p>
        </p:txBody>
      </p:sp>
      <p:sp>
        <p:nvSpPr>
          <p:cNvPr id="3" name="QB_6_AN.25_1#1d0f25480.blank?pid=e3451c850&amp;color=0,0,0&amp;vpa=8&amp;vtp=1"/>
          <p:cNvSpPr/>
          <p:nvPr/>
        </p:nvSpPr>
        <p:spPr>
          <a:xfrm>
            <a:off x="4818126" y="931164"/>
            <a:ext cx="4381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③</a:t>
            </a:r>
            <a:endParaRPr lang="en-US" altLang="zh-CN" sz="2000" dirty="0"/>
          </a:p>
        </p:txBody>
      </p:sp>
      <p:sp>
        <p:nvSpPr>
          <p:cNvPr id="4" name="QB_6_AN.26_1#1d0f25480.blank?pid=e3451c850&amp;color=0,0,0&amp;vpa=9&amp;vtp=1&amp;bbb=1"/>
          <p:cNvSpPr/>
          <p:nvPr/>
        </p:nvSpPr>
        <p:spPr>
          <a:xfrm>
            <a:off x="5580126" y="931164"/>
            <a:ext cx="12001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高尔基体</a:t>
            </a:r>
            <a:endParaRPr lang="en-US" altLang="zh-CN" sz="2000" dirty="0"/>
          </a:p>
        </p:txBody>
      </p:sp>
      <p:sp>
        <p:nvSpPr>
          <p:cNvPr id="5" name="QB_6_AN.27_1#1d0f25480.blank?pid=e3451c850&amp;color=0,0,0&amp;vpa=10&amp;vtp=1&amp;bbb=1"/>
          <p:cNvSpPr/>
          <p:nvPr/>
        </p:nvSpPr>
        <p:spPr>
          <a:xfrm>
            <a:off x="7335901" y="1388364"/>
            <a:ext cx="12001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②③④⑤</a:t>
            </a:r>
            <a:endParaRPr lang="en-US" altLang="zh-CN" sz="2000" dirty="0"/>
          </a:p>
        </p:txBody>
      </p:sp>
      <p:sp>
        <p:nvSpPr>
          <p:cNvPr id="6" name="QB_6_AS.28_1#1d0f25480?pid=e3451c850&amp;color=0,0,0&amp;vtp=1&amp;bbb=1&amp;hb=1"/>
          <p:cNvSpPr/>
          <p:nvPr/>
        </p:nvSpPr>
        <p:spPr>
          <a:xfrm>
            <a:off x="722376" y="1938020"/>
            <a:ext cx="10753344" cy="13843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据图分析，图中的初级溶酶体直接来自［③］高尔基体；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溶酶体内部含有多种酸性水解酶，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因此具有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“消化”作用；酸性水解酶的化学本质为蛋白质，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其合成和加工过程与分泌蛋白类似，</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图中参与其形成的结构有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⑤核糖体、②内质网、③高尔基体，并且由④线粒体供能，即②③④⑤。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6">
                                            <p:txEl>
                                              <p:pRg st="1" end="1"/>
                                            </p:txEl>
                                          </p:spTgt>
                                        </p:tgtEl>
                                        <p:attrNameLst>
                                          <p:attrName>style.visibility</p:attrName>
                                        </p:attrNameLst>
                                      </p:cBhvr>
                                      <p:to>
                                        <p:strVal val="visible"/>
                                      </p:to>
                                    </p:set>
                                    <p:animEffect transition="in" filter="fade">
                                      <p:cBhvr>
                                        <p:cTn id="37" dur="500"/>
                                        <p:tgtEl>
                                          <p:spTgt spid="6">
                                            <p:txEl>
                                              <p:pRg st="1" end="1"/>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6">
                                            <p:txEl>
                                              <p:pRg st="2" end="2"/>
                                            </p:txEl>
                                          </p:spTgt>
                                        </p:tgtEl>
                                        <p:attrNameLst>
                                          <p:attrName>style.visibility</p:attrName>
                                        </p:attrNameLst>
                                      </p:cBhvr>
                                      <p:to>
                                        <p:strVal val="visible"/>
                                      </p:to>
                                    </p:set>
                                    <p:animEffect transition="in" filter="fade">
                                      <p:cBhvr>
                                        <p:cTn id="40" dur="500"/>
                                        <p:tgtEl>
                                          <p:spTgt spid="6">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29_1#4e9e9dfb9?pid=e3451c850&amp;color=0,0,0&amp;vtp=1&amp;bt=1&amp;bbb=1&amp;hb=1"/>
          <p:cNvSpPr/>
          <p:nvPr/>
        </p:nvSpPr>
        <p:spPr>
          <a:xfrm>
            <a:off x="722376" y="969264"/>
            <a:ext cx="10753344" cy="13716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（2）图中，细胞自体吞噬过程中，自体吞噬泡可以降解④</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，说明溶酶体具有</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的功能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；异体吞噬过程中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，细胞能识别病原体主要依赖细胞膜上的</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吞噬小体和初级溶酶体能够融合</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，体现生物膜的结构特点是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B_6_AN.30_1#4e9e9dfb9.blank?pid=e3451c850&amp;color=0,0,0&amp;vpa=11&amp;vtp=1&amp;bbb=1&amp;hb=1"/>
          <p:cNvSpPr/>
          <p:nvPr/>
        </p:nvSpPr>
        <p:spPr>
          <a:xfrm>
            <a:off x="722377" y="931164"/>
            <a:ext cx="10749631" cy="914400"/>
          </a:xfrm>
          <a:prstGeom prst="rect">
            <a:avLst/>
          </a:prstGeom>
          <a:noFill/>
        </p:spPr>
        <p:txBody>
          <a:bodyPr wrap="squar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分解细胞中衰老、</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损伤的细胞器</a:t>
            </a:r>
            <a:endParaRPr lang="en-US" altLang="zh-CN" sz="2000" dirty="0"/>
          </a:p>
        </p:txBody>
      </p:sp>
      <p:sp>
        <p:nvSpPr>
          <p:cNvPr id="4" name="QB_6_AN.31_1#4e9e9dfb9.blank?pid=e3451c850&amp;color=0,0,0&amp;vpa=12&amp;vtp=1&amp;bbb=1&amp;hb=1"/>
          <p:cNvSpPr/>
          <p:nvPr/>
        </p:nvSpPr>
        <p:spPr>
          <a:xfrm>
            <a:off x="722377" y="1388364"/>
            <a:ext cx="10749631" cy="914400"/>
          </a:xfrm>
          <a:prstGeom prst="rect">
            <a:avLst/>
          </a:prstGeom>
          <a:noFill/>
        </p:spPr>
        <p:txBody>
          <a:bodyPr wrap="squar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受体</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或糖蛋白）</a:t>
            </a:r>
            <a:endParaRPr lang="en-US" altLang="zh-CN" sz="2000" dirty="0"/>
          </a:p>
        </p:txBody>
      </p:sp>
      <p:sp>
        <p:nvSpPr>
          <p:cNvPr id="5" name="QB_6_AN.32_1#4e9e9dfb9.blank?pid=e3451c850&amp;color=0,0,0&amp;vpa=13&amp;vtp=1&amp;bbb=1"/>
          <p:cNvSpPr/>
          <p:nvPr/>
        </p:nvSpPr>
        <p:spPr>
          <a:xfrm>
            <a:off x="9240901" y="1845564"/>
            <a:ext cx="22161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具有一定的流动性</a:t>
            </a:r>
            <a:endParaRPr lang="en-US" altLang="zh-CN" sz="2000" dirty="0"/>
          </a:p>
        </p:txBody>
      </p:sp>
      <p:sp>
        <p:nvSpPr>
          <p:cNvPr id="6" name="QB_6_AS.33_1#4e9e9dfb9?pid=e3451c850&amp;color=0,0,0&amp;vtp=1&amp;bbb=1&amp;hb=1"/>
          <p:cNvSpPr/>
          <p:nvPr/>
        </p:nvSpPr>
        <p:spPr>
          <a:xfrm>
            <a:off x="722376" y="2395220"/>
            <a:ext cx="10753344" cy="13843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由图可知，自体吞噬可以降解清除图中的［④］线粒体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，这说明溶酶体具有分解细胞中衰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、损伤的细胞器的功能；异体吞噬过程中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，细胞能识别病原体主要依赖细胞膜上的受体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糖蛋白）；吞噬小体与初级溶酶体融合体现了生物膜具有一定的流动性的结构特点。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4">
                                            <p:bg/>
                                          </p:spTgt>
                                        </p:tgtEl>
                                        <p:attrNameLst>
                                          <p:attrName>style.visibility</p:attrName>
                                        </p:attrNameLst>
                                      </p:cBhvr>
                                      <p:to>
                                        <p:strVal val="visible"/>
                                      </p:to>
                                    </p:set>
                                    <p:animEffect transition="in" filter="fade">
                                      <p:cBhvr>
                                        <p:cTn id="18" dur="500"/>
                                        <p:tgtEl>
                                          <p:spTgt spid="4">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Effect transition="in" filter="fade">
                                      <p:cBhvr>
                                        <p:cTn id="21" dur="500"/>
                                        <p:tgtEl>
                                          <p:spTgt spid="4">
                                            <p:txEl>
                                              <p:pRg st="0" end="0"/>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1" end="1"/>
                                            </p:txEl>
                                          </p:spTgt>
                                        </p:tgtEl>
                                        <p:attrNameLst>
                                          <p:attrName>style.visibility</p:attrName>
                                        </p:attrNameLst>
                                      </p:cBhvr>
                                      <p:to>
                                        <p:strVal val="visible"/>
                                      </p:to>
                                    </p:set>
                                    <p:animEffect transition="in" filter="fade">
                                      <p:cBhvr>
                                        <p:cTn id="24" dur="500"/>
                                        <p:tgtEl>
                                          <p:spTgt spid="4">
                                            <p:txEl>
                                              <p:pRg st="1" end="1"/>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5">
                                            <p:bg/>
                                          </p:spTgt>
                                        </p:tgtEl>
                                        <p:attrNameLst>
                                          <p:attrName>style.visibility</p:attrName>
                                        </p:attrNameLst>
                                      </p:cBhvr>
                                      <p:to>
                                        <p:strVal val="visible"/>
                                      </p:to>
                                    </p:set>
                                    <p:animEffect transition="in" filter="fade">
                                      <p:cBhvr>
                                        <p:cTn id="29" dur="500"/>
                                        <p:tgtEl>
                                          <p:spTgt spid="5">
                                            <p:bg/>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txEl>
                                              <p:pRg st="0" end="0"/>
                                            </p:txEl>
                                          </p:spTgt>
                                        </p:tgtEl>
                                        <p:attrNameLst>
                                          <p:attrName>style.visibility</p:attrName>
                                        </p:attrNameLst>
                                      </p:cBhvr>
                                      <p:to>
                                        <p:strVal val="visible"/>
                                      </p:to>
                                    </p:set>
                                    <p:animEffect transition="in" filter="fade">
                                      <p:cBhvr>
                                        <p:cTn id="32" dur="500"/>
                                        <p:tgtEl>
                                          <p:spTgt spid="5">
                                            <p:txEl>
                                              <p:pRg st="0" end="0"/>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6">
                                            <p:bg/>
                                          </p:spTgt>
                                        </p:tgtEl>
                                        <p:attrNameLst>
                                          <p:attrName>style.visibility</p:attrName>
                                        </p:attrNameLst>
                                      </p:cBhvr>
                                      <p:to>
                                        <p:strVal val="visible"/>
                                      </p:to>
                                    </p:set>
                                    <p:animEffect transition="in" filter="fade">
                                      <p:cBhvr>
                                        <p:cTn id="37" dur="500"/>
                                        <p:tgtEl>
                                          <p:spTgt spid="6">
                                            <p:bg/>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6">
                                            <p:txEl>
                                              <p:pRg st="0" end="0"/>
                                            </p:txEl>
                                          </p:spTgt>
                                        </p:tgtEl>
                                        <p:attrNameLst>
                                          <p:attrName>style.visibility</p:attrName>
                                        </p:attrNameLst>
                                      </p:cBhvr>
                                      <p:to>
                                        <p:strVal val="visible"/>
                                      </p:to>
                                    </p:set>
                                    <p:animEffect transition="in" filter="fade">
                                      <p:cBhvr>
                                        <p:cTn id="40" dur="500"/>
                                        <p:tgtEl>
                                          <p:spTgt spid="6">
                                            <p:txEl>
                                              <p:pRg st="0" end="0"/>
                                            </p:tx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6">
                                            <p:txEl>
                                              <p:pRg st="1" end="1"/>
                                            </p:txEl>
                                          </p:spTgt>
                                        </p:tgtEl>
                                        <p:attrNameLst>
                                          <p:attrName>style.visibility</p:attrName>
                                        </p:attrNameLst>
                                      </p:cBhvr>
                                      <p:to>
                                        <p:strVal val="visible"/>
                                      </p:to>
                                    </p:set>
                                    <p:animEffect transition="in" filter="fade">
                                      <p:cBhvr>
                                        <p:cTn id="43" dur="500"/>
                                        <p:tgtEl>
                                          <p:spTgt spid="6">
                                            <p:txEl>
                                              <p:pRg st="1" end="1"/>
                                            </p:txEl>
                                          </p:spTgt>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6">
                                            <p:txEl>
                                              <p:pRg st="2" end="2"/>
                                            </p:txEl>
                                          </p:spTgt>
                                        </p:tgtEl>
                                        <p:attrNameLst>
                                          <p:attrName>style.visibility</p:attrName>
                                        </p:attrNameLst>
                                      </p:cBhvr>
                                      <p:to>
                                        <p:strVal val="visible"/>
                                      </p:to>
                                    </p:set>
                                    <p:animEffect transition="in" filter="fade">
                                      <p:cBhvr>
                                        <p:cTn id="46" dur="500"/>
                                        <p:tgtEl>
                                          <p:spTgt spid="6">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34_1#200e995fb?pid=e3451c850&amp;color=0,0,0&amp;vtp=1&amp;bt=1&amp;bbb=1&amp;hb=1"/>
          <p:cNvSpPr/>
          <p:nvPr/>
        </p:nvSpPr>
        <p:spPr>
          <a:xfrm>
            <a:off x="722376" y="972000"/>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（3）一般情况下，溶酶体内少量的水解酶泄漏到细胞质基质中不会损伤细胞结构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，其原因可能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p:txBody>
      </p:sp>
      <mc:AlternateContent xmlns:mc="http://schemas.openxmlformats.org/markup-compatibility/2006">
        <mc:Choice xmlns:a14="http://schemas.microsoft.com/office/drawing/2010/main" Requires="a14">
          <p:sp>
            <p:nvSpPr>
              <p:cNvPr id="3" name="QB_6_AN.35_1#200e995fb.blank?pid=e3451c850&amp;color=0,0,0&amp;vpa=14&amp;vtp=1&amp;bbb=1"/>
              <p:cNvSpPr/>
              <p:nvPr/>
            </p:nvSpPr>
            <p:spPr>
              <a:xfrm>
                <a:off x="947801" y="1472888"/>
                <a:ext cx="8401050" cy="317500"/>
              </a:xfrm>
              <a:prstGeom prst="rect">
                <a:avLst/>
              </a:prstGeom>
              <a:noFill/>
            </p:spPr>
            <p:txBody>
              <a:bodyPr wrap="none" lIns="0" tIns="0" rIns="0" bIns="0" rtlCol="0" anchor="t"/>
              <a:lstStyle/>
              <a:p>
                <a:pPr algn="ctr" latinLnBrk="1">
                  <a:lnSpc>
                    <a:spcPts val="25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细胞质基质比溶酶体内的</a:t>
                </a:r>
                <a14:m>
                  <m:oMath xmlns:m="http://schemas.openxmlformats.org/officeDocument/2006/math">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𝐩𝐇</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高，导致酶进入细胞质基质后活性降低或失活</a:t>
                </a:r>
                <a:endParaRPr lang="en-US" altLang="zh-CN" sz="2000" dirty="0">
                  <a:solidFill>
                    <a:srgbClr val="00B050"/>
                  </a:solidFill>
                </a:endParaRPr>
              </a:p>
            </p:txBody>
          </p:sp>
        </mc:Choice>
        <mc:Fallback>
          <p:sp>
            <p:nvSpPr>
              <p:cNvPr id="3" name="QB_6_AN.35_1#200e995fb.blank?pid=e3451c850&amp;color=0,0,0&amp;vpa=14&amp;vtp=1&amp;bbb=1"/>
              <p:cNvSpPr>
                <a:spLocks noRot="1" noChangeAspect="1" noMove="1" noResize="1" noEditPoints="1" noAdjustHandles="1" noChangeArrowheads="1" noChangeShapeType="1" noTextEdit="1"/>
              </p:cNvSpPr>
              <p:nvPr/>
            </p:nvSpPr>
            <p:spPr>
              <a:xfrm>
                <a:off x="947801" y="1472888"/>
                <a:ext cx="8401050" cy="317500"/>
              </a:xfrm>
              <a:prstGeom prst="rect">
                <a:avLst/>
              </a:prstGeom>
              <a:blipFill rotWithShape="1">
                <a:blip r:embed="rId1"/>
                <a:stretch>
                  <a:fillRect l="-5" t="-3702" r="5" b="102"/>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B_6_AS.36_1#200e995fb?pid=e3451c850&amp;color=0,0,0&amp;vtp=1&amp;bbb=1&amp;hb=1"/>
              <p:cNvSpPr/>
              <p:nvPr/>
            </p:nvSpPr>
            <p:spPr>
              <a:xfrm>
                <a:off x="722376" y="1894528"/>
                <a:ext cx="10753344" cy="13843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酶发挥作用需要适宜的</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pH</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等条件，细胞质基质近中性，而溶酶体内部</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pH</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为5左右，</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为酸性，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导致溶酶体中的酶进入细胞质基质后活性降低或失活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。故一般情况下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，溶酶体内少量的水解酶泄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漏到细胞质基质中不会损伤细胞结构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solidFill>
                    <a:srgbClr val="000000"/>
                  </a:solidFill>
                </a:endParaRPr>
              </a:p>
            </p:txBody>
          </p:sp>
        </mc:Choice>
        <mc:Fallback>
          <p:sp>
            <p:nvSpPr>
              <p:cNvPr id="4" name="QB_6_AS.36_1#200e995fb?pid=e3451c850&amp;color=0,0,0&amp;vtp=1&amp;bbb=1&amp;hb=1"/>
              <p:cNvSpPr>
                <a:spLocks noRot="1" noChangeAspect="1" noMove="1" noResize="1" noEditPoints="1" noAdjustHandles="1" noChangeArrowheads="1" noChangeShapeType="1" noTextEdit="1"/>
              </p:cNvSpPr>
              <p:nvPr/>
            </p:nvSpPr>
            <p:spPr>
              <a:xfrm>
                <a:off x="722376" y="1894528"/>
                <a:ext cx="10753344" cy="1384300"/>
              </a:xfrm>
              <a:prstGeom prst="rect">
                <a:avLst/>
              </a:prstGeom>
              <a:blipFill rotWithShape="1">
                <a:blip r:embed="rId2"/>
                <a:stretch>
                  <a:fillRect l="-4" t="-23" r="-2356" b="23"/>
                </a:stretch>
              </a:blipFill>
            </p:spPr>
            <p:txBody>
              <a:bodyPr/>
              <a:lstStyle/>
              <a:p>
                <a:r>
                  <a:rPr lang="zh-CN" altLang="en-US">
                    <a:noFill/>
                  </a:rPr>
                  <a:t> </a:t>
                </a:r>
              </a:p>
            </p:txBody>
          </p:sp>
        </mc:Fallback>
      </mc:AlternateContent>
      <p:sp>
        <p:nvSpPr>
          <p:cNvPr id="5" name="QB_6_BD.37_1#221845e19?pid=e3451c850&amp;color=0,0,0&amp;vtp=1&amp;bbb=1&amp;hb=1"/>
          <p:cNvSpPr/>
          <p:nvPr/>
        </p:nvSpPr>
        <p:spPr>
          <a:xfrm>
            <a:off x="722376" y="3322042"/>
            <a:ext cx="10753344" cy="18288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（4）研究表明，若抑制肝癌发展期大鼠细胞的自体吞噬</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，其肿瘤的体积和数量都比没有抑制细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胞自噬的对照组小，说明细胞自噬会</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填“促进”或“抑制”）肿瘤的生长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，结合图中自</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噬过程，推测其原因可能是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p:txBody>
      </p:sp>
      <p:sp>
        <p:nvSpPr>
          <p:cNvPr id="6" name="QB_6_AN.38_1#221845e19.blank?pid=e3451c850&amp;color=0,0,0&amp;vpa=15&amp;vtp=1&amp;bbb=1"/>
          <p:cNvSpPr/>
          <p:nvPr/>
        </p:nvSpPr>
        <p:spPr>
          <a:xfrm>
            <a:off x="4795901" y="3741142"/>
            <a:ext cx="6921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促进</a:t>
            </a:r>
            <a:endParaRPr lang="en-US" altLang="zh-CN" sz="2000" dirty="0">
              <a:solidFill>
                <a:srgbClr val="00B050"/>
              </a:solidFill>
            </a:endParaRPr>
          </a:p>
        </p:txBody>
      </p:sp>
      <p:sp>
        <p:nvSpPr>
          <p:cNvPr id="7" name="QB_6_AN.39_1#221845e19.blank?pid=e3451c850&amp;color=0,0,0&amp;vpa=16&amp;vtp=1&amp;bbb=1&amp;hb=1"/>
          <p:cNvSpPr/>
          <p:nvPr/>
        </p:nvSpPr>
        <p:spPr>
          <a:xfrm>
            <a:off x="722377" y="4198342"/>
            <a:ext cx="10749631" cy="914400"/>
          </a:xfrm>
          <a:prstGeom prst="rect">
            <a:avLst/>
          </a:prstGeom>
          <a:noFill/>
        </p:spPr>
        <p:txBody>
          <a:bodyPr wrap="squar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癌细胞可利用自噬过程的降解产物作为自身细胞代谢的原料，以满</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足其生长和增殖的需要</a:t>
            </a:r>
            <a:endParaRPr lang="en-US" altLang="zh-CN" sz="2000" dirty="0">
              <a:solidFill>
                <a:srgbClr val="00B050"/>
              </a:solidFill>
            </a:endParaRPr>
          </a:p>
        </p:txBody>
      </p:sp>
      <p:sp>
        <p:nvSpPr>
          <p:cNvPr id="8" name="QB_6_AS.40_1#221845e19?pid=e3451c850&amp;color=0,0,0&amp;vtp=1&amp;bbb=1&amp;hb=1"/>
          <p:cNvSpPr/>
          <p:nvPr/>
        </p:nvSpPr>
        <p:spPr>
          <a:xfrm>
            <a:off x="722376" y="5209228"/>
            <a:ext cx="10753344" cy="965200"/>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由题意可知，细胞自噬会促进肿瘤的生长，结合图中过程推测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，其原因可能是癌细胞可利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用自噬过程的降解产物作为自身细胞代谢的原料</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，以满足其生长和增殖的需要。</a:t>
            </a:r>
            <a:endParaRPr lang="en-US" altLang="zh-CN" sz="2200" dirty="0">
              <a:solidFill>
                <a:srgbClr val="000000"/>
              </a:solidFill>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2" end="2"/>
                                            </p:txEl>
                                          </p:spTgt>
                                        </p:tgtEl>
                                        <p:attrNameLst>
                                          <p:attrName>style.visibility</p:attrName>
                                        </p:attrNameLst>
                                      </p:cBhvr>
                                      <p:to>
                                        <p:strVal val="visible"/>
                                      </p:to>
                                    </p:set>
                                    <p:animEffect transition="in" filter="fade">
                                      <p:cBhvr>
                                        <p:cTn id="24" dur="500"/>
                                        <p:tgtEl>
                                          <p:spTgt spid="4">
                                            <p:txEl>
                                              <p:pRg st="2" end="2"/>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6">
                                            <p:bg/>
                                          </p:spTgt>
                                        </p:tgtEl>
                                        <p:attrNameLst>
                                          <p:attrName>style.visibility</p:attrName>
                                        </p:attrNameLst>
                                      </p:cBhvr>
                                      <p:to>
                                        <p:strVal val="visible"/>
                                      </p:to>
                                    </p:set>
                                    <p:animEffect transition="in" filter="fade">
                                      <p:cBhvr>
                                        <p:cTn id="29" dur="500"/>
                                        <p:tgtEl>
                                          <p:spTgt spid="6">
                                            <p:bg/>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6">
                                            <p:txEl>
                                              <p:pRg st="0" end="0"/>
                                            </p:txEl>
                                          </p:spTgt>
                                        </p:tgtEl>
                                        <p:attrNameLst>
                                          <p:attrName>style.visibility</p:attrName>
                                        </p:attrNameLst>
                                      </p:cBhvr>
                                      <p:to>
                                        <p:strVal val="visible"/>
                                      </p:to>
                                    </p:set>
                                    <p:animEffect transition="in" filter="fade">
                                      <p:cBhvr>
                                        <p:cTn id="32" dur="500"/>
                                        <p:tgtEl>
                                          <p:spTgt spid="6">
                                            <p:txEl>
                                              <p:pRg st="0" end="0"/>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7">
                                            <p:bg/>
                                          </p:spTgt>
                                        </p:tgtEl>
                                        <p:attrNameLst>
                                          <p:attrName>style.visibility</p:attrName>
                                        </p:attrNameLst>
                                      </p:cBhvr>
                                      <p:to>
                                        <p:strVal val="visible"/>
                                      </p:to>
                                    </p:set>
                                    <p:animEffect transition="in" filter="fade">
                                      <p:cBhvr>
                                        <p:cTn id="37" dur="500"/>
                                        <p:tgtEl>
                                          <p:spTgt spid="7">
                                            <p:bg/>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7">
                                            <p:txEl>
                                              <p:pRg st="0" end="0"/>
                                            </p:txEl>
                                          </p:spTgt>
                                        </p:tgtEl>
                                        <p:attrNameLst>
                                          <p:attrName>style.visibility</p:attrName>
                                        </p:attrNameLst>
                                      </p:cBhvr>
                                      <p:to>
                                        <p:strVal val="visible"/>
                                      </p:to>
                                    </p:set>
                                    <p:animEffect transition="in" filter="fade">
                                      <p:cBhvr>
                                        <p:cTn id="40" dur="500"/>
                                        <p:tgtEl>
                                          <p:spTgt spid="7">
                                            <p:txEl>
                                              <p:pRg st="0" end="0"/>
                                            </p:tx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7">
                                            <p:txEl>
                                              <p:pRg st="1" end="1"/>
                                            </p:txEl>
                                          </p:spTgt>
                                        </p:tgtEl>
                                        <p:attrNameLst>
                                          <p:attrName>style.visibility</p:attrName>
                                        </p:attrNameLst>
                                      </p:cBhvr>
                                      <p:to>
                                        <p:strVal val="visible"/>
                                      </p:to>
                                    </p:set>
                                    <p:animEffect transition="in" filter="fade">
                                      <p:cBhvr>
                                        <p:cTn id="43" dur="500"/>
                                        <p:tgtEl>
                                          <p:spTgt spid="7">
                                            <p:txEl>
                                              <p:pRg st="1" end="1"/>
                                            </p:txEl>
                                          </p:spTgt>
                                        </p:tgtEl>
                                      </p:cBhvr>
                                    </p:animEffect>
                                  </p:childTnLst>
                                </p:cTn>
                              </p:par>
                            </p:childTnLst>
                          </p:cTn>
                        </p:par>
                      </p:childTnLst>
                    </p:cTn>
                  </p:par>
                  <p:par>
                    <p:cTn id="44" fill="hold">
                      <p:stCondLst>
                        <p:cond delay="indefinite"/>
                      </p:stCondLst>
                      <p:childTnLst>
                        <p:par>
                          <p:cTn id="45" fill="hold">
                            <p:stCondLst>
                              <p:cond delay="0"/>
                            </p:stCondLst>
                            <p:childTnLst>
                              <p:par>
                                <p:cTn id="46" presetID="10" presetClass="entr" presetSubtype="0" fill="hold" grpId="0" nodeType="clickEffect">
                                  <p:stCondLst>
                                    <p:cond delay="0"/>
                                  </p:stCondLst>
                                  <p:childTnLst>
                                    <p:set>
                                      <p:cBhvr>
                                        <p:cTn id="47" dur="1" fill="hold">
                                          <p:stCondLst>
                                            <p:cond delay="0"/>
                                          </p:stCondLst>
                                        </p:cTn>
                                        <p:tgtEl>
                                          <p:spTgt spid="8">
                                            <p:bg/>
                                          </p:spTgt>
                                        </p:tgtEl>
                                        <p:attrNameLst>
                                          <p:attrName>style.visibility</p:attrName>
                                        </p:attrNameLst>
                                      </p:cBhvr>
                                      <p:to>
                                        <p:strVal val="visible"/>
                                      </p:to>
                                    </p:set>
                                    <p:animEffect transition="in" filter="fade">
                                      <p:cBhvr>
                                        <p:cTn id="48" dur="500"/>
                                        <p:tgtEl>
                                          <p:spTgt spid="8">
                                            <p:bg/>
                                          </p:spTgt>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8">
                                            <p:txEl>
                                              <p:pRg st="0" end="0"/>
                                            </p:txEl>
                                          </p:spTgt>
                                        </p:tgtEl>
                                        <p:attrNameLst>
                                          <p:attrName>style.visibility</p:attrName>
                                        </p:attrNameLst>
                                      </p:cBhvr>
                                      <p:to>
                                        <p:strVal val="visible"/>
                                      </p:to>
                                    </p:set>
                                    <p:animEffect transition="in" filter="fade">
                                      <p:cBhvr>
                                        <p:cTn id="51" dur="500"/>
                                        <p:tgtEl>
                                          <p:spTgt spid="8">
                                            <p:txEl>
                                              <p:pRg st="0" end="0"/>
                                            </p:txEl>
                                          </p:spTgt>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8">
                                            <p:txEl>
                                              <p:pRg st="1" end="1"/>
                                            </p:txEl>
                                          </p:spTgt>
                                        </p:tgtEl>
                                        <p:attrNameLst>
                                          <p:attrName>style.visibility</p:attrName>
                                        </p:attrNameLst>
                                      </p:cBhvr>
                                      <p:to>
                                        <p:strVal val="visible"/>
                                      </p:to>
                                    </p:set>
                                    <p:animEffect transition="in" filter="fade">
                                      <p:cBhvr>
                                        <p:cTn id="54" dur="500"/>
                                        <p:tgtEl>
                                          <p:spTgt spid="8">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8" grpId="0" animBg="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_1#86414d32b?pid=cdc39787d&amp;color=0,0,0&amp;vtp=1&amp;bt=1&amp;bbb=1"/>
          <p:cNvSpPr/>
          <p:nvPr/>
        </p:nvSpPr>
        <p:spPr>
          <a:xfrm>
            <a:off x="722376" y="969264"/>
            <a:ext cx="10753344" cy="431800"/>
          </a:xfrm>
          <a:prstGeom prst="rect">
            <a:avLst/>
          </a:prstGeom>
          <a:noFill/>
        </p:spPr>
        <p:txBody>
          <a:bodyPr wrap="none" lIns="0" tIns="0" rIns="0" bIns="0" rtlCol="0" anchor="t"/>
          <a:lstStyle/>
          <a:p>
            <a:pPr algn="l" latinLnBrk="1">
              <a:lnSpc>
                <a:spcPts val="34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［福建三明2025高一上期末］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下列关于细胞衰老的叙述，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2_1#86414d32b.bracket?pid=cdc39787d&amp;color=0,0,0&amp;vpa=1&amp;vtp=1"/>
          <p:cNvSpPr/>
          <p:nvPr/>
        </p:nvSpPr>
        <p:spPr>
          <a:xfrm>
            <a:off x="8499539" y="969264"/>
            <a:ext cx="357188" cy="431800"/>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5_BD.1_2#86414d32b.choices?pid=cdc39787d&amp;color=0,0,0&amp;vtp=1&amp;bbb=1"/>
          <p:cNvSpPr/>
          <p:nvPr/>
        </p:nvSpPr>
        <p:spPr>
          <a:xfrm>
            <a:off x="722376" y="1401987"/>
            <a:ext cx="10753344"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A.多细胞生物个体衰老的过程，也是组成个体的细胞普遍衰老的过程</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.衰老细胞的水分减少，所有酶的活性均降低，代谢减弱</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.衰老细胞的细胞核体积增大，核膜内折，染色质收缩</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.细胞衰老与端粒受损或代谢产生的自由基攻击蛋白质、磷脂等物质有关</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3_1#86414d32b?pid=cdc39787d&amp;color=0,0,0&amp;vtp=1&amp;bt=1&amp;bbb=1&amp;hb=1"/>
          <p:cNvSpPr/>
          <p:nvPr/>
        </p:nvSpPr>
        <p:spPr>
          <a:xfrm>
            <a:off x="722376" y="972000"/>
            <a:ext cx="10753344" cy="22987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单细胞生物细胞的衰老就是个体的衰老，多细胞生物个体衰老的过程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，也是组成个体的细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胞普遍衰老的过程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，A正确；衰老细胞中，水分减少，多种酶的活性降低，色素逐渐积累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，新陈</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代谢速率减慢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，B错误；衰老细胞的细胞核体积增大，核膜内折，染色质收缩，C正确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；根据细胞</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衰老机制的端粒学说和自由基学说可知，细胞衰老与端粒受损或细胞代谢产生的自由基会攻击蛋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白质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、磷脂等物质有关，D正确。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4_1#7538ba09e?pid=cdc39787d&amp;color=0,0,0&amp;vtp=1&amp;bt=1&amp;bbb=1&amp;hb=1"/>
          <p:cNvSpPr/>
          <p:nvPr/>
        </p:nvSpPr>
        <p:spPr>
          <a:xfrm>
            <a:off x="722376" y="972000"/>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多选题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［江苏无锡2024高一上期末］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如图表示细胞衰老的自由基学说的相关内容</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述不正确的是(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5_1#7538ba09e.bracket?pid=cdc39787d&amp;color=0,0,0&amp;vpa=2&amp;vtp=1&amp;bbb=1"/>
          <p:cNvSpPr/>
          <p:nvPr/>
        </p:nvSpPr>
        <p:spPr>
          <a:xfrm>
            <a:off x="2484501" y="1429200"/>
            <a:ext cx="542036"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AC</a:t>
            </a:r>
            <a:endParaRPr lang="en-US" altLang="zh-CN" sz="2000" dirty="0"/>
          </a:p>
        </p:txBody>
      </p:sp>
      <p:pic>
        <p:nvPicPr>
          <p:cNvPr id="4" name="QC_5_BD.4_2#7538ba09e?htil=1&amp;pid=cdc39787d&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6173931" y="2021528"/>
            <a:ext cx="5239512" cy="2258568"/>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5" name="QC_5_BD.4_3#7538ba09e.choices?htil=1&amp;pid=cdc39787d&amp;color=0,0,0&amp;vtp=1&amp;bbb=1&amp;hb=1"/>
          <p:cNvSpPr/>
          <p:nvPr/>
        </p:nvSpPr>
        <p:spPr>
          <a:xfrm>
            <a:off x="722376" y="1932662"/>
            <a:ext cx="5376672" cy="27813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A.①②过程会导致细胞内生物膜面积增加</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.④过程可能引起细胞内基因突变</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.③过程引起细胞核合成的蛋白质活性下降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胞代谢速率降低</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.⑤可为辐射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、有害物质的入侵和细胞内的氧化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反应等</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6_1#7538ba09e?pid=cdc39787d&amp;color=0,0,0&amp;vtp=1&amp;bt=1&amp;bbb=1&amp;hb=1"/>
              <p:cNvSpPr/>
              <p:nvPr/>
            </p:nvSpPr>
            <p:spPr>
              <a:xfrm>
                <a:off x="722376" y="972000"/>
                <a:ext cx="10753344" cy="22987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由题图可知，①②过程表示自由基攻击磷脂，从而产生更多的自由基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，这些自由基再攻击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磷脂等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，会导致细胞内磷脂减少，生物膜面积下降，A错误；由题图可知，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④过程表示自由基攻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击</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，导致</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中碱基对缺失、替换等，可能引起细胞内基因突变，B正确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；蛋白质在细胞质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中的核糖体上合成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，C错误；⑤是使细胞产生自由基的因素，可为辐射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、有害物质的入侵和细胞</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内的氧化反应等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mc:Choice>
        <mc:Fallback>
          <p:sp>
            <p:nvSpPr>
              <p:cNvPr id="2" name="QC_5_AS.6_1#7538ba09e?pid=cdc39787d&amp;color=0,0,0&amp;vtp=1&amp;bt=1&amp;bbb=1&amp;hb=1"/>
              <p:cNvSpPr>
                <a:spLocks noRot="1" noChangeAspect="1" noMove="1" noResize="1" noEditPoints="1" noAdjustHandles="1" noChangeArrowheads="1" noChangeShapeType="1" noTextEdit="1"/>
              </p:cNvSpPr>
              <p:nvPr/>
            </p:nvSpPr>
            <p:spPr>
              <a:xfrm>
                <a:off x="722376" y="972000"/>
                <a:ext cx="10753344" cy="2298700"/>
              </a:xfrm>
              <a:prstGeom prst="rect">
                <a:avLst/>
              </a:prstGeom>
              <a:blipFill rotWithShape="1">
                <a:blip r:embed="rId1"/>
                <a:stretch>
                  <a:fillRect l="-4" t="-20" b="20"/>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7_1#b9e98f0b2?sp=1&amp;pid=a25fa8509&amp;color=0,0,0&amp;vtp=1&amp;bt=1&amp;bbb=1&amp;hb=1"/>
          <p:cNvSpPr/>
          <p:nvPr/>
        </p:nvSpPr>
        <p:spPr>
          <a:xfrm>
            <a:off x="722376" y="972000"/>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［云南大理2025高一上期末］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如图表示个体生长、发育过程中细胞的生命历程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，下列叙述错误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8_1#b9e98f0b2.bracket?pid=a25fa8509&amp;color=0,0,0&amp;vpa=3&amp;vtp=1"/>
          <p:cNvSpPr/>
          <p:nvPr/>
        </p:nvSpPr>
        <p:spPr>
          <a:xfrm>
            <a:off x="1430401" y="1429200"/>
            <a:ext cx="357188"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pic>
        <p:nvPicPr>
          <p:cNvPr id="4" name="QC_5_BD.7_2#b9e98f0b2?htil=2&amp;pid=a25fa8509&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6940693" y="2021528"/>
            <a:ext cx="4178808" cy="1755648"/>
          </a:xfrm>
          <a:prstGeom prst="rect">
            <a:avLst/>
          </a:prstGeom>
          <a:noFill/>
          <a:extLst>
            <a:ext uri="{909E8E84-426E-40DD-AFC4-6F175D3DCCD1}">
              <a14:hiddenFill xmlns:a14="http://schemas.microsoft.com/office/drawing/2010/main">
                <a:solidFill>
                  <a:scrgbClr r="0" g="0" b="0">
                    <a:alpha val="0"/>
                  </a:scrgbClr>
                </a:solidFill>
              </a14:hiddenFill>
            </a:ext>
          </a:extLst>
        </p:spPr>
      </p:pic>
      <mc:AlternateContent xmlns:mc="http://schemas.openxmlformats.org/markup-compatibility/2006">
        <mc:Choice xmlns:a14="http://schemas.microsoft.com/office/drawing/2010/main" Requires="a14">
          <p:sp>
            <p:nvSpPr>
              <p:cNvPr id="5" name="QC_5_BD.7_3#b9e98f0b2.choices?htil=2&amp;pid=a25fa8509&amp;color=0,0,0&amp;vtp=1&amp;bbb=1"/>
              <p:cNvSpPr/>
              <p:nvPr/>
            </p:nvSpPr>
            <p:spPr>
              <a:xfrm>
                <a:off x="722376" y="1932662"/>
                <a:ext cx="6437376"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A.过程A、B产生的细胞中核</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数目相同</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.图中各个过程都是个体发育过程中的正常生理现象</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.个体可通过</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E</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过程清除某些被病原体感染的细胞</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.处于青春期的年轻人，体内可发生C、</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E</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过程</a:t>
                </a:r>
                <a:endParaRPr lang="en-US" altLang="zh-CN" sz="2000" dirty="0"/>
              </a:p>
            </p:txBody>
          </p:sp>
        </mc:Choice>
        <mc:Fallback>
          <p:sp>
            <p:nvSpPr>
              <p:cNvPr id="5" name="QC_5_BD.7_3#b9e98f0b2.choices?htil=2&amp;pid=a25fa8509&amp;color=0,0,0&amp;vtp=1&amp;bbb=1"/>
              <p:cNvSpPr>
                <a:spLocks noRot="1" noChangeAspect="1" noMove="1" noResize="1" noEditPoints="1" noAdjustHandles="1" noChangeArrowheads="1" noChangeShapeType="1" noTextEdit="1"/>
              </p:cNvSpPr>
              <p:nvPr/>
            </p:nvSpPr>
            <p:spPr>
              <a:xfrm>
                <a:off x="722376" y="1932662"/>
                <a:ext cx="6437376" cy="1866900"/>
              </a:xfrm>
              <a:prstGeom prst="rect">
                <a:avLst/>
              </a:prstGeom>
              <a:blipFill rotWithShape="1">
                <a:blip r:embed="rId2"/>
                <a:stretch>
                  <a:fillRect l="-6" t="-19" r="2" b="1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9_1#b9e98f0b2?pid=a25fa8509&amp;color=0,0,0&amp;vtp=1&amp;bt=1&amp;bbb=1&amp;hb=1"/>
              <p:cNvSpPr/>
              <p:nvPr/>
            </p:nvSpPr>
            <p:spPr>
              <a:xfrm>
                <a:off x="722376" y="972000"/>
                <a:ext cx="10753344" cy="23114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过程A、B分别表示细胞分裂和分化，细胞分裂和分化产生的细胞中核</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数目相同，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；细胞坏死是指在不利因素影响下，细胞正常代谢活动受损或中断引起细胞损伤和死亡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，属于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病理性变化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，B错误；个体可通过细胞凋亡过程清除某些被病原体感染的细胞</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，维持内部环境的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稳定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，C正确；处于青春期的年轻人，体内细胞也会出现正常的衰老和凋亡，即体内可发生C</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E</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mc:Choice>
        <mc:Fallback>
          <p:sp>
            <p:nvSpPr>
              <p:cNvPr id="2" name="QC_5_AS.9_1#b9e98f0b2?pid=a25fa8509&amp;color=0,0,0&amp;vtp=1&amp;bt=1&amp;bbb=1&amp;hb=1"/>
              <p:cNvSpPr>
                <a:spLocks noRot="1" noChangeAspect="1" noMove="1" noResize="1" noEditPoints="1" noAdjustHandles="1" noChangeArrowheads="1" noChangeShapeType="1" noTextEdit="1"/>
              </p:cNvSpPr>
              <p:nvPr/>
            </p:nvSpPr>
            <p:spPr>
              <a:xfrm>
                <a:off x="722376" y="972000"/>
                <a:ext cx="10753344" cy="2311400"/>
              </a:xfrm>
              <a:prstGeom prst="rect">
                <a:avLst/>
              </a:prstGeom>
              <a:blipFill rotWithShape="1">
                <a:blip r:embed="rId1"/>
                <a:stretch>
                  <a:fillRect l="-4" t="-19" r="-402" b="1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0_1#77d6e4e21?pid=a25fa8509&amp;color=0,0,0&amp;vtp=1&amp;bt=1&amp;bbb=1&amp;hb=1"/>
          <p:cNvSpPr/>
          <p:nvPr/>
        </p:nvSpPr>
        <p:spPr>
          <a:xfrm>
            <a:off x="722376" y="972000"/>
            <a:ext cx="10753344" cy="13716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［河北承德2025高一上期末］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细胞坏死性凋亡是一种细胞死亡形式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，它既表现出细胞坏死的特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（如细胞膜的完整性被破坏），又与细胞凋亡类似，由确定的信号通路控制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。下列相关叙述正</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11_1#77d6e4e21.bracket?pid=a25fa8509&amp;color=0,0,0&amp;vpa=4&amp;vtp=1"/>
          <p:cNvSpPr/>
          <p:nvPr/>
        </p:nvSpPr>
        <p:spPr>
          <a:xfrm>
            <a:off x="1671701" y="1886400"/>
            <a:ext cx="385763"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5_BD.10_2#77d6e4e21.choices?pid=a25fa8509&amp;color=0,0,0&amp;vtp=1&amp;bbb=1"/>
          <p:cNvSpPr/>
          <p:nvPr/>
        </p:nvSpPr>
        <p:spPr>
          <a:xfrm>
            <a:off x="722376" y="2389862"/>
            <a:ext cx="10753344"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A.细胞凋亡与细胞坏死均不利于生物体内部环境的稳定</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.病毒侵染引起细胞坏死性凋亡的过程体现了细胞间的信息交流</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.细胞坏死性凋亡的过程中无新蛋白质的合成</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.细胞坏死性凋亡受外界因素和基因的调控</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3960</Words>
  <Application>WPS 演示</Application>
  <PresentationFormat>宽屏</PresentationFormat>
  <Paragraphs>211</Paragraphs>
  <Slides>23</Slides>
  <Notes>23</Notes>
  <HiddenSlides>0</HiddenSlides>
  <MMClips>0</MMClips>
  <ScaleCrop>false</ScaleCrop>
  <HeadingPairs>
    <vt:vector size="6" baseType="variant">
      <vt:variant>
        <vt:lpstr>已用的字体</vt:lpstr>
      </vt:variant>
      <vt:variant>
        <vt:i4>20</vt:i4>
      </vt:variant>
      <vt:variant>
        <vt:lpstr>主题</vt:lpstr>
      </vt:variant>
      <vt:variant>
        <vt:i4>1</vt:i4>
      </vt:variant>
      <vt:variant>
        <vt:lpstr>幻灯片标题</vt:lpstr>
      </vt:variant>
      <vt:variant>
        <vt:i4>23</vt:i4>
      </vt:variant>
    </vt:vector>
  </HeadingPairs>
  <TitlesOfParts>
    <vt:vector size="44" baseType="lpstr">
      <vt:lpstr>Arial</vt:lpstr>
      <vt:lpstr>宋体</vt:lpstr>
      <vt:lpstr>Wingdings</vt:lpstr>
      <vt:lpstr>微软雅黑</vt:lpstr>
      <vt:lpstr>微软雅黑</vt:lpstr>
      <vt:lpstr>等线 (正文)</vt:lpstr>
      <vt:lpstr>等线</vt:lpstr>
      <vt:lpstr>等线 (正文)</vt:lpstr>
      <vt:lpstr>等线 (正文)</vt:lpstr>
      <vt:lpstr>汉仪舒圆黑简体</vt:lpstr>
      <vt:lpstr>黑体</vt:lpstr>
      <vt:lpstr>汉仪舒圆黑简体</vt:lpstr>
      <vt:lpstr>汉仪舒圆黑简体</vt:lpstr>
      <vt:lpstr>黑体</vt:lpstr>
      <vt:lpstr>宋体</vt:lpstr>
      <vt:lpstr>仿宋</vt:lpstr>
      <vt:lpstr>仿宋</vt:lpstr>
      <vt:lpstr>Cambria Math</vt:lpstr>
      <vt:lpstr>Calibri</vt:lpstr>
      <vt:lpstr>Arial Unicode MS</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lastModifiedBy>蓝天</cp:lastModifiedBy>
  <cp:revision>4</cp:revision>
  <dcterms:created xsi:type="dcterms:W3CDTF">2025-05-10T06:56:00Z</dcterms:created>
  <dcterms:modified xsi:type="dcterms:W3CDTF">2025-05-19T02:52:02Z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88FEC1B254504CEA99C75BB811F68B23_12</vt:lpwstr>
  </property>
  <property fmtid="{D5CDD505-2E9C-101B-9397-08002B2CF9AE}" pid="3" name="KSOProductBuildVer">
    <vt:lpwstr>2052-12.1.0.20784</vt:lpwstr>
  </property>
</Properties>
</file>