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332"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109" d="100"/>
          <a:sy n="109" d="100"/>
        </p:scale>
        <p:origin x="636" y="96"/>
      </p:cViewPr>
      <p:guideLst/>
    </p:cSldViewPr>
  </p:slideViewPr>
  <p:notesTextViewPr>
    <p:cViewPr>
      <p:scale>
        <a:sx n="1" d="1"/>
        <a:sy n="1" d="1"/>
      </p:scale>
      <p:origin x="0" y="0"/>
    </p:cViewPr>
  </p:notesTextViewPr>
  <p:sorterViewPr>
    <p:cViewPr>
      <p:scale>
        <a:sx n="150" d="100"/>
        <a:sy n="150" d="100"/>
      </p:scale>
      <p:origin x="0" y="-5727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6" Type="http://schemas.openxmlformats.org/officeDocument/2006/relationships/tableStyles" Target="tableStyles.xml"/><Relationship Id="rId75" Type="http://schemas.openxmlformats.org/officeDocument/2006/relationships/viewProps" Target="viewProps.xml"/><Relationship Id="rId74" Type="http://schemas.openxmlformats.org/officeDocument/2006/relationships/presProps" Target="presProps.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易错点#df=fe37315d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易错点</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混淆酶对化学反应速率的影响和对生成物量的影响</a:t>
            </a:r>
            <a:endParaRPr lang="en-US" sz="4400" dirty="0"/>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易错点#df=f921fe1e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易错点</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对影响酶活性的条件实验分析有误</a:t>
            </a:r>
            <a:endParaRPr lang="en-US" sz="4400" dirty="0"/>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1#df=3899cada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题型1 酶的作用机理</a:t>
            </a:r>
            <a:endParaRPr lang="en-US" sz="28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7f700f8d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题型2 关于酶的本质的探索</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ccf0f5ea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题型1 酶的特性及其探究</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1d2275f4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题型2 影响酶促反应速率的因素</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fe37315d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300" b="1" i="0" dirty="0">
                <a:solidFill>
                  <a:srgbClr val="000000"/>
                </a:solidFill>
                <a:latin typeface="汉仪舒圆黑简体" pitchFamily="34" charset="0"/>
                <a:ea typeface="汉仪舒圆黑简体" pitchFamily="34" charset="-122"/>
                <a:cs typeface="汉仪舒圆黑简体" pitchFamily="34" charset="-120"/>
              </a:rPr>
              <a:t>易错点 混淆酶对化学反应速率的影响和对生成物量的影响</a:t>
            </a:r>
            <a:endParaRPr lang="en-US" sz="23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f921fe1e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对影响酶活性的条件实验分析有误</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11f58d3e41e8d6aeec5702#tid=681dcfbab9ac520009b90c83#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010144" y="4334256"/>
            <a:ext cx="3666744" cy="429768"/>
          </a:xfrm>
          <a:prstGeom prst="rect">
            <a:avLst/>
          </a:prstGeom>
          <a:noFill/>
        </p:spPr>
        <p:txBody>
          <a:bodyPr wrap="square" lIns="0" tIns="0" rIns="0" bIns="0" rtlCol="0" anchor="ctr"/>
          <a:lstStyle/>
          <a:p>
            <a:pPr algn="ctr"/>
            <a:r>
              <a:rPr lang="en-US" sz="24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生物学</a:t>
            </a:r>
            <a:endParaRPr lang="en-US" sz="2400" dirty="0"/>
          </a:p>
        </p:txBody>
      </p:sp>
      <p:sp>
        <p:nvSpPr>
          <p:cNvPr id="4" name="MasterShapeName"/>
          <p:cNvSpPr/>
          <p:nvPr/>
        </p:nvSpPr>
        <p:spPr>
          <a:xfrm>
            <a:off x="8010144" y="4782312"/>
            <a:ext cx="3666744" cy="429768"/>
          </a:xfrm>
          <a:prstGeom prst="rect">
            <a:avLst/>
          </a:prstGeom>
          <a:noFill/>
        </p:spPr>
        <p:txBody>
          <a:bodyPr wrap="square" lIns="0" tIns="0" rIns="0" bIns="0" rtlCol="0" anchor="ctr"/>
          <a:lstStyle/>
          <a:p>
            <a:pPr algn="ctr"/>
            <a:r>
              <a:rPr lang="en-US" sz="20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必修1 分子与细胞 RJ 多选题</a:t>
            </a:r>
            <a:endParaRPr lang="en-US" sz="20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高中必刷题</a:t>
            </a:r>
            <a:endParaRPr lang="en-US" sz="5400" dirty="0"/>
          </a:p>
        </p:txBody>
      </p:sp>
      <p:sp>
        <p:nvSpPr>
          <p:cNvPr id="4"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高考强化</a:t>
            </a:r>
            <a:endParaRPr lang="en-US" sz="5400" dirty="0"/>
          </a:p>
        </p:txBody>
      </p:sp>
      <p:sp>
        <p:nvSpPr>
          <p:cNvPr id="4"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5.xml"/><Relationship Id="rId1" Type="http://schemas.openxmlformats.org/officeDocument/2006/relationships/image" Target="../media/image16.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5.xml"/><Relationship Id="rId2" Type="http://schemas.openxmlformats.org/officeDocument/2006/relationships/image" Target="../media/image18.png"/><Relationship Id="rId1"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5.xml"/><Relationship Id="rId1" Type="http://schemas.openxmlformats.org/officeDocument/2006/relationships/image" Target="../media/image19.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8.xml"/><Relationship Id="rId2" Type="http://schemas.openxmlformats.org/officeDocument/2006/relationships/image" Target="../media/image21.jpeg"/><Relationship Id="rId1"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8.xml"/><Relationship Id="rId1" Type="http://schemas.openxmlformats.org/officeDocument/2006/relationships/image" Target="../media/image2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9.xml"/><Relationship Id="rId1" Type="http://schemas.openxmlformats.org/officeDocument/2006/relationships/image" Target="../media/image2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9.xml"/><Relationship Id="rId1" Type="http://schemas.openxmlformats.org/officeDocument/2006/relationships/image" Target="../media/image24.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9.xml"/><Relationship Id="rId1" Type="http://schemas.openxmlformats.org/officeDocument/2006/relationships/image" Target="../media/image25.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9.xml"/><Relationship Id="rId2" Type="http://schemas.openxmlformats.org/officeDocument/2006/relationships/image" Target="../media/image27.png"/><Relationship Id="rId1" Type="http://schemas.openxmlformats.org/officeDocument/2006/relationships/image" Target="../media/image26.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image" Target="../media/image28.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9.xml"/><Relationship Id="rId2" Type="http://schemas.openxmlformats.org/officeDocument/2006/relationships/image" Target="../media/image30.png"/><Relationship Id="rId1" Type="http://schemas.openxmlformats.org/officeDocument/2006/relationships/image" Target="../media/image29.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9.xml"/><Relationship Id="rId1" Type="http://schemas.openxmlformats.org/officeDocument/2006/relationships/image" Target="../media/image31.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9.xml"/><Relationship Id="rId2" Type="http://schemas.openxmlformats.org/officeDocument/2006/relationships/image" Target="../media/image33.png"/><Relationship Id="rId1"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9.xml"/><Relationship Id="rId1" Type="http://schemas.openxmlformats.org/officeDocument/2006/relationships/image" Target="../media/image34.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9.xml"/><Relationship Id="rId1" Type="http://schemas.openxmlformats.org/officeDocument/2006/relationships/image" Target="../media/image3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6.xml"/><Relationship Id="rId1" Type="http://schemas.openxmlformats.org/officeDocument/2006/relationships/image" Target="../media/image36.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6.xml"/><Relationship Id="rId1" Type="http://schemas.openxmlformats.org/officeDocument/2006/relationships/image" Target="../media/image37.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6.xml"/><Relationship Id="rId1" Type="http://schemas.openxmlformats.org/officeDocument/2006/relationships/image" Target="../media/image38.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6.xml"/><Relationship Id="rId1" Type="http://schemas.openxmlformats.org/officeDocument/2006/relationships/image" Target="../media/image39.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6.xml"/><Relationship Id="rId1" Type="http://schemas.openxmlformats.org/officeDocument/2006/relationships/image" Target="../media/image40.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16.xml"/><Relationship Id="rId2" Type="http://schemas.openxmlformats.org/officeDocument/2006/relationships/image" Target="../media/image42.png"/><Relationship Id="rId1" Type="http://schemas.openxmlformats.org/officeDocument/2006/relationships/image" Target="../media/image41.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6.xml"/><Relationship Id="rId1" Type="http://schemas.openxmlformats.org/officeDocument/2006/relationships/image" Target="../media/image43.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6.xml"/><Relationship Id="rId1" Type="http://schemas.openxmlformats.org/officeDocument/2006/relationships/image" Target="../media/image44.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4.xml"/><Relationship Id="rId2" Type="http://schemas.openxmlformats.org/officeDocument/2006/relationships/image" Target="../media/image10.png"/><Relationship Id="rId1" Type="http://schemas.openxmlformats.org/officeDocument/2006/relationships/image" Target="../media/image9.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6.xml"/><Relationship Id="rId1" Type="http://schemas.openxmlformats.org/officeDocument/2006/relationships/image" Target="../media/image45.pn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17.xml"/><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image" Target="../media/image46.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7.xml"/><Relationship Id="rId1" Type="http://schemas.openxmlformats.org/officeDocument/2006/relationships/image" Target="../media/image49.pn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17.xml"/><Relationship Id="rId2" Type="http://schemas.openxmlformats.org/officeDocument/2006/relationships/image" Target="../media/image51.png"/><Relationship Id="rId1" Type="http://schemas.openxmlformats.org/officeDocument/2006/relationships/image" Target="../media/image50.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7.xml"/><Relationship Id="rId1" Type="http://schemas.openxmlformats.org/officeDocument/2006/relationships/image" Target="../media/image52.png"/></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17.xml"/><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image" Target="../media/image53.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7.xml"/><Relationship Id="rId1" Type="http://schemas.openxmlformats.org/officeDocument/2006/relationships/image" Target="../media/image56.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7.xml"/><Relationship Id="rId1" Type="http://schemas.openxmlformats.org/officeDocument/2006/relationships/image" Target="../media/image57.png"/></Relationships>
</file>

<file path=ppt/slides/_rels/slide48.xml.rels><?xml version="1.0" encoding="UTF-8" standalone="yes"?>
<Relationships xmlns="http://schemas.openxmlformats.org/package/2006/relationships"><Relationship Id="rId6" Type="http://schemas.openxmlformats.org/officeDocument/2006/relationships/notesSlide" Target="../notesSlides/notesSlide48.xml"/><Relationship Id="rId5" Type="http://schemas.openxmlformats.org/officeDocument/2006/relationships/slideLayout" Target="../slideLayouts/slideLayout19.xml"/><Relationship Id="rId4" Type="http://schemas.openxmlformats.org/officeDocument/2006/relationships/image" Target="../media/image61.png"/><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image" Target="../media/image58.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9.xml"/><Relationship Id="rId1" Type="http://schemas.openxmlformats.org/officeDocument/2006/relationships/image" Target="../media/image6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xml"/><Relationship Id="rId1" Type="http://schemas.openxmlformats.org/officeDocument/2006/relationships/image" Target="../media/image11.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9.xml"/><Relationship Id="rId1" Type="http://schemas.openxmlformats.org/officeDocument/2006/relationships/image" Target="../media/image63.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9.xml"/><Relationship Id="rId2" Type="http://schemas.openxmlformats.org/officeDocument/2006/relationships/image" Target="../media/image65.png"/><Relationship Id="rId1" Type="http://schemas.openxmlformats.org/officeDocument/2006/relationships/image" Target="../media/image64.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9.xml"/><Relationship Id="rId1" Type="http://schemas.openxmlformats.org/officeDocument/2006/relationships/image" Target="../media/image66.png"/></Relationships>
</file>

<file path=ppt/slides/_rels/slide54.xml.rels><?xml version="1.0" encoding="UTF-8" standalone="yes"?>
<Relationships xmlns="http://schemas.openxmlformats.org/package/2006/relationships"><Relationship Id="rId5" Type="http://schemas.openxmlformats.org/officeDocument/2006/relationships/notesSlide" Target="../notesSlides/notesSlide54.xml"/><Relationship Id="rId4" Type="http://schemas.openxmlformats.org/officeDocument/2006/relationships/slideLayout" Target="../slideLayouts/slideLayout9.xml"/><Relationship Id="rId3" Type="http://schemas.openxmlformats.org/officeDocument/2006/relationships/image" Target="../media/image69.png"/><Relationship Id="rId2" Type="http://schemas.openxmlformats.org/officeDocument/2006/relationships/image" Target="../media/image68.jpeg"/><Relationship Id="rId1" Type="http://schemas.openxmlformats.org/officeDocument/2006/relationships/image" Target="../media/image67.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9.xml"/><Relationship Id="rId1" Type="http://schemas.openxmlformats.org/officeDocument/2006/relationships/image" Target="../media/image70.png"/></Relationships>
</file>

<file path=ppt/slides/_rels/slide56.xml.rels><?xml version="1.0" encoding="UTF-8" standalone="yes"?>
<Relationships xmlns="http://schemas.openxmlformats.org/package/2006/relationships"><Relationship Id="rId5" Type="http://schemas.openxmlformats.org/officeDocument/2006/relationships/notesSlide" Target="../notesSlides/notesSlide56.xml"/><Relationship Id="rId4" Type="http://schemas.openxmlformats.org/officeDocument/2006/relationships/slideLayout" Target="../slideLayouts/slideLayout9.xml"/><Relationship Id="rId3" Type="http://schemas.openxmlformats.org/officeDocument/2006/relationships/image" Target="../media/image73.png"/><Relationship Id="rId2" Type="http://schemas.openxmlformats.org/officeDocument/2006/relationships/image" Target="../media/image72.jpeg"/><Relationship Id="rId1" Type="http://schemas.openxmlformats.org/officeDocument/2006/relationships/image" Target="../media/image71.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9.xml"/><Relationship Id="rId1" Type="http://schemas.openxmlformats.org/officeDocument/2006/relationships/image" Target="../media/image74.png"/></Relationships>
</file>

<file path=ppt/slides/_rels/slide58.xml.rels><?xml version="1.0" encoding="UTF-8" standalone="yes"?>
<Relationships xmlns="http://schemas.openxmlformats.org/package/2006/relationships"><Relationship Id="rId6" Type="http://schemas.openxmlformats.org/officeDocument/2006/relationships/notesSlide" Target="../notesSlides/notesSlide58.xml"/><Relationship Id="rId5" Type="http://schemas.openxmlformats.org/officeDocument/2006/relationships/slideLayout" Target="../slideLayouts/slideLayout9.xml"/><Relationship Id="rId4" Type="http://schemas.openxmlformats.org/officeDocument/2006/relationships/image" Target="../media/image78.png"/><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image" Target="../media/image75.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4.xml"/><Relationship Id="rId2" Type="http://schemas.openxmlformats.org/officeDocument/2006/relationships/image" Target="../media/image13.png"/><Relationship Id="rId1" Type="http://schemas.openxmlformats.org/officeDocument/2006/relationships/image" Target="../media/image12.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9.xml"/><Relationship Id="rId1" Type="http://schemas.openxmlformats.org/officeDocument/2006/relationships/image" Target="../media/image79.png"/></Relationships>
</file>

<file path=ppt/slides/_rels/slide61.xml.rels><?xml version="1.0" encoding="UTF-8" standalone="yes"?>
<Relationships xmlns="http://schemas.openxmlformats.org/package/2006/relationships"><Relationship Id="rId6" Type="http://schemas.openxmlformats.org/officeDocument/2006/relationships/notesSlide" Target="../notesSlides/notesSlide61.xml"/><Relationship Id="rId5" Type="http://schemas.openxmlformats.org/officeDocument/2006/relationships/slideLayout" Target="../slideLayouts/slideLayout9.xml"/><Relationship Id="rId4" Type="http://schemas.openxmlformats.org/officeDocument/2006/relationships/image" Target="../media/image83.png"/><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image" Target="../media/image80.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9.xml"/><Relationship Id="rId1" Type="http://schemas.openxmlformats.org/officeDocument/2006/relationships/image" Target="../media/image84.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9.xml"/><Relationship Id="rId1" Type="http://schemas.openxmlformats.org/officeDocument/2006/relationships/image" Target="../media/image85.png"/></Relationships>
</file>

<file path=ppt/slides/_rels/slide64.xml.rels><?xml version="1.0" encoding="UTF-8" standalone="yes"?>
<Relationships xmlns="http://schemas.openxmlformats.org/package/2006/relationships"><Relationship Id="rId7" Type="http://schemas.openxmlformats.org/officeDocument/2006/relationships/notesSlide" Target="../notesSlides/notesSlide64.xml"/><Relationship Id="rId6" Type="http://schemas.openxmlformats.org/officeDocument/2006/relationships/slideLayout" Target="../slideLayouts/slideLayout9.xml"/><Relationship Id="rId5" Type="http://schemas.openxmlformats.org/officeDocument/2006/relationships/image" Target="../media/image90.png"/><Relationship Id="rId4" Type="http://schemas.openxmlformats.org/officeDocument/2006/relationships/image" Target="../media/image89.png"/><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image" Target="../media/image86.png"/></Relationships>
</file>

<file path=ppt/slides/_rels/slide65.xml.rels><?xml version="1.0" encoding="UTF-8" standalone="yes"?>
<Relationships xmlns="http://schemas.openxmlformats.org/package/2006/relationships"><Relationship Id="rId5" Type="http://schemas.openxmlformats.org/officeDocument/2006/relationships/notesSlide" Target="../notesSlides/notesSlide65.xml"/><Relationship Id="rId4" Type="http://schemas.openxmlformats.org/officeDocument/2006/relationships/slideLayout" Target="../slideLayouts/slideLayout9.xml"/><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image" Target="../media/image91.png"/></Relationships>
</file>

<file path=ppt/slides/_rels/slide66.xml.rels><?xml version="1.0" encoding="UTF-8" standalone="yes"?>
<Relationships xmlns="http://schemas.openxmlformats.org/package/2006/relationships"><Relationship Id="rId5" Type="http://schemas.openxmlformats.org/officeDocument/2006/relationships/notesSlide" Target="../notesSlides/notesSlide66.xml"/><Relationship Id="rId4" Type="http://schemas.openxmlformats.org/officeDocument/2006/relationships/slideLayout" Target="../slideLayouts/slideLayout9.xml"/><Relationship Id="rId3" Type="http://schemas.openxmlformats.org/officeDocument/2006/relationships/image" Target="../media/image96.jpeg"/><Relationship Id="rId2" Type="http://schemas.openxmlformats.org/officeDocument/2006/relationships/image" Target="../media/image95.jpeg"/><Relationship Id="rId1" Type="http://schemas.openxmlformats.org/officeDocument/2006/relationships/image" Target="../media/image94.png"/></Relationships>
</file>

<file path=ppt/slides/_rels/slide67.xml.rels><?xml version="1.0" encoding="UTF-8" standalone="yes"?>
<Relationships xmlns="http://schemas.openxmlformats.org/package/2006/relationships"><Relationship Id="rId5" Type="http://schemas.openxmlformats.org/officeDocument/2006/relationships/notesSlide" Target="../notesSlides/notesSlide67.xml"/><Relationship Id="rId4" Type="http://schemas.openxmlformats.org/officeDocument/2006/relationships/slideLayout" Target="../slideLayouts/slideLayout9.xml"/><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image" Target="../media/image97.png"/></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68.xml"/><Relationship Id="rId3" Type="http://schemas.openxmlformats.org/officeDocument/2006/relationships/slideLayout" Target="../slideLayouts/slideLayout9.xml"/><Relationship Id="rId2" Type="http://schemas.openxmlformats.org/officeDocument/2006/relationships/image" Target="../media/image101.png"/><Relationship Id="rId1" Type="http://schemas.openxmlformats.org/officeDocument/2006/relationships/image" Target="../media/image100.png"/></Relationships>
</file>

<file path=ppt/slides/_rels/slide69.xml.rels><?xml version="1.0" encoding="UTF-8" standalone="yes"?>
<Relationships xmlns="http://schemas.openxmlformats.org/package/2006/relationships"><Relationship Id="rId5" Type="http://schemas.openxmlformats.org/officeDocument/2006/relationships/notesSlide" Target="../notesSlides/notesSlide69.xml"/><Relationship Id="rId4" Type="http://schemas.openxmlformats.org/officeDocument/2006/relationships/slideLayout" Target="../slideLayouts/slideLayout9.xml"/><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image" Target="../media/image10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image" Target="../media/image14.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5.xml"/><Relationship Id="rId1"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10_1#f2521f5d1?pid=7f700f8de&amp;color=0,0,0&amp;vtp=1&amp;bt=1&amp;bbb=1&amp;hb=1"/>
              <p:cNvSpPr/>
              <p:nvPr/>
            </p:nvSpPr>
            <p:spPr>
              <a:xfrm>
                <a:off x="722376" y="972000"/>
                <a:ext cx="10753344" cy="18415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生姜蛋白酶的化学本质是蛋白质，其单体是氨基酸，A错误；酶的活性受温度</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等因素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，姜汁用量会影响生姜蛋白酶的量，均会影响姜汁凝乳的效果，B正确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；将生姜磨成姜汁有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利于释放生姜细胞中的生姜蛋白酶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，C正确；酶具有专一性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，即一种酶只能催化一种或一类化学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，不同蛋白质的结构不同，生姜蛋白酶并不能水解所有蛋白质与其底物特异性有关，D正确。</a:t>
                </a:r>
                <a:endParaRPr lang="en-US" altLang="zh-CN" sz="2200" dirty="0"/>
              </a:p>
            </p:txBody>
          </p:sp>
        </mc:Choice>
        <mc:Fallback>
          <p:sp>
            <p:nvSpPr>
              <p:cNvPr id="2" name="QC_6_AS.10_1#f2521f5d1?pid=7f700f8de&amp;color=0,0,0&amp;vtp=1&amp;bt=1&amp;bbb=1&amp;hb=1"/>
              <p:cNvSpPr>
                <a:spLocks noRot="1" noChangeAspect="1" noMove="1" noResize="1" noEditPoints="1" noAdjustHandles="1" noChangeArrowheads="1" noChangeShapeType="1" noTextEdit="1"/>
              </p:cNvSpPr>
              <p:nvPr/>
            </p:nvSpPr>
            <p:spPr>
              <a:xfrm>
                <a:off x="722376" y="972000"/>
                <a:ext cx="10753344" cy="1841500"/>
              </a:xfrm>
              <a:prstGeom prst="rect">
                <a:avLst/>
              </a:prstGeom>
              <a:blipFill rotWithShape="1">
                <a:blip r:embed="rId1"/>
                <a:stretch>
                  <a:fillRect l="-4" t="-24" r="-1600" b="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11_1#94e31efe8?pid=7f700f8de&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［湖北十堰2025高一上期末］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核酶是一类具有催化功能的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分子，可特异性结合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链并将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“剪切”成若干个小片段。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11_1#94e31efe8?pid=7f700f8de&amp;color=0,0,0&amp;vtp=1&amp;bt=1&amp;bbb=1&amp;hb=1"/>
              <p:cNvSpPr>
                <a:spLocks noRot="1" noChangeAspect="1" noMove="1" noResize="1" noEditPoints="1" noAdjustHandles="1" noChangeArrowheads="1" noChangeShapeType="1" noTextEdit="1"/>
              </p:cNvSpPr>
              <p:nvPr/>
            </p:nvSpPr>
            <p:spPr>
              <a:xfrm>
                <a:off x="722376" y="972000"/>
                <a:ext cx="10753344" cy="914400"/>
              </a:xfrm>
              <a:prstGeom prst="rect">
                <a:avLst/>
              </a:prstGeom>
              <a:blipFill rotWithShape="1">
                <a:blip r:embed="rId1"/>
                <a:stretch>
                  <a:fillRect l="-4" t="-49" b="49"/>
                </a:stretch>
              </a:blipFill>
            </p:spPr>
            <p:txBody>
              <a:bodyPr/>
              <a:lstStyle/>
              <a:p>
                <a:r>
                  <a:rPr lang="zh-CN" altLang="en-US">
                    <a:noFill/>
                  </a:rPr>
                  <a:t> </a:t>
                </a:r>
              </a:p>
            </p:txBody>
          </p:sp>
        </mc:Fallback>
      </mc:AlternateContent>
      <p:sp>
        <p:nvSpPr>
          <p:cNvPr id="3" name="QC_6_AN.12_1#94e31efe8.bracket?pid=7f700f8de&amp;color=0,0,0&amp;vpa=4&amp;vtp=1"/>
          <p:cNvSpPr/>
          <p:nvPr/>
        </p:nvSpPr>
        <p:spPr>
          <a:xfrm>
            <a:off x="6256401" y="1429200"/>
            <a:ext cx="357188"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mc:AlternateContent xmlns:mc="http://schemas.openxmlformats.org/markup-compatibility/2006">
        <mc:Choice xmlns:a14="http://schemas.microsoft.com/office/drawing/2010/main" Requires="a14">
          <p:sp>
            <p:nvSpPr>
              <p:cNvPr id="4" name="QC_6_BD.11_2#94e31efe8.choices?pid=7f700f8de&amp;color=0,0,0&amp;vtp=1&amp;bbb=1"/>
              <p:cNvSpPr/>
              <p:nvPr/>
            </p:nvSpPr>
            <p:spPr>
              <a:xfrm>
                <a:off x="722376" y="1932662"/>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ADP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末端磷酸基团脱落后，可以作为合成核酶的原料之一</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.不同核酶的主要区别是核苷酸的种类不同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.核酶的合成需要相关酶的参与</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.不同温度下，同种核酶的剪切效率可能相同</a:t>
                </a:r>
                <a:endParaRPr lang="en-US" altLang="zh-CN" sz="2000" dirty="0"/>
              </a:p>
            </p:txBody>
          </p:sp>
        </mc:Choice>
        <mc:Fallback>
          <p:sp>
            <p:nvSpPr>
              <p:cNvPr id="4" name="QC_6_BD.11_2#94e31efe8.choices?pid=7f700f8de&amp;color=0,0,0&amp;vtp=1&amp;bbb=1"/>
              <p:cNvSpPr>
                <a:spLocks noRot="1" noChangeAspect="1" noMove="1" noResize="1" noEditPoints="1" noAdjustHandles="1" noChangeArrowheads="1" noChangeShapeType="1" noTextEdit="1"/>
              </p:cNvSpPr>
              <p:nvPr/>
            </p:nvSpPr>
            <p:spPr>
              <a:xfrm>
                <a:off x="722376" y="1932662"/>
                <a:ext cx="10753344" cy="1866900"/>
              </a:xfrm>
              <a:prstGeom prst="rect">
                <a:avLst/>
              </a:prstGeom>
              <a:blipFill rotWithShape="1">
                <a:blip r:embed="rId2"/>
                <a:stretch>
                  <a:fillRect l="-4" t="-19"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13_1#94e31efe8?pid=7f700f8de&amp;color=0,0,0&amp;vtp=1&amp;bt=1&amp;bbb=1&amp;hb=1"/>
              <p:cNvSpPr/>
              <p:nvPr/>
            </p:nvSpPr>
            <p:spPr>
              <a:xfrm>
                <a:off x="722376" y="972000"/>
                <a:ext cx="10753344" cy="27559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核酶是具有催化功能的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的基本组成单位是核糖核苷酸</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ADP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末端磷酸基团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脱落后得到的是腺嘌呤核糖核苷酸</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，可以作为合成核酶的原料之一，A正确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；不同核酶的主要区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别是核苷酸的数量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、排列顺序不同，而不是核苷酸的种类不同，因为组成</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的核苷酸均为4</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错误；核酶本质是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，其合成过程需要</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聚合酶等相关酶的参与，C正确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；酶的活性受温度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，在最适温度两侧的不同温度，可能存在酶活性相同的情况，所以不同温度下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，同种核酶的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剪切效率可能相同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6_AS.13_1#94e31efe8?pid=7f700f8de&amp;color=0,0,0&amp;vtp=1&amp;bt=1&amp;bbb=1&amp;hb=1"/>
              <p:cNvSpPr>
                <a:spLocks noRot="1" noChangeAspect="1" noMove="1" noResize="1" noEditPoints="1" noAdjustHandles="1" noChangeArrowheads="1" noChangeShapeType="1" noTextEdit="1"/>
              </p:cNvSpPr>
              <p:nvPr/>
            </p:nvSpPr>
            <p:spPr>
              <a:xfrm>
                <a:off x="722376" y="972000"/>
                <a:ext cx="10753344" cy="2755900"/>
              </a:xfrm>
              <a:prstGeom prst="rect">
                <a:avLst/>
              </a:prstGeom>
              <a:blipFill rotWithShape="1">
                <a:blip r:embed="rId1"/>
                <a:stretch>
                  <a:fillRect l="-4" t="-16" r="-1559" b="1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BD.14_1#d7d15a08b?sp=1&amp;pid=fe37315d5&amp;color=0,0,0&amp;vtp=1&amp;bt=1&amp;bbb=1&amp;hb=1"/>
              <p:cNvSpPr/>
              <p:nvPr/>
            </p:nvSpPr>
            <p:spPr>
              <a:xfrm>
                <a:off x="722376" y="1033272"/>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［浙江杭州重点中学2025高一上期中联考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图中的新鲜土豆块与</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接触后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，产生的现象及相</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关推测错误的是(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7_BD.14_1#d7d15a08b?sp=1&amp;pid=fe37315d5&amp;color=0,0,0&amp;vtp=1&amp;bt=1&amp;bbb=1&amp;hb=1"/>
              <p:cNvSpPr>
                <a:spLocks noRot="1" noChangeAspect="1" noMove="1" noResize="1" noEditPoints="1" noAdjustHandles="1" noChangeArrowheads="1" noChangeShapeType="1" noTextEdit="1"/>
              </p:cNvSpPr>
              <p:nvPr/>
            </p:nvSpPr>
            <p:spPr>
              <a:xfrm>
                <a:off x="722376" y="1033272"/>
                <a:ext cx="10753344" cy="914400"/>
              </a:xfrm>
              <a:prstGeom prst="rect">
                <a:avLst/>
              </a:prstGeom>
              <a:blipFill rotWithShape="1">
                <a:blip r:embed="rId1"/>
                <a:stretch>
                  <a:fillRect l="-4" t="-14" r="-596" b="14"/>
                </a:stretch>
              </a:blipFill>
            </p:spPr>
            <p:txBody>
              <a:bodyPr/>
              <a:lstStyle/>
              <a:p>
                <a:r>
                  <a:rPr lang="zh-CN" altLang="en-US">
                    <a:noFill/>
                  </a:rPr>
                  <a:t> </a:t>
                </a:r>
              </a:p>
            </p:txBody>
          </p:sp>
        </mc:Fallback>
      </mc:AlternateContent>
      <p:sp>
        <p:nvSpPr>
          <p:cNvPr id="3" name="QC_7_AN.15_1#d7d15a08b.bracket?pid=fe37315d5&amp;color=0,0,0&amp;vpa=5&amp;vtp=1"/>
          <p:cNvSpPr/>
          <p:nvPr/>
        </p:nvSpPr>
        <p:spPr>
          <a:xfrm>
            <a:off x="2700401" y="1490472"/>
            <a:ext cx="35560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7_BD.14_2#d7d15a08b?htil=2&amp;pid=fe37315d5&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074551" y="2082800"/>
            <a:ext cx="3282696" cy="167335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7_BD.14_3#d7d15a08b.choices?htil=2&amp;pid=fe37315d5&amp;color=0,0,0&amp;vtp=1&amp;bbb=1"/>
          <p:cNvSpPr/>
          <p:nvPr/>
        </p:nvSpPr>
        <p:spPr>
          <a:xfrm>
            <a:off x="722376" y="1993934"/>
            <a:ext cx="7333488"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A.若有大量气体产生，可推测新鲜土豆块中含有过氧化氢酶</a:t>
            </a:r>
            <a:endParaRPr lang="en-US" altLang="zh-CN" sz="2000" dirty="0"/>
          </a:p>
          <a:p>
            <a:pPr latinLnBrk="1">
              <a:lnSpc>
                <a:spcPts val="3700"/>
              </a:lnSpc>
            </a:pP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.若增加新鲜土豆块的数量，一定时间内量筒中产生气体的速率加快</a:t>
            </a:r>
            <a:endParaRPr lang="en-US" altLang="zh-CN" sz="2000" spc="-1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.一段时间后，气体量不再增加是因为土豆块的数量有限</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.为保证实验的严谨性，需要控制温度等无关变量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AS.16_1#d7d15a08b?pid=fe37315d5&amp;color=0,0,0&amp;vtp=1&amp;bt=1&amp;bbb=1&amp;hb=1"/>
              <p:cNvSpPr/>
              <p:nvPr/>
            </p:nvSpPr>
            <p:spPr>
              <a:xfrm>
                <a:off x="722376" y="1033272"/>
                <a:ext cx="10753344" cy="2311400"/>
              </a:xfrm>
              <a:prstGeom prst="rect">
                <a:avLst/>
              </a:prstGeom>
              <a:noFill/>
            </p:spPr>
            <p:txBody>
              <a:bodyPr wrap="none" lIns="0" tIns="0" rIns="0" bIns="0" rtlCol="0" anchor="t"/>
              <a:lstStyle/>
              <a:p>
                <a:pPr algn="l" latinLnBrk="1">
                  <a:lnSpc>
                    <a:spcPts val="3700"/>
                  </a:lnSpc>
                </a:pPr>
                <a:r>
                  <a:rPr lang="en-US" altLang="zh-CN" sz="2200" b="1" i="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分解产生</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，若有大量气体产生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分解效率高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，可推测新鲜土豆块中含有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过氧化氢酶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，A正确；若增加新鲜土豆块的数量，则过氧化氢酶的数量增加，催化作用增强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定时间内量筒中产生气体的速率加快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，B正确；一段时间后，气体量不再增加是因为底物</a:t>
                </a:r>
                <a14:m>
                  <m:oMath xmlns:m="http://schemas.openxmlformats.org/officeDocument/2006/math">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2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2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22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，C错误；温度是本实验的无关变量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，而温度影响</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的分解，故为保证实验的严谨性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要控制温度等无关变量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7_AS.16_1#d7d15a08b?pid=fe37315d5&amp;color=0,0,0&amp;vtp=1&amp;bt=1&amp;bbb=1&amp;hb=1"/>
              <p:cNvSpPr>
                <a:spLocks noRot="1" noChangeAspect="1" noMove="1" noResize="1" noEditPoints="1" noAdjustHandles="1" noChangeArrowheads="1" noChangeShapeType="1" noTextEdit="1"/>
              </p:cNvSpPr>
              <p:nvPr/>
            </p:nvSpPr>
            <p:spPr>
              <a:xfrm>
                <a:off x="722376" y="1033272"/>
                <a:ext cx="10753344" cy="2311400"/>
              </a:xfrm>
              <a:prstGeom prst="rect">
                <a:avLst/>
              </a:prstGeom>
              <a:blipFill rotWithShape="1">
                <a:blip r:embed="rId1"/>
                <a:stretch>
                  <a:fillRect l="-4" t="-5" r="-224" b="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EX.17_1#d7d15a08b?pid=fe37315d5&amp;color=0,0,0&amp;vtp=1&amp;bt=1&amp;bbb=1&amp;hb=1"/>
          <p:cNvSpPr/>
          <p:nvPr/>
        </p:nvSpPr>
        <p:spPr>
          <a:xfrm>
            <a:off x="722376" y="969264"/>
            <a:ext cx="10753344" cy="18415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酶的含量影响酶促反应速率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，增加酶的含量会使化学反应速率加快，提前达到反应平衡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，但不会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改变生成物的量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。增加新鲜土豆块的数量会增加过氧化氢酶的量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，因此一定时间内气体的产生速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率会加快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，但是不会影响气体的总产生量。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39163c39e.fixed?pid=9b00401d7&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4#39163c39e.fixed?pid=9b00401d7&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课时1</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酶的作用和本质</a:t>
            </a:r>
            <a:endParaRPr lang="en-US" altLang="zh-CN" sz="4400" dirty="0"/>
          </a:p>
        </p:txBody>
      </p:sp>
      <p:pic>
        <p:nvPicPr>
          <p:cNvPr id="4" name="C_4#39163c39e.fixed?pid=9b00401d7&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39163c39e.fixed?pid=9b00401d7&amp;color=255,255,255&amp;vtp=1&amp;bbb=1"/>
          <p:cNvSpPr/>
          <p:nvPr/>
        </p:nvSpPr>
        <p:spPr>
          <a:xfrm>
            <a:off x="10460736" y="4343400"/>
            <a:ext cx="1709928" cy="640080"/>
          </a:xfrm>
          <a:prstGeom prst="rect">
            <a:avLst/>
          </a:prstGeom>
          <a:noFill/>
        </p:spPr>
        <p:txBody>
          <a:bodyPr wrap="none" lIns="0" tIns="0" rIns="0" bIns="0" rtlCol="0" anchor="ctr"/>
          <a:lstStyle/>
          <a:p>
            <a:pPr algn="l" latinLnBrk="1">
              <a:lnSpc>
                <a:spcPts val="49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8_1#aa254c78b?pid=39163c39e&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［河北邯郸一中2025高一上月考改编</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细胞代谢实为细胞内所发生的用于维持生命的一系列有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序的化学反应的总称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，它们离不开酶的催化作用。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19_1#aa254c78b.bracket?pid=39163c39e&amp;color=0,0,0&amp;vpa=6&amp;vtp=1"/>
          <p:cNvSpPr/>
          <p:nvPr/>
        </p:nvSpPr>
        <p:spPr>
          <a:xfrm>
            <a:off x="8529701" y="1429200"/>
            <a:ext cx="385763"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5_BD.18_2#aa254c78b.choices?pid=39163c39e&amp;color=0,0,0&amp;vtp=1&amp;bbb=1"/>
          <p:cNvSpPr/>
          <p:nvPr/>
        </p:nvSpPr>
        <p:spPr>
          <a:xfrm>
            <a:off x="722376" y="1932662"/>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A.酶是由活细胞产生的，在细胞内发挥作用的一类有机物</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.酶在细胞代谢中有多种功能，在新陈代谢和生长发育中起调控作用</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.酶与无机催化剂相比具有高效性，原因是酶可降低化学反应的活化能</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.酶既可以作为催化剂，又可以作为反应底物</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EX.20_1#aa254c78b?pid=39163c39e&amp;color=0,0,0&amp;vtp=1&amp;bt=1&amp;bbb=1&amp;hb=1"/>
              <p:cNvSpPr/>
              <p:nvPr/>
            </p:nvSpPr>
            <p:spPr>
              <a:xfrm>
                <a:off x="722376" y="969264"/>
                <a:ext cx="10753344" cy="13843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教材变式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本题是教材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P80“概念检测”</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的变式题。本题从不同角度考查酶的本质及作用特点等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，考查了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学生的理解能力和对知识的应用能力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EX.20_1#aa254c78b?pid=39163c39e&amp;color=0,0,0&amp;vtp=1&amp;bt=1&amp;bbb=1&amp;hb=1"/>
              <p:cNvSpPr>
                <a:spLocks noRot="1" noChangeAspect="1" noMove="1" noResize="1" noEditPoints="1" noAdjustHandles="1" noChangeArrowheads="1" noChangeShapeType="1" noTextEdit="1"/>
              </p:cNvSpPr>
              <p:nvPr/>
            </p:nvSpPr>
            <p:spPr>
              <a:xfrm>
                <a:off x="722376" y="969264"/>
                <a:ext cx="10753344" cy="1384300"/>
              </a:xfrm>
              <a:prstGeom prst="rect">
                <a:avLst/>
              </a:prstGeom>
              <a:blipFill rotWithShape="1">
                <a:blip r:embed="rId1"/>
                <a:stretch>
                  <a:fillRect l="-4" t="-18" r="-242" b="1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21_1#aa254c78b?pid=39163c39e&amp;color=0,0,0&amp;vtp=1&amp;bt=1&amp;bbb=1&amp;hb=1"/>
          <p:cNvSpPr/>
          <p:nvPr/>
        </p:nvSpPr>
        <p:spPr>
          <a:xfrm>
            <a:off x="722376" y="972000"/>
            <a:ext cx="10753344" cy="22987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酶是由活细胞产生的具有催化作用的有机物，在细胞内或细胞外都可以发挥作用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，如唾液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淀粉酶可在体外分解淀粉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，A错误；酶只具有催化作用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，不能在新陈代谢和生长发育中起调控作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，B错误；酶与无机催化剂相比具有高效性，原因是酶能更显著降低化学反应的活化能，C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酶在不同反应中既可以作为催化剂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，又可以作为反应底物，比如淀粉酶可以催化淀粉水解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以在蛋白酶的催化作用下水解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d63d74c71.fixed?pid=0960d3bd1&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2#d63d74c71.fixed?pid=0960d3bd1&amp;color=255,255,255&amp;vtp=1&amp;bbb=1"/>
          <p:cNvSpPr/>
          <p:nvPr/>
        </p:nvSpPr>
        <p:spPr>
          <a:xfrm>
            <a:off x="0" y="3712464"/>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第1节</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降低化学反应活化能的酶</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2_1#551eb0058?sp=1&amp;pid=39163c39e&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［天津滨海新区2024高一上月考］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用某种蛋白酶处理甲、乙两种酶，甲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、乙两种酶的活性与处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理时间的关系如图所示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下列分析正确的是(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23_1#551eb0058.bracket?pid=39163c39e&amp;color=0,0,0&amp;vpa=7&amp;vtp=1"/>
          <p:cNvSpPr/>
          <p:nvPr/>
        </p:nvSpPr>
        <p:spPr>
          <a:xfrm>
            <a:off x="5735701" y="1429200"/>
            <a:ext cx="385763"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pic>
        <p:nvPicPr>
          <p:cNvPr id="4" name="QC_5_BD.22_2#551eb0058?htil=3&amp;pid=39163c39e&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726538" y="2021528"/>
            <a:ext cx="1856232" cy="156362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5_BD.22_3#551eb0058.choices?htil=3&amp;pid=39163c39e&amp;color=0,0,0&amp;vtp=1&amp;bbb=1&amp;hs=1"/>
          <p:cNvSpPr/>
          <p:nvPr/>
        </p:nvSpPr>
        <p:spPr>
          <a:xfrm>
            <a:off x="722376" y="1932662"/>
            <a:ext cx="8769096"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A.处理前后蛋白酶的自身性质发生改变</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.甲酶活性不变的原因是蛋白酶使其失活</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.蛋白酶处理乙酶的反应可用双缩脲试剂检测</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.蛋白酶处理乙酶导致其空间结构改变</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QC_5_EX.24_1#551eb0058?pid=39163c39e&amp;color=0,0,0&amp;vtp=1&amp;bbb=1&amp;hb=1&amp;hs=1"/>
          <p:cNvSpPr/>
          <p:nvPr/>
        </p:nvSpPr>
        <p:spPr>
          <a:xfrm>
            <a:off x="370684" y="942096"/>
            <a:ext cx="10753344" cy="13843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思路导引</a:t>
            </a:r>
            <a:endParaRPr lang="en-US" altLang="zh-CN" sz="2000" dirty="0"/>
          </a:p>
          <a:p>
            <a:pPr latinLnBrk="1">
              <a:lnSpc>
                <a:spcPts val="3700"/>
              </a:lnSpc>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分析题图，用某种蛋白酶处理甲、乙两种酶后，甲酶的活性不变，乙酶的活性降低，说明乙酶的</a:t>
            </a:r>
            <a:endPar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化学本质是蛋白质，而甲酶的化学本质不是蛋白质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fade">
                                      <p:cBhvr>
                                        <p:cTn id="13" dur="500"/>
                                        <p:tgtEl>
                                          <p:spTgt spid="6">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xEl>
                                              <p:pRg st="2" end="2"/>
                                            </p:txEl>
                                          </p:spTgt>
                                        </p:tgtEl>
                                        <p:attrNameLst>
                                          <p:attrName>style.visibility</p:attrName>
                                        </p:attrNameLst>
                                      </p:cBhvr>
                                      <p:to>
                                        <p:strVal val="visible"/>
                                      </p:to>
                                    </p:set>
                                    <p:animEffect transition="in" filter="fade">
                                      <p:cBhvr>
                                        <p:cTn id="16"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25_1#551eb0058?pid=39163c39e&amp;color=0,0,0&amp;vtp=1&amp;bt=1&amp;bbb=1&amp;hb=1"/>
              <p:cNvSpPr/>
              <p:nvPr/>
            </p:nvSpPr>
            <p:spPr>
              <a:xfrm>
                <a:off x="722376" y="972000"/>
                <a:ext cx="10753344" cy="22987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酶在反应前后化学性质不变，A错误；甲酶被处理后酶的活性不变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，说明甲酶能够抵抗该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蛋白酶的降解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，其化学本质不是蛋白质，而是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，B错误；乙酶在蛋白酶处理后活性降低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明乙酶的化学本质是蛋白质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，但是蛋白酶本身也是蛋白质，能够和双缩脲试剂发生作用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，出现紫</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色反应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，所以不能用双缩脲试剂检测蛋白酶处理乙酶的反应，C错误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；乙酶被蛋白酶处理后活性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，说明该蛋白酶改变了乙酶的空间结构，D正确。</a:t>
                </a:r>
                <a:endParaRPr lang="en-US" altLang="zh-CN" sz="2200" dirty="0"/>
              </a:p>
            </p:txBody>
          </p:sp>
        </mc:Choice>
        <mc:Fallback>
          <p:sp>
            <p:nvSpPr>
              <p:cNvPr id="2" name="QC_5_AS.25_1#551eb0058?pid=39163c39e&amp;color=0,0,0&amp;vtp=1&amp;bt=1&amp;bbb=1&amp;hb=1"/>
              <p:cNvSpPr>
                <a:spLocks noRot="1" noChangeAspect="1" noMove="1" noResize="1" noEditPoints="1" noAdjustHandles="1" noChangeArrowheads="1" noChangeShapeType="1" noTextEdit="1"/>
              </p:cNvSpPr>
              <p:nvPr/>
            </p:nvSpPr>
            <p:spPr>
              <a:xfrm>
                <a:off x="722376" y="972000"/>
                <a:ext cx="10753344" cy="2298700"/>
              </a:xfrm>
              <a:prstGeom prst="rect">
                <a:avLst/>
              </a:prstGeom>
              <a:blipFill rotWithShape="1">
                <a:blip r:embed="rId1"/>
                <a:stretch>
                  <a:fillRect l="-4" t="-20" r="-402" b="2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6_1#c37e896ec?sp=1&amp;pid=39163c39e&amp;color=0,0,0&amp;vtp=1&amp;bt=1&amp;bbb=1&amp;hb=1"/>
          <p:cNvSpPr/>
          <p:nvPr/>
        </p:nvSpPr>
        <p:spPr>
          <a:xfrm>
            <a:off x="722376" y="972000"/>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［山西运城2025高一上月考］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“农药残留速测卡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”白色药片中的胆碱酯酶能催化红色药片中的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物质水解为蓝色物质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，有机磷农药对胆碱酯酶有抑制作用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。食品安全人员检测菠菜表面是否残留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有机磷农药的部分操作过程如图所示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27_1#c37e896ec.bracket?pid=39163c39e&amp;color=0,0,0&amp;vpa=8&amp;vtp=1"/>
          <p:cNvSpPr/>
          <p:nvPr/>
        </p:nvSpPr>
        <p:spPr>
          <a:xfrm>
            <a:off x="7272401" y="1886400"/>
            <a:ext cx="357188"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5_BD.26_2#c37e896ec?htil=4&amp;pid=39163c39e&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318614" y="2478728"/>
            <a:ext cx="2926080" cy="150876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5_BD.26_3#c37e896ec.choices?htil=4&amp;pid=39163c39e&amp;color=0,0,0&amp;vtp=1&amp;bbb=1"/>
              <p:cNvSpPr/>
              <p:nvPr/>
            </p:nvSpPr>
            <p:spPr>
              <a:xfrm>
                <a:off x="722376" y="2389862"/>
                <a:ext cx="769010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A.胆碱酯酶的基本组成单位可能含</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或者</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.应将速测卡置于适宜温度条件下反应一段时间</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.若红色药片不变色，则可放心食用被检测菠菜</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.速测卡应在低温条件下保存，可循环反复使用</a:t>
                </a:r>
                <a:endParaRPr lang="en-US" altLang="zh-CN" sz="2000" dirty="0"/>
              </a:p>
            </p:txBody>
          </p:sp>
        </mc:Choice>
        <mc:Fallback>
          <p:sp>
            <p:nvSpPr>
              <p:cNvPr id="5" name="QC_5_BD.26_3#c37e896ec.choices?htil=4&amp;pid=39163c39e&amp;color=0,0,0&amp;vtp=1&amp;bbb=1"/>
              <p:cNvSpPr>
                <a:spLocks noRot="1" noChangeAspect="1" noMove="1" noResize="1" noEditPoints="1" noAdjustHandles="1" noChangeArrowheads="1" noChangeShapeType="1" noTextEdit="1"/>
              </p:cNvSpPr>
              <p:nvPr/>
            </p:nvSpPr>
            <p:spPr>
              <a:xfrm>
                <a:off x="722376" y="2389862"/>
                <a:ext cx="7690104" cy="1866900"/>
              </a:xfrm>
              <a:prstGeom prst="rect">
                <a:avLst/>
              </a:prstGeom>
              <a:blipFill rotWithShape="1">
                <a:blip r:embed="rId2"/>
                <a:stretch>
                  <a:fillRect l="-5" t="-19"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28_1#c37e896ec?pid=39163c39e&amp;color=0,0,0&amp;vtp=1&amp;bt=1&amp;bbb=1&amp;hb=1"/>
              <p:cNvSpPr/>
              <p:nvPr/>
            </p:nvSpPr>
            <p:spPr>
              <a:xfrm>
                <a:off x="722376" y="972000"/>
                <a:ext cx="10753344" cy="27559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酶的化学本质是蛋白质或</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，蛋白质和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的共有元素是C</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2200" b="0"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2200" b="0"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，因此胆碱酯酶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的基本组成单位一定含</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元素，A错误；胆碱酯酶催化红色药片中的物质水解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，需要在适宜温度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下反应一段时间才能产生蓝色物质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；白色药片中的胆碱酯酶能催化红色药片中的物质水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解为蓝色物质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，而有机磷农药对胆碱酯酶有抑制作用，因此若红色药片不变色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，说明被检测菠菜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表面有有机磷农药残留</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，胆碱酯酶的活性被抑制，需要进一步评估被检测菠菜的安全性，C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检测时底物和酶发生了反应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，底物被消耗，速测卡不可循环反复使用，D错误。</a:t>
                </a:r>
                <a:endParaRPr lang="en-US" altLang="zh-CN" sz="2200" dirty="0"/>
              </a:p>
            </p:txBody>
          </p:sp>
        </mc:Choice>
        <mc:Fallback>
          <p:sp>
            <p:nvSpPr>
              <p:cNvPr id="2" name="QC_5_AS.28_1#c37e896ec?pid=39163c39e&amp;color=0,0,0&amp;vtp=1&amp;bt=1&amp;bbb=1&amp;hb=1"/>
              <p:cNvSpPr>
                <a:spLocks noRot="1" noChangeAspect="1" noMove="1" noResize="1" noEditPoints="1" noAdjustHandles="1" noChangeArrowheads="1" noChangeShapeType="1" noTextEdit="1"/>
              </p:cNvSpPr>
              <p:nvPr/>
            </p:nvSpPr>
            <p:spPr>
              <a:xfrm>
                <a:off x="722376" y="972000"/>
                <a:ext cx="10753344" cy="2755900"/>
              </a:xfrm>
              <a:prstGeom prst="rect">
                <a:avLst/>
              </a:prstGeom>
              <a:blipFill rotWithShape="1">
                <a:blip r:embed="rId1"/>
                <a:stretch>
                  <a:fillRect l="-4" t="-16" r="-1984" b="1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9_1#41b5bccd1?sp=1&amp;pid=39163c39e&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多选题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［江苏南通海安高级中学2025高一上月考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某课外兴趣小组用图示实验装置比较过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氧化氢在不同条件下的分解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30_1#41b5bccd1.bracket?pid=39163c39e&amp;color=0,0,0&amp;vpa=9&amp;vtp=1&amp;bbb=1"/>
          <p:cNvSpPr/>
          <p:nvPr/>
        </p:nvSpPr>
        <p:spPr>
          <a:xfrm>
            <a:off x="6802501" y="1429200"/>
            <a:ext cx="55880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BD</a:t>
            </a:r>
            <a:endParaRPr lang="en-US" altLang="zh-CN" sz="2000" dirty="0"/>
          </a:p>
        </p:txBody>
      </p:sp>
      <p:pic>
        <p:nvPicPr>
          <p:cNvPr id="4" name="QC_5_BD.29_2#41b5bccd1?htil=5&amp;pid=39163c39e&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011972" y="2021528"/>
            <a:ext cx="4407408" cy="207568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5_BD.29_3#41b5bccd1.choices?htil=5&amp;pid=39163c39e&amp;color=0,0,0&amp;vtp=1&amp;bbb=1&amp;hb=1"/>
              <p:cNvSpPr/>
              <p:nvPr/>
            </p:nvSpPr>
            <p:spPr>
              <a:xfrm>
                <a:off x="722376" y="1932662"/>
                <a:ext cx="6208776" cy="32385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A.两个装置中的过氧化氢溶液要等量且越多越好</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FeCl</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、肝脏研磨液中的过氧化氢酶都可以降低该反应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的活化能</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.左边移液管内红色液体上升的速度比右边快</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，最终液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面比右边高</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.需同时挤捏两滴管的胶头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，让肝脏研磨液和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FeCl</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同时注入试管中</a:t>
                </a:r>
                <a:endParaRPr lang="en-US" altLang="zh-CN" sz="2000" dirty="0"/>
              </a:p>
            </p:txBody>
          </p:sp>
        </mc:Choice>
        <mc:Fallback>
          <p:sp>
            <p:nvSpPr>
              <p:cNvPr id="5" name="QC_5_BD.29_3#41b5bccd1.choices?htil=5&amp;pid=39163c39e&amp;color=0,0,0&amp;vtp=1&amp;bbb=1&amp;hb=1"/>
              <p:cNvSpPr>
                <a:spLocks noRot="1" noChangeAspect="1" noMove="1" noResize="1" noEditPoints="1" noAdjustHandles="1" noChangeArrowheads="1" noChangeShapeType="1" noTextEdit="1"/>
              </p:cNvSpPr>
              <p:nvPr/>
            </p:nvSpPr>
            <p:spPr>
              <a:xfrm>
                <a:off x="722376" y="1932662"/>
                <a:ext cx="6208776" cy="3238500"/>
              </a:xfrm>
              <a:prstGeom prst="rect">
                <a:avLst/>
              </a:prstGeom>
              <a:blipFill rotWithShape="1">
                <a:blip r:embed="rId2"/>
                <a:stretch>
                  <a:fillRect l="-6" t="-11" r="-1399" b="1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31_1#41b5bccd1?pid=39163c39e&amp;color=0,0,0&amp;vtp=1&amp;bt=1&amp;bbb=1&amp;hb=1"/>
              <p:cNvSpPr/>
              <p:nvPr/>
            </p:nvSpPr>
            <p:spPr>
              <a:xfrm>
                <a:off x="722376" y="972000"/>
                <a:ext cx="10753344" cy="27686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该实验中过氧化氢的量属于无关变量，无关变量要保持相同且适宜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，故两个装置中的过氧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化氢溶液要等量且适量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，不是越多越好，A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FeCl</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、肝脏研磨液中的过氧化氢酶都可以降低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该反应的活化能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；由于过氧化氢酶的催化效率高于</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FeCl</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，左边移液管内红色液体上升的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速度比右边快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，由于过氧化氢的量相等，最终产生的氧气一样多，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故最终两移液管的液面等高，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错误；需同时挤捏两支滴管的胶头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，让肝脏研磨液和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FeCl</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溶液同时注入试管中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，保证催化剂同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时起作用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5_AS.31_1#41b5bccd1?pid=39163c39e&amp;color=0,0,0&amp;vtp=1&amp;bt=1&amp;bbb=1&amp;hb=1"/>
              <p:cNvSpPr>
                <a:spLocks noRot="1" noChangeAspect="1" noMove="1" noResize="1" noEditPoints="1" noAdjustHandles="1" noChangeArrowheads="1" noChangeShapeType="1" noTextEdit="1"/>
              </p:cNvSpPr>
              <p:nvPr/>
            </p:nvSpPr>
            <p:spPr>
              <a:xfrm>
                <a:off x="722376" y="972000"/>
                <a:ext cx="10753344" cy="2768600"/>
              </a:xfrm>
              <a:prstGeom prst="rect">
                <a:avLst/>
              </a:prstGeom>
              <a:blipFill rotWithShape="1">
                <a:blip r:embed="rId1"/>
                <a:stretch>
                  <a:fillRect l="-4" t="-16" r="-591" b="1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32_1#39d9beb06?pid=1cbdf5772&amp;color=0,0,0&amp;vtp=1&amp;bt=1&amp;bbb=1&amp;hb=1"/>
              <p:cNvSpPr/>
              <p:nvPr/>
            </p:nvSpPr>
            <p:spPr>
              <a:xfrm>
                <a:off x="722376" y="972000"/>
                <a:ext cx="10753344" cy="18288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［福建厦门双十中学2025高一上月考］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科学家发现用脲和巯基乙醇处理</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酶分子时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，酶分子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中多肽链伸展开</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，丧失所有酶活性。当除去制备物中的脲和巯基乙醇时，</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酶分子恢复正常酶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活性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，且重新形成的蛋白质在功能上与实验开始时正确折叠的天然蛋白质无明显差异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。由该实验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可以推测(</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32_1#39d9beb06?pid=1cbdf5772&amp;color=0,0,0&amp;vtp=1&amp;bt=1&amp;bbb=1&amp;hb=1"/>
              <p:cNvSpPr>
                <a:spLocks noRot="1" noChangeAspect="1" noMove="1" noResize="1" noEditPoints="1" noAdjustHandles="1" noChangeArrowheads="1" noChangeShapeType="1" noTextEdit="1"/>
              </p:cNvSpPr>
              <p:nvPr/>
            </p:nvSpPr>
            <p:spPr>
              <a:xfrm>
                <a:off x="722376" y="972000"/>
                <a:ext cx="10753344" cy="1828800"/>
              </a:xfrm>
              <a:prstGeom prst="rect">
                <a:avLst/>
              </a:prstGeom>
              <a:blipFill rotWithShape="1">
                <a:blip r:embed="rId1"/>
                <a:stretch>
                  <a:fillRect l="-4" t="-25" r="-402" b="25"/>
                </a:stretch>
              </a:blipFill>
            </p:spPr>
            <p:txBody>
              <a:bodyPr/>
              <a:lstStyle/>
              <a:p>
                <a:r>
                  <a:rPr lang="zh-CN" altLang="en-US">
                    <a:noFill/>
                  </a:rPr>
                  <a:t> </a:t>
                </a:r>
              </a:p>
            </p:txBody>
          </p:sp>
        </mc:Fallback>
      </mc:AlternateContent>
      <p:sp>
        <p:nvSpPr>
          <p:cNvPr id="3" name="QC_6_AN.33_1#39d9beb06.bracket?pid=1cbdf5772&amp;color=0,0,0&amp;vpa=10&amp;vtp=1"/>
          <p:cNvSpPr/>
          <p:nvPr/>
        </p:nvSpPr>
        <p:spPr>
          <a:xfrm>
            <a:off x="1938401" y="2343600"/>
            <a:ext cx="35560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mc:AlternateContent xmlns:mc="http://schemas.openxmlformats.org/markup-compatibility/2006">
        <mc:Choice xmlns:a14="http://schemas.microsoft.com/office/drawing/2010/main" Requires="a14">
          <p:sp>
            <p:nvSpPr>
              <p:cNvPr id="4" name="QC_6_BD.32_2#39d9beb06.choices?pid=1cbdf5772&amp;color=0,0,0&amp;vtp=1&amp;bbb=1"/>
              <p:cNvSpPr/>
              <p:nvPr/>
            </p:nvSpPr>
            <p:spPr>
              <a:xfrm>
                <a:off x="722376" y="2847062"/>
                <a:ext cx="10753344" cy="927100"/>
              </a:xfrm>
              <a:prstGeom prst="rect">
                <a:avLst/>
              </a:prstGeom>
              <a:noFill/>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860" algn="l"/>
                  </a:tabLst>
                  <a:defRPr/>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.该分子的氨基酸序列不包含其折叠信息</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.折叠过程需要某种分子协助完成</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860" algn="l"/>
                  </a:tabLst>
                  <a:defRPr/>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C.发生变性的蛋白质也可能恢复原来的结构</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酶分子的化学本质不是蛋白质</a:t>
                </a:r>
                <a:endParaRPr lang="en-US" altLang="zh-CN" sz="2000" dirty="0"/>
              </a:p>
            </p:txBody>
          </p:sp>
        </mc:Choice>
        <mc:Fallback>
          <p:sp>
            <p:nvSpPr>
              <p:cNvPr id="4" name="QC_6_BD.32_2#39d9beb06.choices?pid=1cbdf5772&amp;color=0,0,0&amp;vtp=1&amp;bbb=1"/>
              <p:cNvSpPr>
                <a:spLocks noRot="1" noChangeAspect="1" noMove="1" noResize="1" noEditPoints="1" noAdjustHandles="1" noChangeArrowheads="1" noChangeShapeType="1" noTextEdit="1"/>
              </p:cNvSpPr>
              <p:nvPr/>
            </p:nvSpPr>
            <p:spPr>
              <a:xfrm>
                <a:off x="722376" y="2847062"/>
                <a:ext cx="10753344" cy="927100"/>
              </a:xfrm>
              <a:prstGeom prst="rect">
                <a:avLst/>
              </a:prstGeom>
              <a:blipFill rotWithShape="1">
                <a:blip r:embed="rId2"/>
                <a:stretch>
                  <a:fillRect l="-4" t="-39" b="3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EX.34_1#39d9beb06?pid=1cbdf5772&amp;color=0,0,0&amp;vtp=1&amp;bt=1&amp;bbb=1&amp;hb=1"/>
              <p:cNvSpPr/>
              <p:nvPr/>
            </p:nvSpPr>
            <p:spPr>
              <a:xfrm>
                <a:off x="722376" y="969264"/>
                <a:ext cx="10753344" cy="18415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思路导引</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脲和巯基乙醇可以使</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酶失去活性，当除去制备物中的脲和巯基乙醇时，</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酶又复性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新形成的蛋白质与实验开始时正确折叠的天然蛋白质的功能无明显差异，说明脲和巯基乙醇没有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改变氨基酸的序列</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酶的空间结构暂时发生变化。</a:t>
                </a:r>
                <a:endParaRPr lang="en-US" altLang="zh-CN" sz="2000" dirty="0"/>
              </a:p>
            </p:txBody>
          </p:sp>
        </mc:Choice>
        <mc:Fallback>
          <p:sp>
            <p:nvSpPr>
              <p:cNvPr id="2" name="QC_6_EX.34_1#39d9beb06?pid=1cbdf5772&amp;color=0,0,0&amp;vtp=1&amp;bt=1&amp;bbb=1&amp;hb=1"/>
              <p:cNvSpPr>
                <a:spLocks noRot="1" noChangeAspect="1" noMove="1" noResize="1" noEditPoints="1" noAdjustHandles="1" noChangeArrowheads="1" noChangeShapeType="1" noTextEdit="1"/>
              </p:cNvSpPr>
              <p:nvPr/>
            </p:nvSpPr>
            <p:spPr>
              <a:xfrm>
                <a:off x="722376" y="969264"/>
                <a:ext cx="10753344" cy="1841500"/>
              </a:xfrm>
              <a:prstGeom prst="rect">
                <a:avLst/>
              </a:prstGeom>
              <a:blipFill rotWithShape="1">
                <a:blip r:embed="rId1"/>
                <a:stretch>
                  <a:fillRect l="-4" t="-14" r="-402" b="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35_1#39d9beb06?pid=1cbdf5772&amp;color=0,0,0&amp;vtp=1&amp;bt=1&amp;bbb=1&amp;hb=1"/>
              <p:cNvSpPr/>
              <p:nvPr/>
            </p:nvSpPr>
            <p:spPr>
              <a:xfrm>
                <a:off x="722376" y="972000"/>
                <a:ext cx="10753344" cy="23368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酶分子复性后与正确折叠的天然蛋白质的功能无明显差异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，说明折叠信息包含在氨基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酸序列中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，A错误；除去制备物中的脲和巯基乙醇后</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酶复性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，不需要某种分子协助就能完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，B错误；用脲和巯基乙醇处理</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酶分子时，酶分子中多肽链伸展开，丧失所有酶活性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除去制备物中的脲和巯基乙醇时</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酶分子恢复正常酶活性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，说明发生变性的蛋白质分子也可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能恢复原来的结构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酶分子的化学本质是蛋白质，D错误。</a:t>
                </a:r>
                <a:endParaRPr lang="en-US" altLang="zh-CN" sz="2200" dirty="0"/>
              </a:p>
            </p:txBody>
          </p:sp>
        </mc:Choice>
        <mc:Fallback>
          <p:sp>
            <p:nvSpPr>
              <p:cNvPr id="2" name="QC_6_AS.35_1#39d9beb06?pid=1cbdf5772&amp;color=0,0,0&amp;vtp=1&amp;bt=1&amp;bbb=1&amp;hb=1"/>
              <p:cNvSpPr>
                <a:spLocks noRot="1" noChangeAspect="1" noMove="1" noResize="1" noEditPoints="1" noAdjustHandles="1" noChangeArrowheads="1" noChangeShapeType="1" noTextEdit="1"/>
              </p:cNvSpPr>
              <p:nvPr/>
            </p:nvSpPr>
            <p:spPr>
              <a:xfrm>
                <a:off x="722376" y="972000"/>
                <a:ext cx="10753344" cy="2336800"/>
              </a:xfrm>
              <a:prstGeom prst="rect">
                <a:avLst/>
              </a:prstGeom>
              <a:blipFill rotWithShape="1">
                <a:blip r:embed="rId1"/>
                <a:stretch>
                  <a:fillRect l="-4" t="-19" r="-407"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2e278ea3f.fixed?pid=9b00401d7&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4#2e278ea3f.fixed?pid=9b00401d7&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课时1</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酶的作用和本质</a:t>
            </a:r>
            <a:endParaRPr lang="en-US" altLang="zh-CN" sz="4400" dirty="0"/>
          </a:p>
        </p:txBody>
      </p:sp>
      <p:pic>
        <p:nvPicPr>
          <p:cNvPr id="4" name="C_4#2e278ea3f.fixed?pid=9b00401d7&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2e278ea3f.fixed?pid=9b00401d7&amp;color=255,255,255&amp;vtp=1&amp;bbb=1"/>
          <p:cNvSpPr/>
          <p:nvPr/>
        </p:nvSpPr>
        <p:spPr>
          <a:xfrm>
            <a:off x="10460736" y="4343400"/>
            <a:ext cx="1709928" cy="640080"/>
          </a:xfrm>
          <a:prstGeom prst="rect">
            <a:avLst/>
          </a:prstGeom>
          <a:noFill/>
        </p:spPr>
        <p:txBody>
          <a:bodyPr wrap="none" lIns="0" tIns="0" rIns="0" bIns="0" rtlCol="0" anchor="ctr"/>
          <a:lstStyle/>
          <a:p>
            <a:pPr algn="l" latinLnBrk="1">
              <a:lnSpc>
                <a:spcPts val="49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e94b3758d.fixed?pid=cfb451552&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4#e94b3758d.fixed?pid=cfb451552&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课时2</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酶的特性</a:t>
            </a:r>
            <a:endParaRPr lang="en-US" altLang="zh-CN" sz="4400" dirty="0"/>
          </a:p>
        </p:txBody>
      </p:sp>
      <p:pic>
        <p:nvPicPr>
          <p:cNvPr id="4" name="C_4#e94b3758d.fixed?pid=cfb451552&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e94b3758d.fixed?pid=cfb451552&amp;color=255,255,255&amp;vtp=1&amp;bbb=1"/>
          <p:cNvSpPr/>
          <p:nvPr/>
        </p:nvSpPr>
        <p:spPr>
          <a:xfrm>
            <a:off x="10460736" y="4343400"/>
            <a:ext cx="1709928" cy="640080"/>
          </a:xfrm>
          <a:prstGeom prst="rect">
            <a:avLst/>
          </a:prstGeom>
          <a:noFill/>
        </p:spPr>
        <p:txBody>
          <a:bodyPr wrap="none" lIns="0" tIns="0" rIns="0" bIns="0" rtlCol="0" anchor="ctr"/>
          <a:lstStyle/>
          <a:p>
            <a:pPr algn="l" latinLnBrk="1">
              <a:lnSpc>
                <a:spcPts val="49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36_1#96b3ab38d?sp=1&amp;pid=ccf0f5ea6&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［河北衡水冀州中学2025高一上期中］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酶是生物催化剂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，其作用原理是降低化学反应所需的活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。如图表示某类酶作用的模型，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37_1#96b3ab38d.bracket?pid=ccf0f5ea6&amp;color=0,0,0&amp;vpa=11&amp;vtp=1"/>
          <p:cNvSpPr/>
          <p:nvPr/>
        </p:nvSpPr>
        <p:spPr>
          <a:xfrm>
            <a:off x="7526401" y="1429200"/>
            <a:ext cx="357188"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6_BD.36_2#96b3ab38d?pid=ccf0f5ea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922776" y="2021528"/>
            <a:ext cx="4343400" cy="138988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6_BD.36_3#96b3ab38d.choices?pid=ccf0f5ea6&amp;color=0,0,0&amp;vtp=1&amp;bbb=1"/>
          <p:cNvSpPr/>
          <p:nvPr/>
        </p:nvSpPr>
        <p:spPr>
          <a:xfrm>
            <a:off x="722376" y="3545528"/>
            <a:ext cx="10753344" cy="927100"/>
          </a:xfrm>
          <a:prstGeom prst="rect">
            <a:avLst/>
          </a:prstGeom>
          <a:noFill/>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860" algn="l"/>
              </a:tabLst>
              <a:defRPr/>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.一种酶只可以催化一种化学反应</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.反应前后酶的数量及结构不改变</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860" algn="l"/>
              </a:tabLst>
              <a:defRPr/>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C.A的基本组成单位一定是核糖核苷酸</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.酶促反应速率不受环境因素的影响</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38_1#96b3ab38d?pid=ccf0f5ea6&amp;color=0,0,0&amp;vtp=1&amp;bt=1&amp;bbb=1&amp;hb=1"/>
              <p:cNvSpPr/>
              <p:nvPr/>
            </p:nvSpPr>
            <p:spPr>
              <a:xfrm>
                <a:off x="722376" y="972000"/>
                <a:ext cx="10753344" cy="18415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酶具有专一性，一种酶可以催化一种或一类化学反应，A错误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；酶在生化反应中起催化作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，反应前后酶的数量及结构不改变，B正确；分析题图可知，A反应前后结构不变，所以A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化学本质是蛋白质或</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，其基本组成单位是氨基酸或核糖核苷酸，C错误；温度和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等会影响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酶的活性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，进而影响酶促反应速率，D错误。</a:t>
                </a:r>
                <a:endParaRPr lang="en-US" altLang="zh-CN" sz="2200" dirty="0"/>
              </a:p>
            </p:txBody>
          </p:sp>
        </mc:Choice>
        <mc:Fallback>
          <p:sp>
            <p:nvSpPr>
              <p:cNvPr id="2" name="QC_6_AS.38_1#96b3ab38d?pid=ccf0f5ea6&amp;color=0,0,0&amp;vtp=1&amp;bt=1&amp;bbb=1&amp;hb=1"/>
              <p:cNvSpPr>
                <a:spLocks noRot="1" noChangeAspect="1" noMove="1" noResize="1" noEditPoints="1" noAdjustHandles="1" noChangeArrowheads="1" noChangeShapeType="1" noTextEdit="1"/>
              </p:cNvSpPr>
              <p:nvPr/>
            </p:nvSpPr>
            <p:spPr>
              <a:xfrm>
                <a:off x="722376" y="972000"/>
                <a:ext cx="10753344" cy="1841500"/>
              </a:xfrm>
              <a:prstGeom prst="rect">
                <a:avLst/>
              </a:prstGeom>
              <a:blipFill rotWithShape="1">
                <a:blip r:embed="rId1"/>
                <a:stretch>
                  <a:fillRect l="-4" t="-24" r="-2840" b="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39_1#1f0a0e6bf?pid=ccf0f5ea6&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2.近期中国科学家完成了用二氧化碳合成淀粉的研究。其中，人工设计的新酶——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甲醛聚合酶，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打通了在生物体外从无机碳到有机碳的关键通路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。下面有关甲醛聚合酶的推断，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40_1#1f0a0e6bf.bracket?pid=ccf0f5ea6&amp;color=0,0,0&amp;vpa=12&amp;vtp=1"/>
          <p:cNvSpPr/>
          <p:nvPr/>
        </p:nvSpPr>
        <p:spPr>
          <a:xfrm>
            <a:off x="10828401" y="1429200"/>
            <a:ext cx="3746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6_BD.39_2#1f0a0e6bf.choices?pid=ccf0f5ea6&amp;color=0,0,0&amp;vtp=1&amp;bbb=1"/>
          <p:cNvSpPr/>
          <p:nvPr/>
        </p:nvSpPr>
        <p:spPr>
          <a:xfrm>
            <a:off x="722376" y="1932662"/>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A.甲醛聚合酶能降低化学反应的活化能，因此具有高效性</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.该酶催化反应需要适宜的温度</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.甲醛聚合酶凭借特殊的空间结构与底物结合</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.可以通过设计对照实验摸索新酶作用的适宜条件</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41_1#1f0a0e6bf?pid=ccf0f5ea6&amp;color=0,0,0&amp;vtp=1&amp;bt=1&amp;bbb=1&amp;hb=1"/>
              <p:cNvSpPr/>
              <p:nvPr/>
            </p:nvSpPr>
            <p:spPr>
              <a:xfrm>
                <a:off x="722376" y="972000"/>
                <a:ext cx="10753344" cy="18415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甲醛聚合酶具有高效性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，是因为甲醛聚合酶降低化学反应的活化能的效果比无机催化剂更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，A错误；该酶催化反应需要适宜的温度，B正确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；酶的作用具有专一性的原因是酶活性中心的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结构和底物空间结构的契合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，C正确；通过设计对照实验，可以探究酶起作用的适宜</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、温度等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6_AS.41_1#1f0a0e6bf?pid=ccf0f5ea6&amp;color=0,0,0&amp;vtp=1&amp;bt=1&amp;bbb=1&amp;hb=1"/>
              <p:cNvSpPr>
                <a:spLocks noRot="1" noChangeAspect="1" noMove="1" noResize="1" noEditPoints="1" noAdjustHandles="1" noChangeArrowheads="1" noChangeShapeType="1" noTextEdit="1"/>
              </p:cNvSpPr>
              <p:nvPr/>
            </p:nvSpPr>
            <p:spPr>
              <a:xfrm>
                <a:off x="722376" y="972000"/>
                <a:ext cx="10753344" cy="1841500"/>
              </a:xfrm>
              <a:prstGeom prst="rect">
                <a:avLst/>
              </a:prstGeom>
              <a:blipFill rotWithShape="1">
                <a:blip r:embed="rId1"/>
                <a:stretch>
                  <a:fillRect l="-4" t="-24" r="-1181" b="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42_1#e89dbc2d1?pid=ccf0f5ea6&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［黑龙江哈尔滨九中2025高一上月考］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为保证细胞代谢高效进行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，酶作为催化剂具有高效性和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专一性的特点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，并且需要适宜的条件，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下列有关实验的叙述错误的是(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43_1#e89dbc2d1.bracket?pid=ccf0f5ea6&amp;color=0,0,0&amp;vpa=13&amp;vtp=1"/>
          <p:cNvSpPr/>
          <p:nvPr/>
        </p:nvSpPr>
        <p:spPr>
          <a:xfrm>
            <a:off x="8542401" y="1429200"/>
            <a:ext cx="35560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mc:AlternateContent xmlns:mc="http://schemas.openxmlformats.org/markup-compatibility/2006">
        <mc:Choice xmlns:a14="http://schemas.microsoft.com/office/drawing/2010/main" Requires="a14">
          <p:sp>
            <p:nvSpPr>
              <p:cNvPr id="4" name="QC_6_BD.42_2#e89dbc2d1.choices?pid=ccf0f5ea6&amp;color=0,0,0&amp;vtp=1&amp;bbb=1"/>
              <p:cNvSpPr/>
              <p:nvPr/>
            </p:nvSpPr>
            <p:spPr>
              <a:xfrm>
                <a:off x="722376" y="1932662"/>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A.在用淀粉酶、淀粉和蔗糖验证酶的专一性时，不宜用碘液检测实验结果</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.探究温度对酶活性影响时，不宜用过氧化氢和过氧化氢酶作为反应试剂</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.选用过氧化氢溶液验证酶的高效性时，对照组不做处理，实验组加入肝脏研磨液</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.酶制剂通常在最适</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和低温条件下保存</a:t>
                </a:r>
                <a:endParaRPr lang="en-US" altLang="zh-CN" sz="2000" dirty="0"/>
              </a:p>
            </p:txBody>
          </p:sp>
        </mc:Choice>
        <mc:Fallback>
          <p:sp>
            <p:nvSpPr>
              <p:cNvPr id="4" name="QC_6_BD.42_2#e89dbc2d1.choices?pid=ccf0f5ea6&amp;color=0,0,0&amp;vtp=1&amp;bbb=1"/>
              <p:cNvSpPr>
                <a:spLocks noRot="1" noChangeAspect="1" noMove="1" noResize="1" noEditPoints="1" noAdjustHandles="1" noChangeArrowheads="1" noChangeShapeType="1" noTextEdit="1"/>
              </p:cNvSpPr>
              <p:nvPr/>
            </p:nvSpPr>
            <p:spPr>
              <a:xfrm>
                <a:off x="722376" y="1932662"/>
                <a:ext cx="10753344" cy="1866900"/>
              </a:xfrm>
              <a:prstGeom prst="rect">
                <a:avLst/>
              </a:prstGeom>
              <a:blipFill rotWithShape="1">
                <a:blip r:embed="rId1"/>
                <a:stretch>
                  <a:fillRect l="-4" t="-19"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44_1#e89dbc2d1?pid=ccf0f5ea6&amp;color=0,0,0&amp;vtp=1&amp;bt=1&amp;bbb=1&amp;hb=1"/>
              <p:cNvSpPr/>
              <p:nvPr/>
            </p:nvSpPr>
            <p:spPr>
              <a:xfrm>
                <a:off x="722376" y="972000"/>
                <a:ext cx="10753344" cy="32131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蔗糖无论分解与否，都不会与碘液发生显色反应，因此利用淀粉酶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、淀粉和蔗糖验证酶的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专一性时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，不能用碘液检测实验结果，A正确；过氧化氢在加热时分解会加快</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，在高温处理组中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高温和过氧化氢酶均加快反应进行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，因此探究温度对酶活性影响时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，不宜用过氧化氢和过氧化氢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，B正确；酶的高效性是指与无机催化剂相比，酶降低化学反应活化能的作用更显著</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，选用过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氧化氢溶液验证酶的高效性时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，对照组应加入无机催化剂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FeCl</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），实验组加入新鲜肝脏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研磨液</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（含过氧化氢酶），C错误；保存酶时，需要把</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控制在最适</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，温度为低温条件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结构不被破坏且活性最低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6_AS.44_1#e89dbc2d1?pid=ccf0f5ea6&amp;color=0,0,0&amp;vtp=1&amp;bt=1&amp;bbb=1&amp;hb=1"/>
              <p:cNvSpPr>
                <a:spLocks noRot="1" noChangeAspect="1" noMove="1" noResize="1" noEditPoints="1" noAdjustHandles="1" noChangeArrowheads="1" noChangeShapeType="1" noTextEdit="1"/>
              </p:cNvSpPr>
              <p:nvPr/>
            </p:nvSpPr>
            <p:spPr>
              <a:xfrm>
                <a:off x="722376" y="972000"/>
                <a:ext cx="10753344" cy="3213100"/>
              </a:xfrm>
              <a:prstGeom prst="rect">
                <a:avLst/>
              </a:prstGeom>
              <a:blipFill rotWithShape="1">
                <a:blip r:embed="rId1"/>
                <a:stretch>
                  <a:fillRect l="-4" t="-14" r="-1057" b="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45_1#6f4867c6b?sp=1&amp;pid=ccf0f5ea6&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［浙江台州十校2025高一上期中联考］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某同学取两支洁净的试管，编号为1和2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，然后按照下表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中序号</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①到③的要求操作。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AlternateContent xmlns:mc="http://schemas.openxmlformats.org/markup-compatibility/2006" xmlns:a14="http://schemas.microsoft.com/office/drawing/2010/main">
        <mc:Choice Requires="a14">
          <p:graphicFrame>
            <p:nvGraphicFramePr>
              <p:cNvPr id="37" name="QC_6_BD.45_2#6f4867c6b?colgroup=6,16,9,6&amp;pid=ccf0f5ea6&amp;color=0,0,0&amp;vtp=1&amp;bbb=1"/>
              <p:cNvGraphicFramePr>
                <a:graphicFrameLocks noGrp="1"/>
              </p:cNvGraphicFramePr>
              <p:nvPr/>
            </p:nvGraphicFramePr>
            <p:xfrm>
              <a:off x="722376" y="2021528"/>
              <a:ext cx="10716768" cy="1838960"/>
            </p:xfrm>
            <a:graphic>
              <a:graphicData uri="http://schemas.openxmlformats.org/drawingml/2006/table">
                <a:tbl>
                  <a:tblPr/>
                  <a:tblGrid>
                    <a:gridCol w="1783080"/>
                    <a:gridCol w="4489704"/>
                    <a:gridCol w="2651760"/>
                    <a:gridCol w="1792224"/>
                  </a:tblGrid>
                  <a:tr h="459740">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项目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试管1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试管2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注入可溶性淀粉溶液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注入蔗糖溶液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注入新鲜的淀粉酶溶液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37" name="QC_6_BD.45_2#6f4867c6b?colgroup=6,16,9,6&amp;pid=ccf0f5ea6&amp;color=0,0,0&amp;vtp=1&amp;bbb=1"/>
              <p:cNvGraphicFramePr>
                <a:graphicFrameLocks noGrp="1"/>
              </p:cNvGraphicFramePr>
              <p:nvPr/>
            </p:nvGraphicFramePr>
            <p:xfrm>
              <a:off x="722376" y="2021528"/>
              <a:ext cx="10716768" cy="1838960"/>
            </p:xfrm>
            <a:graphic>
              <a:graphicData uri="http://schemas.openxmlformats.org/drawingml/2006/table">
                <a:tbl>
                  <a:tblPr/>
                  <a:tblGrid>
                    <a:gridCol w="1783080"/>
                    <a:gridCol w="4489704"/>
                    <a:gridCol w="2651760"/>
                    <a:gridCol w="1792224"/>
                  </a:tblGrid>
                  <a:tr h="459740">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项目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试管1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试管2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注入可溶性淀粉溶液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注入蔗糖溶液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注入新鲜的淀粉酶溶液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bl>
              </a:graphicData>
            </a:graphic>
          </p:graphicFrame>
        </mc:Fallback>
      </mc:AlternateContent>
      <p:sp>
        <p:nvSpPr>
          <p:cNvPr id="4" name="QC_6_AN.46_1#6f4867c6b.bracket?pid=ccf0f5ea6&amp;color=0,0,0&amp;vpa=14&amp;vtp=1"/>
          <p:cNvSpPr/>
          <p:nvPr/>
        </p:nvSpPr>
        <p:spPr>
          <a:xfrm>
            <a:off x="6497701" y="1429200"/>
            <a:ext cx="385763"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mc:AlternateContent xmlns:mc="http://schemas.openxmlformats.org/markup-compatibility/2006">
        <mc:Choice xmlns:a14="http://schemas.microsoft.com/office/drawing/2010/main" Requires="a14">
          <p:sp>
            <p:nvSpPr>
              <p:cNvPr id="5" name="QC_6_BD.45_3#6f4867c6b.choices?pid=ccf0f5ea6&amp;color=0,0,0&amp;vtp=1&amp;bbb=1"/>
              <p:cNvSpPr/>
              <p:nvPr/>
            </p:nvSpPr>
            <p:spPr>
              <a:xfrm>
                <a:off x="722376" y="3990028"/>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A.该实验可用于验证淀粉酶具有专一性</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.“?”处注入蔗糖溶液的量应为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.两支试管内的液体混匀后，应置于淀粉酶的最适温度下反应相同时间</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.试管1和试管2反应后的溶液均能与斐林试剂产生砖红色沉淀</a:t>
                </a:r>
                <a:endParaRPr lang="en-US" altLang="zh-CN" sz="2000" dirty="0"/>
              </a:p>
            </p:txBody>
          </p:sp>
        </mc:Choice>
        <mc:Fallback>
          <p:sp>
            <p:nvSpPr>
              <p:cNvPr id="5" name="QC_6_BD.45_3#6f4867c6b.choices?pid=ccf0f5ea6&amp;color=0,0,0&amp;vtp=1&amp;bbb=1"/>
              <p:cNvSpPr>
                <a:spLocks noRot="1" noChangeAspect="1" noMove="1" noResize="1" noEditPoints="1" noAdjustHandles="1" noChangeArrowheads="1" noChangeShapeType="1" noTextEdit="1"/>
              </p:cNvSpPr>
              <p:nvPr/>
            </p:nvSpPr>
            <p:spPr>
              <a:xfrm>
                <a:off x="722376" y="3990028"/>
                <a:ext cx="10753344" cy="1866900"/>
              </a:xfrm>
              <a:prstGeom prst="rect">
                <a:avLst/>
              </a:prstGeom>
              <a:blipFill rotWithShape="1">
                <a:blip r:embed="rId2"/>
                <a:stretch>
                  <a:fillRect l="-4" t="-17" b="1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47_1#6f4867c6b?pid=ccf0f5ea6&amp;color=0,0,0&amp;vtp=1&amp;bt=1&amp;bbb=1&amp;hb=1"/>
              <p:cNvSpPr/>
              <p:nvPr/>
            </p:nvSpPr>
            <p:spPr>
              <a:xfrm>
                <a:off x="722376" y="972000"/>
                <a:ext cx="10753344" cy="22987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试管1中加入可溶性淀粉和淀粉酶，试管2中加入蔗糖和淀粉酶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，目的是验证淀粉酶具有专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，A正确；本实验的自变量是底物，无关变量应保持相同且适宜，因此</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“?”处注入蔗糖溶液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的量应为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，B正确；温度、时间为本实验无关变量，应相同且适宜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，因此两支试管内的液体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混匀后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，应置于淀粉酶的最适温度下反应相同时间，C正确；试管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2中的蔗糖不能被淀粉酶水解为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还原性糖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，无法与斐林试剂产生砖红色沉淀，D错误。</a:t>
                </a:r>
                <a:endParaRPr lang="en-US" altLang="zh-CN" sz="2200" dirty="0"/>
              </a:p>
            </p:txBody>
          </p:sp>
        </mc:Choice>
        <mc:Fallback>
          <p:sp>
            <p:nvSpPr>
              <p:cNvPr id="2" name="QC_6_AS.47_1#6f4867c6b?pid=ccf0f5ea6&amp;color=0,0,0&amp;vtp=1&amp;bt=1&amp;bbb=1&amp;hb=1"/>
              <p:cNvSpPr>
                <a:spLocks noRot="1" noChangeAspect="1" noMove="1" noResize="1" noEditPoints="1" noAdjustHandles="1" noChangeArrowheads="1" noChangeShapeType="1" noTextEdit="1"/>
              </p:cNvSpPr>
              <p:nvPr/>
            </p:nvSpPr>
            <p:spPr>
              <a:xfrm>
                <a:off x="722376" y="972000"/>
                <a:ext cx="10753344" cy="2298700"/>
              </a:xfrm>
              <a:prstGeom prst="rect">
                <a:avLst/>
              </a:prstGeom>
              <a:blipFill rotWithShape="1">
                <a:blip r:embed="rId1"/>
                <a:stretch>
                  <a:fillRect l="-4" t="-20" r="-1010" b="2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48_1#9fa06c2fb?sp=1&amp;pid=ccf0f5ea6&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多选题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［江西宜春2025高一下开学考］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如图所示，多酶片的主要成分是胃蛋白酶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、胰蛋白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，常用于治疗消化不良、食欲缺乏。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49_1#9fa06c2fb.bracket?pid=ccf0f5ea6&amp;color=0,0,0&amp;vpa=15&amp;vtp=1&amp;bbb=1"/>
          <p:cNvSpPr/>
          <p:nvPr/>
        </p:nvSpPr>
        <p:spPr>
          <a:xfrm>
            <a:off x="8072501" y="1429200"/>
            <a:ext cx="55880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BD</a:t>
            </a:r>
            <a:endParaRPr lang="en-US" altLang="zh-CN" sz="2000" dirty="0"/>
          </a:p>
        </p:txBody>
      </p:sp>
      <p:pic>
        <p:nvPicPr>
          <p:cNvPr id="4" name="QC_6_BD.48_2#9fa06c2fb?htil=6&amp;pid=ccf0f5ea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364273" y="2021528"/>
            <a:ext cx="4590288" cy="147218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6_BD.48_3#9fa06c2fb.choices?htil=6&amp;pid=ccf0f5ea6&amp;color=0,0,0&amp;vtp=1&amp;bbb=1"/>
          <p:cNvSpPr/>
          <p:nvPr/>
        </p:nvSpPr>
        <p:spPr>
          <a:xfrm>
            <a:off x="722376" y="1932662"/>
            <a:ext cx="6035040"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A.用多种酶制成多酶片，说明酶不具有专一性</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.胃蛋白酶在胃液和肠液中的活性不同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.多酶片碾碎后服用，其功效更佳</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.胃蛋白酶进入小肠后可能会被胰蛋白酶水解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6_BD.1_1#1450be58a?htil=1&amp;pid=3899cada3&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9443514" y="1054296"/>
            <a:ext cx="1975104" cy="207568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6_BD.1_2#1450be58a?htil=1&amp;sp=1&amp;pid=3899cada3&amp;color=0,0,0&amp;vtp=1&amp;bt=1&amp;bbb=1&amp;hb=1"/>
          <p:cNvSpPr/>
          <p:nvPr/>
        </p:nvSpPr>
        <p:spPr>
          <a:xfrm>
            <a:off x="722376" y="972000"/>
            <a:ext cx="8641080"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［江西萍乡2024高一上期末</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如图曲线表示某化学反应在使用无机催化剂和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酶催化条件下的能量变化过程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下列相关分析错误的是(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6_AN.2_1#1450be58a.bracket?pid=3899cada3&amp;color=0,0,0&amp;vpa=1&amp;vtp=1"/>
          <p:cNvSpPr/>
          <p:nvPr/>
        </p:nvSpPr>
        <p:spPr>
          <a:xfrm>
            <a:off x="7018401" y="1429200"/>
            <a:ext cx="35560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mc:AlternateContent xmlns:mc="http://schemas.openxmlformats.org/markup-compatibility/2006">
        <mc:Choice xmlns:a14="http://schemas.microsoft.com/office/drawing/2010/main" Requires="a14">
          <p:sp>
            <p:nvSpPr>
              <p:cNvPr id="5" name="QC_6_BD.1_3#1450be58a.choices?htil=1&amp;pid=3899cada3&amp;color=0,0,0&amp;vtp=1&amp;bbb=1"/>
              <p:cNvSpPr/>
              <p:nvPr/>
            </p:nvSpPr>
            <p:spPr>
              <a:xfrm>
                <a:off x="722376" y="1932662"/>
                <a:ext cx="8641080"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A.曲线①表示在无机催化剂条件下的能量变化</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𝑐</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的差值为酶催化该反应所需要的活化能</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的差值为酶催化该反应所降低的活化能</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.此过程解释了酶的催化具有高效性的原因</a:t>
                </a:r>
                <a:endParaRPr lang="en-US" altLang="zh-CN" sz="2000" dirty="0"/>
              </a:p>
            </p:txBody>
          </p:sp>
        </mc:Choice>
        <mc:Fallback>
          <p:sp>
            <p:nvSpPr>
              <p:cNvPr id="5" name="QC_6_BD.1_3#1450be58a.choices?htil=1&amp;pid=3899cada3&amp;color=0,0,0&amp;vtp=1&amp;bbb=1"/>
              <p:cNvSpPr>
                <a:spLocks noRot="1" noChangeAspect="1" noMove="1" noResize="1" noEditPoints="1" noAdjustHandles="1" noChangeArrowheads="1" noChangeShapeType="1" noTextEdit="1"/>
              </p:cNvSpPr>
              <p:nvPr/>
            </p:nvSpPr>
            <p:spPr>
              <a:xfrm>
                <a:off x="722376" y="1932662"/>
                <a:ext cx="8641080" cy="1866900"/>
              </a:xfrm>
              <a:prstGeom prst="rect">
                <a:avLst/>
              </a:prstGeom>
              <a:blipFill rotWithShape="1">
                <a:blip r:embed="rId2"/>
                <a:stretch>
                  <a:fillRect l="-4" t="-19" r="4"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50_1#9fa06c2fb?pid=ccf0f5ea6&amp;color=0,0,0&amp;vtp=1&amp;bt=1&amp;bbb=1&amp;hb=1"/>
              <p:cNvSpPr/>
              <p:nvPr/>
            </p:nvSpPr>
            <p:spPr>
              <a:xfrm>
                <a:off x="722376" y="972000"/>
                <a:ext cx="10753344" cy="27559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由于酶具有专一性，多酶片由多种酶制成，以催化食物中多种物质的分解，A错误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；胃液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和肠液的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不同，酶在不同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下的活性也不相同，因此胃蛋白酶在胃液和肠液中的活性不同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；多酶片中的肠溶衣可保证胰蛋白酶等在肠液中发挥作用，碾碎后会破坏肠溶衣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，使胰蛋白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酶等被胃蛋白酶分解或在酸性的胃液中失活而无法发挥相应作用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故多酶片不可以碾碎后服用，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错误；胃蛋白酶的化学本质是蛋白质，进入小肠后活性降低，甚至失活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，可能会被胰蛋白酶水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6_AS.50_1#9fa06c2fb?pid=ccf0f5ea6&amp;color=0,0,0&amp;vtp=1&amp;bt=1&amp;bbb=1&amp;hb=1"/>
              <p:cNvSpPr>
                <a:spLocks noRot="1" noChangeAspect="1" noMove="1" noResize="1" noEditPoints="1" noAdjustHandles="1" noChangeArrowheads="1" noChangeShapeType="1" noTextEdit="1"/>
              </p:cNvSpPr>
              <p:nvPr/>
            </p:nvSpPr>
            <p:spPr>
              <a:xfrm>
                <a:off x="722376" y="972000"/>
                <a:ext cx="10753344" cy="2755900"/>
              </a:xfrm>
              <a:prstGeom prst="rect">
                <a:avLst/>
              </a:prstGeom>
              <a:blipFill rotWithShape="1">
                <a:blip r:embed="rId1"/>
                <a:stretch>
                  <a:fillRect l="-4" t="-16" r="-667" b="1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51_1#a99df12e9?sp=1&amp;pid=1d2275f47&amp;color=0,0,0&amp;vtp=1&amp;bt=1&amp;bbb=1&amp;hb=1"/>
              <p:cNvSpPr/>
              <p:nvPr/>
            </p:nvSpPr>
            <p:spPr>
              <a:xfrm>
                <a:off x="722376" y="972000"/>
                <a:ext cx="10753344" cy="18288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［河南南阳2025</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高一上期末］</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纳米酶具有催化</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分解的作用，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常用于环境污染的检测。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研究人员在一系列</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梯度下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，将适量的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纳米酶加入一定量且浓度相同的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溶液中反应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min</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后，测定反应体系中的溶氧量，不考虑氧气从液体中逸出，结果如图所示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51_1#a99df12e9?sp=1&amp;pid=1d2275f47&amp;color=0,0,0&amp;vtp=1&amp;bt=1&amp;bbb=1&amp;hb=1"/>
              <p:cNvSpPr>
                <a:spLocks noRot="1" noChangeAspect="1" noMove="1" noResize="1" noEditPoints="1" noAdjustHandles="1" noChangeArrowheads="1" noChangeShapeType="1" noTextEdit="1"/>
              </p:cNvSpPr>
              <p:nvPr/>
            </p:nvSpPr>
            <p:spPr>
              <a:xfrm>
                <a:off x="722376" y="972000"/>
                <a:ext cx="10753344" cy="1828800"/>
              </a:xfrm>
              <a:prstGeom prst="rect">
                <a:avLst/>
              </a:prstGeom>
              <a:blipFill rotWithShape="1">
                <a:blip r:embed="rId1"/>
                <a:stretch>
                  <a:fillRect l="-4" t="-25" r="-1901" b="25"/>
                </a:stretch>
              </a:blipFill>
            </p:spPr>
            <p:txBody>
              <a:bodyPr/>
              <a:lstStyle/>
              <a:p>
                <a:r>
                  <a:rPr lang="zh-CN" altLang="en-US">
                    <a:noFill/>
                  </a:rPr>
                  <a:t> </a:t>
                </a:r>
              </a:p>
            </p:txBody>
          </p:sp>
        </mc:Fallback>
      </mc:AlternateContent>
      <p:sp>
        <p:nvSpPr>
          <p:cNvPr id="3" name="QC_6_AN.52_1#a99df12e9.bracket?pid=1d2275f47&amp;color=0,0,0&amp;vpa=16&amp;vtp=1"/>
          <p:cNvSpPr/>
          <p:nvPr/>
        </p:nvSpPr>
        <p:spPr>
          <a:xfrm>
            <a:off x="1417701" y="2343600"/>
            <a:ext cx="385763"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pic>
        <p:nvPicPr>
          <p:cNvPr id="4" name="QC_6_BD.51_2#a99df12e9?htil=7&amp;pid=1d2275f47&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673356" y="2935928"/>
            <a:ext cx="3182112" cy="227685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6_BD.51_3#a99df12e9.choices?htil=7&amp;pid=1d2275f47&amp;color=0,0,0&amp;vtp=1&amp;bbb=1"/>
              <p:cNvSpPr/>
              <p:nvPr/>
            </p:nvSpPr>
            <p:spPr>
              <a:xfrm>
                <a:off x="722376" y="2847062"/>
                <a:ext cx="7434072"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纳米酶不同，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酶只能在细胞内发挥作用</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纳米酶和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酶都能为</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分解提供活化能</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纳米酶在</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偏酸性的条件下活性较高</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.随反应时间的延长，最终各反应体系中溶氧量可能相同</a:t>
                </a:r>
                <a:endParaRPr lang="en-US" altLang="zh-CN" sz="2000" dirty="0"/>
              </a:p>
            </p:txBody>
          </p:sp>
        </mc:Choice>
        <mc:Fallback>
          <p:sp>
            <p:nvSpPr>
              <p:cNvPr id="5" name="QC_6_BD.51_3#a99df12e9.choices?htil=7&amp;pid=1d2275f47&amp;color=0,0,0&amp;vtp=1&amp;bbb=1"/>
              <p:cNvSpPr>
                <a:spLocks noRot="1" noChangeAspect="1" noMove="1" noResize="1" noEditPoints="1" noAdjustHandles="1" noChangeArrowheads="1" noChangeShapeType="1" noTextEdit="1"/>
              </p:cNvSpPr>
              <p:nvPr/>
            </p:nvSpPr>
            <p:spPr>
              <a:xfrm>
                <a:off x="722376" y="2847062"/>
                <a:ext cx="7434072" cy="1866900"/>
              </a:xfrm>
              <a:prstGeom prst="rect">
                <a:avLst/>
              </a:prstGeom>
              <a:blipFill rotWithShape="1">
                <a:blip r:embed="rId3"/>
                <a:stretch>
                  <a:fillRect l="-5" t="-19" r="7"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53_1#a99df12e9?pid=1d2275f47&amp;color=0,0,0&amp;vtp=1&amp;bt=1&amp;bbb=1&amp;hb=1"/>
              <p:cNvSpPr/>
              <p:nvPr/>
            </p:nvSpPr>
            <p:spPr>
              <a:xfrm>
                <a:off x="722376" y="972000"/>
                <a:ext cx="10753344" cy="1473200"/>
              </a:xfrm>
              <a:prstGeom prst="rect">
                <a:avLst/>
              </a:prstGeom>
              <a:noFill/>
            </p:spPr>
            <p:txBody>
              <a:bodyPr wrap="none" lIns="0" tIns="0" rIns="0" bIns="0" rtlCol="0" anchor="t"/>
              <a:lstStyle/>
              <a:p>
                <a:pPr algn="l" latinLnBrk="1">
                  <a:lnSpc>
                    <a:spcPts val="4000"/>
                  </a:lnSpc>
                </a:pPr>
                <a:r>
                  <a:rPr lang="en-US" altLang="zh-CN" sz="2200" b="1" i="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酶也可以在细胞外发挥催化作用，只要细胞外条件适宜，A错误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；酶不为化学反应提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4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供能量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，只是降低化学反应的活化能，B错误；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据图可知</a:t>
                </a:r>
                <a:r>
                  <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纳米酶在</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偏碱性的条件下活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性较高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，C错误；如果底物量相同，则随反应时间的延长，最终各反应体系中溶氧量相同，D正确。</a:t>
                </a:r>
                <a:endParaRPr lang="en-US" altLang="zh-CN" sz="2200" dirty="0"/>
              </a:p>
            </p:txBody>
          </p:sp>
        </mc:Choice>
        <mc:Fallback>
          <p:sp>
            <p:nvSpPr>
              <p:cNvPr id="2" name="QC_6_AS.53_1#a99df12e9?pid=1d2275f47&amp;color=0,0,0&amp;vtp=1&amp;bt=1&amp;bbb=1&amp;hb=1"/>
              <p:cNvSpPr>
                <a:spLocks noRot="1" noChangeAspect="1" noMove="1" noResize="1" noEditPoints="1" noAdjustHandles="1" noChangeArrowheads="1" noChangeShapeType="1" noTextEdit="1"/>
              </p:cNvSpPr>
              <p:nvPr/>
            </p:nvSpPr>
            <p:spPr>
              <a:xfrm>
                <a:off x="722376" y="972000"/>
                <a:ext cx="10753344" cy="1473200"/>
              </a:xfrm>
              <a:prstGeom prst="rect">
                <a:avLst/>
              </a:prstGeom>
              <a:blipFill rotWithShape="1">
                <a:blip r:embed="rId1"/>
                <a:stretch>
                  <a:fillRect l="-4" t="-31" r="-3183" b="3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54_1#61512092f?sp=1&amp;pid=1d2275f47&amp;color=0,0,0&amp;vtp=1&amp;bt=1&amp;bbb=1"/>
          <p:cNvSpPr/>
          <p:nvPr/>
        </p:nvSpPr>
        <p:spPr>
          <a:xfrm>
            <a:off x="722376" y="969264"/>
            <a:ext cx="10753344" cy="431800"/>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［福建厦门一中2024高一上月考］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如图表示酶活性与温度的关系。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55_1#61512092f.bracket?pid=1d2275f47&amp;color=0,0,0&amp;vpa=17&amp;vtp=1"/>
          <p:cNvSpPr/>
          <p:nvPr/>
        </p:nvSpPr>
        <p:spPr>
          <a:xfrm>
            <a:off x="10531539" y="969264"/>
            <a:ext cx="355600" cy="431800"/>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6_BD.54_2#61512092f?htil=8&amp;pid=1d2275f47&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808961" y="1490853"/>
            <a:ext cx="2176272" cy="156362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6_BD.54_3#61512092f.choices?htil=8&amp;pid=1d2275f47&amp;color=0,0,0&amp;vtp=1&amp;bbb=1"/>
              <p:cNvSpPr/>
              <p:nvPr/>
            </p:nvSpPr>
            <p:spPr>
              <a:xfrm>
                <a:off x="722376" y="1401987"/>
                <a:ext cx="8439912"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.当温度为</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𝑇</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时，该反应的活化能最高</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当反应物浓度提高时，</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𝑇</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对应的数值一定会增加</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C.温度在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𝑇</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时比在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𝑇</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时更适合酶的保存</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D.酶的空间结构在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𝑇</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时比</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𝑇</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时被破坏的更严重</a:t>
                </a:r>
                <a:endParaRPr lang="en-US" altLang="zh-CN" sz="2000" dirty="0"/>
              </a:p>
            </p:txBody>
          </p:sp>
        </mc:Choice>
        <mc:Fallback>
          <p:sp>
            <p:nvSpPr>
              <p:cNvPr id="5" name="QC_6_BD.54_3#61512092f.choices?htil=8&amp;pid=1d2275f47&amp;color=0,0,0&amp;vtp=1&amp;bbb=1"/>
              <p:cNvSpPr>
                <a:spLocks noRot="1" noChangeAspect="1" noMove="1" noResize="1" noEditPoints="1" noAdjustHandles="1" noChangeArrowheads="1" noChangeShapeType="1" noTextEdit="1"/>
              </p:cNvSpPr>
              <p:nvPr/>
            </p:nvSpPr>
            <p:spPr>
              <a:xfrm>
                <a:off x="722376" y="1401987"/>
                <a:ext cx="8439912" cy="1866900"/>
              </a:xfrm>
              <a:prstGeom prst="rect">
                <a:avLst/>
              </a:prstGeom>
              <a:blipFill rotWithShape="1">
                <a:blip r:embed="rId2"/>
                <a:stretch>
                  <a:fillRect l="-5" t="-29" r="6" b="2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56_1#61512092f?pid=1d2275f47&amp;color=0,0,0&amp;vtp=1&amp;bt=1&amp;bbb=1&amp;hb=1"/>
              <p:cNvSpPr/>
              <p:nvPr/>
            </p:nvSpPr>
            <p:spPr>
              <a:xfrm>
                <a:off x="722376" y="972000"/>
                <a:ext cx="10753344" cy="2311400"/>
              </a:xfrm>
              <a:prstGeom prst="rect">
                <a:avLst/>
              </a:prstGeom>
              <a:noFill/>
            </p:spPr>
            <p:txBody>
              <a:bodyPr wrap="none" lIns="0" tIns="0" rIns="0" bIns="0" rtlCol="0" anchor="t"/>
              <a:lstStyle/>
              <a:p>
                <a:pPr algn="l" latinLnBrk="1">
                  <a:lnSpc>
                    <a:spcPts val="3700"/>
                  </a:lnSpc>
                </a:pPr>
                <a:r>
                  <a:rPr lang="en-US" altLang="zh-CN" sz="2200" b="1" i="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当温度为</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𝑇</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时，化学反应速率最快，即酶的催化效率最高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，降低化学反应活化能的效果最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显著</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，此温度下反应需要的活化能最低，A错误；一定范围内</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，化学反应速率会随着反应物浓度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的提高而加快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，但反应物浓度增加到一定程度反应速率不会再增大，B错误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；酶适合在低温条件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下保存，因此温度为</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𝑇</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时比</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𝑇</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时更适合酶的保存，C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r>
                  <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𝑇</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时的低温只是抑制了酶的活性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𝑇</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时的高温使酶失活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，故酶的空间结构在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𝑇</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时比</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𝑇</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时被破坏的更严重，D错误。</a:t>
                </a:r>
                <a:endParaRPr lang="en-US" altLang="zh-CN" sz="2200" dirty="0"/>
              </a:p>
            </p:txBody>
          </p:sp>
        </mc:Choice>
        <mc:Fallback>
          <p:sp>
            <p:nvSpPr>
              <p:cNvPr id="2" name="QC_6_AS.56_1#61512092f?pid=1d2275f47&amp;color=0,0,0&amp;vtp=1&amp;bt=1&amp;bbb=1&amp;hb=1"/>
              <p:cNvSpPr>
                <a:spLocks noRot="1" noChangeAspect="1" noMove="1" noResize="1" noEditPoints="1" noAdjustHandles="1" noChangeArrowheads="1" noChangeShapeType="1" noTextEdit="1"/>
              </p:cNvSpPr>
              <p:nvPr/>
            </p:nvSpPr>
            <p:spPr>
              <a:xfrm>
                <a:off x="722376" y="972000"/>
                <a:ext cx="10753344" cy="2311400"/>
              </a:xfrm>
              <a:prstGeom prst="rect">
                <a:avLst/>
              </a:prstGeom>
              <a:blipFill rotWithShape="1">
                <a:blip r:embed="rId1"/>
                <a:stretch>
                  <a:fillRect l="-4" t="-19" r="-230"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57_1#21b0b38da?sp=1&amp;pid=1d2275f47&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多选题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［辽宁省实验中学2025高一上期中］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反应物浓度与酶促反应速率的关系如图所示，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曲线</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表示在最适温度、最适</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条件下进行反应所得的结果。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下列分析错误的是(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57_1#21b0b38da?sp=1&amp;pid=1d2275f47&amp;color=0,0,0&amp;vtp=1&amp;bt=1&amp;bbb=1&amp;hb=1"/>
              <p:cNvSpPr>
                <a:spLocks noRot="1" noChangeAspect="1" noMove="1" noResize="1" noEditPoints="1" noAdjustHandles="1" noChangeArrowheads="1" noChangeShapeType="1" noTextEdit="1"/>
              </p:cNvSpPr>
              <p:nvPr/>
            </p:nvSpPr>
            <p:spPr>
              <a:xfrm>
                <a:off x="722376" y="972000"/>
                <a:ext cx="10753344" cy="914400"/>
              </a:xfrm>
              <a:prstGeom prst="rect">
                <a:avLst/>
              </a:prstGeom>
              <a:blipFill rotWithShape="1">
                <a:blip r:embed="rId1"/>
                <a:stretch>
                  <a:fillRect l="-4" t="-49" b="49"/>
                </a:stretch>
              </a:blipFill>
            </p:spPr>
            <p:txBody>
              <a:bodyPr/>
              <a:lstStyle/>
              <a:p>
                <a:r>
                  <a:rPr lang="zh-CN" altLang="en-US">
                    <a:noFill/>
                  </a:rPr>
                  <a:t> </a:t>
                </a:r>
              </a:p>
            </p:txBody>
          </p:sp>
        </mc:Fallback>
      </mc:AlternateContent>
      <p:sp>
        <p:nvSpPr>
          <p:cNvPr id="3" name="QC_6_AN.58_1#21b0b38da.bracket?pid=1d2275f47&amp;color=0,0,0&amp;vpa=18&amp;vtp=1&amp;bbb=1"/>
          <p:cNvSpPr/>
          <p:nvPr/>
        </p:nvSpPr>
        <p:spPr>
          <a:xfrm>
            <a:off x="9747314" y="1429200"/>
            <a:ext cx="528638"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BC</a:t>
            </a:r>
            <a:endParaRPr lang="en-US" altLang="zh-CN" sz="2000" dirty="0"/>
          </a:p>
        </p:txBody>
      </p:sp>
      <p:pic>
        <p:nvPicPr>
          <p:cNvPr id="4" name="QC_6_BD.57_2#21b0b38da?htil=9&amp;pid=1d2275f47&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265653" y="2021528"/>
            <a:ext cx="2587752" cy="155448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6_BD.57_3#21b0b38da.choices?htil=9&amp;pid=1d2275f47&amp;color=0,0,0&amp;vtp=1&amp;bbb=1"/>
              <p:cNvSpPr/>
              <p:nvPr/>
            </p:nvSpPr>
            <p:spPr>
              <a:xfrm>
                <a:off x="722376" y="1932662"/>
                <a:ext cx="8028432"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A.若从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点开始温度升高</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，则曲线可能发生由</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的变化</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.限制曲线</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MN</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段反应速率的主要因素是温度</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点时向反应物中再加入少量反应物，则反应曲线会变为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.若减小</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，重复该实验，则</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点的位置均会下移</a:t>
                </a:r>
                <a:endParaRPr lang="en-US" altLang="zh-CN" sz="2000" dirty="0"/>
              </a:p>
            </p:txBody>
          </p:sp>
        </mc:Choice>
        <mc:Fallback>
          <p:sp>
            <p:nvSpPr>
              <p:cNvPr id="5" name="QC_6_BD.57_3#21b0b38da.choices?htil=9&amp;pid=1d2275f47&amp;color=0,0,0&amp;vtp=1&amp;bbb=1"/>
              <p:cNvSpPr>
                <a:spLocks noRot="1" noChangeAspect="1" noMove="1" noResize="1" noEditPoints="1" noAdjustHandles="1" noChangeArrowheads="1" noChangeShapeType="1" noTextEdit="1"/>
              </p:cNvSpPr>
              <p:nvPr/>
            </p:nvSpPr>
            <p:spPr>
              <a:xfrm>
                <a:off x="722376" y="1932662"/>
                <a:ext cx="8028432" cy="1866900"/>
              </a:xfrm>
              <a:prstGeom prst="rect">
                <a:avLst/>
              </a:prstGeom>
              <a:blipFill rotWithShape="1">
                <a:blip r:embed="rId3"/>
                <a:stretch>
                  <a:fillRect l="-5" t="-19" r="6"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59_1#21b0b38da?pid=1d2275f47&amp;color=0,0,0&amp;vtp=1&amp;bt=1&amp;bbb=1&amp;hb=1"/>
              <p:cNvSpPr/>
              <p:nvPr/>
            </p:nvSpPr>
            <p:spPr>
              <a:xfrm>
                <a:off x="722376" y="972000"/>
                <a:ext cx="10753344" cy="27940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曲线</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表示在最适温度、最适</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条件下进行反应所得的结果，故若从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点开始温度升高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，酶的活性下降，则曲线可能发生由</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的变化，A正确；在曲线</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MN</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段反应速率与反应物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浓度呈正相关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，因此反应物浓度是限制曲线</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MN</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段反应速率的主要因素，B错误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点时向反应物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中再加入少量反应物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，酶促反应速率不变</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反应曲线不会变为</a:t>
                </a:r>
                <a14:m>
                  <m:oMath xmlns:m="http://schemas.openxmlformats.org/officeDocument/2006/math">
                    <m:r>
                      <m:rPr>
                        <m:sty m:val="p"/>
                      </m:rP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r>
                      <a:rPr lang="en-US" altLang="zh-CN" sz="22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，因为此时底物已经饱和，C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曲线</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表示在最适温度、最适</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条件下进行反应所得的结果，故减小</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，酶的活性下降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，重复该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sz="2200" b="0"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点的位置均会下移，D正确。</a:t>
                </a:r>
                <a:endParaRPr lang="en-US" altLang="zh-CN" sz="2200" dirty="0"/>
              </a:p>
            </p:txBody>
          </p:sp>
        </mc:Choice>
        <mc:Fallback>
          <p:sp>
            <p:nvSpPr>
              <p:cNvPr id="2" name="QC_6_AS.59_1#21b0b38da?pid=1d2275f47&amp;color=0,0,0&amp;vtp=1&amp;bt=1&amp;bbb=1&amp;hb=1"/>
              <p:cNvSpPr>
                <a:spLocks noRot="1" noChangeAspect="1" noMove="1" noResize="1" noEditPoints="1" noAdjustHandles="1" noChangeArrowheads="1" noChangeShapeType="1" noTextEdit="1"/>
              </p:cNvSpPr>
              <p:nvPr/>
            </p:nvSpPr>
            <p:spPr>
              <a:xfrm>
                <a:off x="722376" y="972000"/>
                <a:ext cx="10753344" cy="2794000"/>
              </a:xfrm>
              <a:prstGeom prst="rect">
                <a:avLst/>
              </a:prstGeom>
              <a:blipFill rotWithShape="1">
                <a:blip r:embed="rId1"/>
                <a:stretch>
                  <a:fillRect l="-4" t="-16" r="-2829" b="1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EX.60_1#21b0b38da?pid=1d2275f47&amp;color=0,0,0&amp;vtp=1&amp;bt=1&amp;bbb=1&amp;hb=1"/>
              <p:cNvSpPr/>
              <p:nvPr/>
            </p:nvSpPr>
            <p:spPr>
              <a:xfrm>
                <a:off x="722376" y="969264"/>
                <a:ext cx="10753344" cy="13843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题干中提出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“曲线</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表示在最适温度、最适</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条件下进行反应所得的结果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”，该条件下酶的活性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，改变温度或</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都会降低酶的活性，使曲线下降。</a:t>
                </a:r>
                <a:endParaRPr lang="en-US" altLang="zh-CN" sz="2000" dirty="0"/>
              </a:p>
            </p:txBody>
          </p:sp>
        </mc:Choice>
        <mc:Fallback>
          <p:sp>
            <p:nvSpPr>
              <p:cNvPr id="2" name="QC_6_EX.60_1#21b0b38da?pid=1d2275f47&amp;color=0,0,0&amp;vtp=1&amp;bt=1&amp;bbb=1&amp;hb=1"/>
              <p:cNvSpPr>
                <a:spLocks noRot="1" noChangeAspect="1" noMove="1" noResize="1" noEditPoints="1" noAdjustHandles="1" noChangeArrowheads="1" noChangeShapeType="1" noTextEdit="1"/>
              </p:cNvSpPr>
              <p:nvPr/>
            </p:nvSpPr>
            <p:spPr>
              <a:xfrm>
                <a:off x="722376" y="969264"/>
                <a:ext cx="10753344" cy="1384300"/>
              </a:xfrm>
              <a:prstGeom prst="rect">
                <a:avLst/>
              </a:prstGeom>
              <a:blipFill rotWithShape="1">
                <a:blip r:embed="rId1"/>
                <a:stretch>
                  <a:fillRect l="-4" t="-18" b="1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BD.61_1#62851e258?sp=1&amp;pid=f921fe1e2&amp;color=0,0,0&amp;vtp=1&amp;bt=1&amp;bbb=1&amp;hb=1"/>
              <p:cNvSpPr/>
              <p:nvPr/>
            </p:nvSpPr>
            <p:spPr>
              <a:xfrm>
                <a:off x="722376" y="972000"/>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［江苏盐城2025高一上期中］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科研人员从某种微生物体内分离得到了一种酶</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Q</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，为探究该酶的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最适温度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，进行了相关实验，各组反应相同时间后的实验结果如图1所示；图2为酶</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Q</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下催化一定量的底物时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，生成物的量随时间变化的曲线。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7_BD.61_1#62851e258?sp=1&amp;pid=f921fe1e2&amp;color=0,0,0&amp;vtp=1&amp;bt=1&amp;bbb=1&amp;hb=1"/>
              <p:cNvSpPr>
                <a:spLocks noRot="1" noChangeAspect="1" noMove="1" noResize="1" noEditPoints="1" noAdjustHandles="1" noChangeArrowheads="1" noChangeShapeType="1" noTextEdit="1"/>
              </p:cNvSpPr>
              <p:nvPr/>
            </p:nvSpPr>
            <p:spPr>
              <a:xfrm>
                <a:off x="722376" y="972000"/>
                <a:ext cx="10753344" cy="1371600"/>
              </a:xfrm>
              <a:prstGeom prst="rect">
                <a:avLst/>
              </a:prstGeom>
              <a:blipFill rotWithShape="1">
                <a:blip r:embed="rId1"/>
                <a:stretch>
                  <a:fillRect l="-4" t="-33" r="-537" b="33"/>
                </a:stretch>
              </a:blipFill>
            </p:spPr>
            <p:txBody>
              <a:bodyPr/>
              <a:lstStyle/>
              <a:p>
                <a:r>
                  <a:rPr lang="zh-CN" altLang="en-US">
                    <a:noFill/>
                  </a:rPr>
                  <a:t> </a:t>
                </a:r>
              </a:p>
            </p:txBody>
          </p:sp>
        </mc:Fallback>
      </mc:AlternateContent>
      <p:sp>
        <p:nvSpPr>
          <p:cNvPr id="3" name="QC_7_AN.62_1#62851e258.bracket?pid=f921fe1e2&amp;color=0,0,0&amp;vpa=19&amp;vtp=1"/>
          <p:cNvSpPr/>
          <p:nvPr/>
        </p:nvSpPr>
        <p:spPr>
          <a:xfrm>
            <a:off x="9304401" y="1892496"/>
            <a:ext cx="357188"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7_BD.61_3#62851e258?iti=1&amp;htil=1&amp;pid=f921fe1e2&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2377440" y="2453328"/>
            <a:ext cx="2057400" cy="139903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7_BD.61_4#62851e258?iti=2&amp;htil=1&amp;pid=f921fe1e2&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872984" y="2563056"/>
            <a:ext cx="1819656" cy="128930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6" name="QC_7_BD.61_5#62851e258?iti=1&amp;htil=1&amp;pid=f921fe1e2&amp;color=0,0,0&amp;vtp=1&amp;bbb=1"/>
          <p:cNvSpPr/>
          <p:nvPr/>
        </p:nvSpPr>
        <p:spPr>
          <a:xfrm>
            <a:off x="3175952" y="3979360"/>
            <a:ext cx="460375" cy="403987"/>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a:t>
            </a:r>
            <a:endParaRPr lang="en-US" altLang="zh-CN" sz="2000" dirty="0"/>
          </a:p>
        </p:txBody>
      </p:sp>
      <p:sp>
        <p:nvSpPr>
          <p:cNvPr id="7" name="QC_7_BD.61_6#62851e258?iti=2&amp;htil=1&amp;pid=f921fe1e2&amp;color=0,0,0&amp;vtp=1&amp;bbb=1"/>
          <p:cNvSpPr/>
          <p:nvPr/>
        </p:nvSpPr>
        <p:spPr>
          <a:xfrm>
            <a:off x="8552624" y="3979360"/>
            <a:ext cx="460375" cy="403987"/>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a:t>
            </a:r>
            <a:endParaRPr lang="en-US" altLang="zh-CN" sz="2000" dirty="0"/>
          </a:p>
        </p:txBody>
      </p:sp>
      <mc:AlternateContent xmlns:mc="http://schemas.openxmlformats.org/markup-compatibility/2006">
        <mc:Choice xmlns:a14="http://schemas.microsoft.com/office/drawing/2010/main" Requires="a14">
          <p:sp>
            <p:nvSpPr>
              <p:cNvPr id="8" name="QC_7_BD.61_7#62851e258.choices?pid=f921fe1e2&amp;color=0,0,0&amp;vtp=1&amp;bbb=1"/>
              <p:cNvSpPr/>
              <p:nvPr/>
            </p:nvSpPr>
            <p:spPr>
              <a:xfrm>
                <a:off x="722376" y="4472662"/>
                <a:ext cx="10753344" cy="18288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A.酶</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Q</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的化学本质是蛋白质或</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.由图1可知，该种微生物适合在较低温度的环境中生存</a:t>
                </a:r>
                <a:endParaRPr lang="en-US" altLang="zh-CN" sz="2000" dirty="0"/>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.图2实验中若升高温度，酶</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Q</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的活性可能升高</a:t>
                </a:r>
                <a:endParaRPr lang="en-US" altLang="zh-CN" sz="2000" dirty="0"/>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.图2实验中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时增加底物的量，酶</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Q</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的活性不变</a:t>
                </a:r>
                <a:endParaRPr lang="en-US" altLang="zh-CN" sz="2000" dirty="0"/>
              </a:p>
            </p:txBody>
          </p:sp>
        </mc:Choice>
        <mc:Fallback>
          <p:sp>
            <p:nvSpPr>
              <p:cNvPr id="8" name="QC_7_BD.61_7#62851e258.choices?pid=f921fe1e2&amp;color=0,0,0&amp;vtp=1&amp;bbb=1"/>
              <p:cNvSpPr>
                <a:spLocks noRot="1" noChangeAspect="1" noMove="1" noResize="1" noEditPoints="1" noAdjustHandles="1" noChangeArrowheads="1" noChangeShapeType="1" noTextEdit="1"/>
              </p:cNvSpPr>
              <p:nvPr/>
            </p:nvSpPr>
            <p:spPr>
              <a:xfrm>
                <a:off x="722376" y="4472662"/>
                <a:ext cx="10753344" cy="1828800"/>
              </a:xfrm>
              <a:prstGeom prst="rect">
                <a:avLst/>
              </a:prstGeom>
              <a:blipFill rotWithShape="1">
                <a:blip r:embed="rId4"/>
                <a:stretch>
                  <a:fillRect l="-4" t="-20" b="2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AS.63_1#62851e258?pid=f921fe1e2&amp;color=0,0,0&amp;vtp=1&amp;bt=1&amp;bbb=1&amp;hb=1"/>
              <p:cNvSpPr/>
              <p:nvPr/>
            </p:nvSpPr>
            <p:spPr>
              <a:xfrm>
                <a:off x="722376" y="972000"/>
                <a:ext cx="10753344" cy="18542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酶是活细胞产生的具有催化作用的有机物，其化学本质是蛋白质或</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，A正确；由图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，该种微生物适合在较高温度的环境中生存，B错误；由图1可知</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不一定是酶</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Q</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的最适温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，因此图2实验中若升高温度，酶</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Q</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的活性可能升高，C正确；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增加底物的浓度不改变酶的活性，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200" dirty="0"/>
              </a:p>
            </p:txBody>
          </p:sp>
        </mc:Choice>
        <mc:Fallback>
          <p:sp>
            <p:nvSpPr>
              <p:cNvPr id="2" name="QC_7_AS.63_1#62851e258?pid=f921fe1e2&amp;color=0,0,0&amp;vtp=1&amp;bt=1&amp;bbb=1&amp;hb=1"/>
              <p:cNvSpPr>
                <a:spLocks noRot="1" noChangeAspect="1" noMove="1" noResize="1" noEditPoints="1" noAdjustHandles="1" noChangeArrowheads="1" noChangeShapeType="1" noTextEdit="1"/>
              </p:cNvSpPr>
              <p:nvPr/>
            </p:nvSpPr>
            <p:spPr>
              <a:xfrm>
                <a:off x="722376" y="972000"/>
                <a:ext cx="10753344" cy="1854200"/>
              </a:xfrm>
              <a:prstGeom prst="rect">
                <a:avLst/>
              </a:prstGeom>
              <a:blipFill rotWithShape="1">
                <a:blip r:embed="rId1"/>
                <a:stretch>
                  <a:fillRect l="-4" t="-24" r="-2551" b="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3_1#1450be58a?pid=3899cada3&amp;color=0,0,0&amp;vtp=1&amp;bt=1&amp;bbb=1&amp;hb=1"/>
              <p:cNvSpPr/>
              <p:nvPr/>
            </p:nvSpPr>
            <p:spPr>
              <a:xfrm>
                <a:off x="722376" y="972000"/>
                <a:ext cx="10753344" cy="23241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由图可知，曲线①表示在无机催化剂条件下的能量变化，此时所需活化能较大，A正确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𝑐</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的差值表示在无催化剂的条件下化学反应需要的活化能</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𝑐</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的差值表示在有酶催化的条件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下化学反应需要的活化能</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的差值为酶与无机催化剂相比降低的活化能，B正确，C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由曲线图可知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，与无机催化剂相比，酶能显著降低化学反应的活化能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，故此过程解释了酶的催化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具有高效性的原因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6_AS.3_1#1450be58a?pid=3899cada3&amp;color=0,0,0&amp;vtp=1&amp;bt=1&amp;bbb=1&amp;hb=1"/>
              <p:cNvSpPr>
                <a:spLocks noRot="1" noChangeAspect="1" noMove="1" noResize="1" noEditPoints="1" noAdjustHandles="1" noChangeArrowheads="1" noChangeShapeType="1" noTextEdit="1"/>
              </p:cNvSpPr>
              <p:nvPr/>
            </p:nvSpPr>
            <p:spPr>
              <a:xfrm>
                <a:off x="722376" y="972000"/>
                <a:ext cx="10753344" cy="2324100"/>
              </a:xfrm>
              <a:prstGeom prst="rect">
                <a:avLst/>
              </a:prstGeom>
              <a:blipFill rotWithShape="1">
                <a:blip r:embed="rId1"/>
                <a:stretch>
                  <a:fillRect l="-4" t="-19" r="-402"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EX.64_1#62851e258?pid=f921fe1e2&amp;color=0,0,0&amp;vtp=1&amp;bt=1&amp;bbb=1&amp;hb=1"/>
              <p:cNvSpPr/>
              <p:nvPr/>
            </p:nvSpPr>
            <p:spPr>
              <a:xfrm>
                <a:off x="722376" y="969264"/>
                <a:ext cx="10753344" cy="23241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1）不同酶的最适温度和最适</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有差异，温度和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通过影响酶的活性进而影响化学反应速率，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酶的活性越高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，催化化学反应速率的能力越强。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2）单位时间内，底物剩余量越少，说明化学反应越快。</a:t>
                </a:r>
                <a:endParaRPr lang="en-US" altLang="zh-CN" sz="2000" dirty="0"/>
              </a:p>
              <a:p>
                <a:pPr latinLnBrk="1">
                  <a:lnSpc>
                    <a:spcPts val="3700"/>
                  </a:lnSpc>
                </a:pP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3）底物和酶的浓度通过影响底物与酶的接触来影响酶促反应的速率，底物量改变不影响酶的活性。</a:t>
                </a:r>
                <a:endParaRPr lang="en-US" altLang="zh-CN" sz="2000" spc="-100" dirty="0"/>
              </a:p>
            </p:txBody>
          </p:sp>
        </mc:Choice>
        <mc:Fallback>
          <p:sp>
            <p:nvSpPr>
              <p:cNvPr id="2" name="QC_7_EX.64_1#62851e258?pid=f921fe1e2&amp;color=0,0,0&amp;vtp=1&amp;bt=1&amp;bbb=1&amp;hb=1"/>
              <p:cNvSpPr>
                <a:spLocks noRot="1" noChangeAspect="1" noMove="1" noResize="1" noEditPoints="1" noAdjustHandles="1" noChangeArrowheads="1" noChangeShapeType="1" noTextEdit="1"/>
              </p:cNvSpPr>
              <p:nvPr/>
            </p:nvSpPr>
            <p:spPr>
              <a:xfrm>
                <a:off x="722376" y="969264"/>
                <a:ext cx="10753344" cy="2324100"/>
              </a:xfrm>
              <a:prstGeom prst="rect">
                <a:avLst/>
              </a:prstGeom>
              <a:blipFill rotWithShape="1">
                <a:blip r:embed="rId1"/>
                <a:stretch>
                  <a:fillRect l="-4" t="-11" r="-573" b="1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e5a71bc1e.fixed?pid=cfb451552&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4#e5a71bc1e.fixed?pid=cfb451552&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课时2</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酶的特性</a:t>
            </a:r>
            <a:endParaRPr lang="en-US" altLang="zh-CN" sz="4400" dirty="0"/>
          </a:p>
        </p:txBody>
      </p:sp>
      <p:pic>
        <p:nvPicPr>
          <p:cNvPr id="4" name="C_4#e5a71bc1e.fixed?pid=cfb451552&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e5a71bc1e.fixed?pid=cfb451552&amp;color=255,255,255&amp;vtp=1&amp;bbb=1"/>
          <p:cNvSpPr/>
          <p:nvPr/>
        </p:nvSpPr>
        <p:spPr>
          <a:xfrm>
            <a:off x="10460736" y="4343400"/>
            <a:ext cx="1709928" cy="640080"/>
          </a:xfrm>
          <a:prstGeom prst="rect">
            <a:avLst/>
          </a:prstGeom>
          <a:noFill/>
        </p:spPr>
        <p:txBody>
          <a:bodyPr wrap="none" lIns="0" tIns="0" rIns="0" bIns="0" rtlCol="0" anchor="ctr"/>
          <a:lstStyle/>
          <a:p>
            <a:pPr algn="l" latinLnBrk="1">
              <a:lnSpc>
                <a:spcPts val="49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65_1#63f827c40?sp=1&amp;pid=e5a71bc1e&amp;color=0,0,0&amp;vtp=1&amp;bt=1&amp;bbb=1&amp;hb=1"/>
              <p:cNvSpPr/>
              <p:nvPr/>
            </p:nvSpPr>
            <p:spPr>
              <a:xfrm>
                <a:off x="722376" y="972000"/>
                <a:ext cx="10753344" cy="18288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［湖南长沙2025月考］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中间复合物学说认为，在酶促反应过程中，酶</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与反应底物</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首先形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—底物复合物</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ES</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，这个过程是可逆的，然后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再生成产物</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，这一过程是不可逆的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a:p>
                <a:pPr algn="ctr" latinLnBrk="1">
                  <a:lnSpc>
                    <a:spcPts val="3600"/>
                  </a:lnSpc>
                </a:pPr>
                <a14:m>
                  <m:oMath xmlns:m="http://schemas.openxmlformats.org/officeDocument/2006/math">
                    <m:d>
                      <m:dPr>
                        <m:begChr m:val=""/>
                        <m:endChr m:val=""/>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ES</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p:txBody>
          </p:sp>
        </mc:Choice>
        <mc:Fallback>
          <p:sp>
            <p:nvSpPr>
              <p:cNvPr id="2" name="QC_5_BD.65_1#63f827c40?sp=1&amp;pid=e5a71bc1e&amp;color=0,0,0&amp;vtp=1&amp;bt=1&amp;bbb=1&amp;hb=1"/>
              <p:cNvSpPr>
                <a:spLocks noRot="1" noChangeAspect="1" noMove="1" noResize="1" noEditPoints="1" noAdjustHandles="1" noChangeArrowheads="1" noChangeShapeType="1" noTextEdit="1"/>
              </p:cNvSpPr>
              <p:nvPr/>
            </p:nvSpPr>
            <p:spPr>
              <a:xfrm>
                <a:off x="722376" y="972000"/>
                <a:ext cx="10753344" cy="1828800"/>
              </a:xfrm>
              <a:prstGeom prst="rect">
                <a:avLst/>
              </a:prstGeom>
              <a:blipFill rotWithShape="1">
                <a:blip r:embed="rId1"/>
                <a:stretch>
                  <a:fillRect l="-4" t="-25" b="25"/>
                </a:stretch>
              </a:blipFill>
            </p:spPr>
            <p:txBody>
              <a:bodyPr/>
              <a:lstStyle/>
              <a:p>
                <a:r>
                  <a:rPr lang="zh-CN" altLang="en-US">
                    <a:noFill/>
                  </a:rPr>
                  <a:t> </a:t>
                </a:r>
              </a:p>
            </p:txBody>
          </p:sp>
        </mc:Fallback>
      </mc:AlternateContent>
      <p:sp>
        <p:nvSpPr>
          <p:cNvPr id="3" name="QC_5_AN.66_1#63f827c40.bracket?pid=e5a71bc1e&amp;color=0,0,0&amp;vpa=20&amp;vtp=1"/>
          <p:cNvSpPr/>
          <p:nvPr/>
        </p:nvSpPr>
        <p:spPr>
          <a:xfrm>
            <a:off x="2433701" y="1886400"/>
            <a:ext cx="385763"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mc:AlternateContent xmlns:mc="http://schemas.openxmlformats.org/markup-compatibility/2006">
        <mc:Choice xmlns:a14="http://schemas.microsoft.com/office/drawing/2010/main" Requires="a14">
          <p:sp>
            <p:nvSpPr>
              <p:cNvPr id="4" name="QC_5_BD.65_2#63f827c40.choices?pid=e5a71bc1e&amp;color=0,0,0&amp;vtp=1&amp;bbb=1"/>
              <p:cNvSpPr/>
              <p:nvPr/>
            </p:nvSpPr>
            <p:spPr>
              <a:xfrm>
                <a:off x="722376" y="2834361"/>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上特异性的活性部位决定了</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的结合具有专一性</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.当全部的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时，酶促反应速率达到最大值</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.在一定使用期限内，反应前后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的结构保持不变</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.反应体系中加入能与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结合的其他物质可提高酶促反应的速率</a:t>
                </a:r>
                <a:endParaRPr lang="en-US" altLang="zh-CN" sz="2000" dirty="0"/>
              </a:p>
            </p:txBody>
          </p:sp>
        </mc:Choice>
        <mc:Fallback>
          <p:sp>
            <p:nvSpPr>
              <p:cNvPr id="4" name="QC_5_BD.65_2#63f827c40.choices?pid=e5a71bc1e&amp;color=0,0,0&amp;vtp=1&amp;bbb=1"/>
              <p:cNvSpPr>
                <a:spLocks noRot="1" noChangeAspect="1" noMove="1" noResize="1" noEditPoints="1" noAdjustHandles="1" noChangeArrowheads="1" noChangeShapeType="1" noTextEdit="1"/>
              </p:cNvSpPr>
              <p:nvPr/>
            </p:nvSpPr>
            <p:spPr>
              <a:xfrm>
                <a:off x="722376" y="2834361"/>
                <a:ext cx="10753344" cy="1866900"/>
              </a:xfrm>
              <a:prstGeom prst="rect">
                <a:avLst/>
              </a:prstGeom>
              <a:blipFill rotWithShape="1">
                <a:blip r:embed="rId2"/>
                <a:stretch>
                  <a:fillRect l="-4" t="-19"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67_1#63f827c40?pid=e5a71bc1e&amp;color=0,0,0&amp;vtp=1&amp;bt=1&amp;bbb=1&amp;hb=1"/>
              <p:cNvSpPr/>
              <p:nvPr/>
            </p:nvSpPr>
            <p:spPr>
              <a:xfrm>
                <a:off x="722376" y="972000"/>
                <a:ext cx="10753344" cy="22987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酶绝大部分是蛋白质，蛋白质具有特定的空间结构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，其特异性的活性部位决定了酶与底物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的结合具有专一性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，A正确；当全部的酶结合为酶—底物复合物时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，酶促反应会出现底物饱和现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，酶促反应速率达到最大值，B正确；酶是催化剂，在一定使用期限内反应前后性质不变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应前后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的结构保持不变，C正确；反应体系中加入能与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结合的其他物质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，降低酶与底物结合的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机会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，会降低酶促反应的速率，D错误。</a:t>
                </a:r>
                <a:endParaRPr lang="en-US" altLang="zh-CN" sz="2200" dirty="0"/>
              </a:p>
            </p:txBody>
          </p:sp>
        </mc:Choice>
        <mc:Fallback>
          <p:sp>
            <p:nvSpPr>
              <p:cNvPr id="2" name="QC_5_AS.67_1#63f827c40?pid=e5a71bc1e&amp;color=0,0,0&amp;vtp=1&amp;bt=1&amp;bbb=1&amp;hb=1"/>
              <p:cNvSpPr>
                <a:spLocks noRot="1" noChangeAspect="1" noMove="1" noResize="1" noEditPoints="1" noAdjustHandles="1" noChangeArrowheads="1" noChangeShapeType="1" noTextEdit="1"/>
              </p:cNvSpPr>
              <p:nvPr/>
            </p:nvSpPr>
            <p:spPr>
              <a:xfrm>
                <a:off x="722376" y="972000"/>
                <a:ext cx="10753344" cy="2298700"/>
              </a:xfrm>
              <a:prstGeom prst="rect">
                <a:avLst/>
              </a:prstGeom>
              <a:blipFill rotWithShape="1">
                <a:blip r:embed="rId1"/>
                <a:stretch>
                  <a:fillRect l="-4" t="-20" b="2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68_1#13fe325ab?sp=1&amp;pid=e5a71bc1e&amp;color=0,0,0&amp;vtp=1&amp;bt=1&amp;bbb=1&amp;hb=1"/>
              <p:cNvSpPr/>
              <p:nvPr/>
            </p:nvSpPr>
            <p:spPr>
              <a:xfrm>
                <a:off x="722376" y="972000"/>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［江苏南通中学2024高一上检测］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图中曲线甲表示在最适温度下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，某种酶的酶促反应速率与反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应物浓度之间的关系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，其余两条曲线分别表示该酶的酶促反应速率随</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或温度的变化趋势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相关分析正确的是(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68_1#13fe325ab?sp=1&amp;pid=e5a71bc1e&amp;color=0,0,0&amp;vtp=1&amp;bt=1&amp;bbb=1&amp;hb=1"/>
              <p:cNvSpPr>
                <a:spLocks noRot="1" noChangeAspect="1" noMove="1" noResize="1" noEditPoints="1" noAdjustHandles="1" noChangeArrowheads="1" noChangeShapeType="1" noTextEdit="1"/>
              </p:cNvSpPr>
              <p:nvPr/>
            </p:nvSpPr>
            <p:spPr>
              <a:xfrm>
                <a:off x="722376" y="972000"/>
                <a:ext cx="10753344" cy="1371600"/>
              </a:xfrm>
              <a:prstGeom prst="rect">
                <a:avLst/>
              </a:prstGeom>
              <a:blipFill rotWithShape="1">
                <a:blip r:embed="rId1"/>
                <a:stretch>
                  <a:fillRect l="-4" t="-33" r="-974" b="33"/>
                </a:stretch>
              </a:blipFill>
            </p:spPr>
            <p:txBody>
              <a:bodyPr/>
              <a:lstStyle/>
              <a:p>
                <a:r>
                  <a:rPr lang="zh-CN" altLang="en-US">
                    <a:noFill/>
                  </a:rPr>
                  <a:t> </a:t>
                </a:r>
              </a:p>
            </p:txBody>
          </p:sp>
        </mc:Fallback>
      </mc:AlternateContent>
      <p:sp>
        <p:nvSpPr>
          <p:cNvPr id="3" name="QC_5_AN.69_1#13fe325ab.bracket?pid=e5a71bc1e&amp;color=0,0,0&amp;vpa=21&amp;vtp=1"/>
          <p:cNvSpPr/>
          <p:nvPr/>
        </p:nvSpPr>
        <p:spPr>
          <a:xfrm>
            <a:off x="2954401" y="1886400"/>
            <a:ext cx="35560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5_BD.68_2#13fe325ab?htil=11&amp;pid=e5a71bc1e&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435295" y="2478728"/>
            <a:ext cx="3986784" cy="223113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5_BD.68_3#13fe325ab.choices?htil=11&amp;pid=e5a71bc1e&amp;color=0,0,0&amp;vtp=1&amp;bbb=1&amp;hb=1"/>
              <p:cNvSpPr/>
              <p:nvPr/>
            </p:nvSpPr>
            <p:spPr>
              <a:xfrm>
                <a:off x="722376" y="2389862"/>
                <a:ext cx="6629400" cy="27813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A.在A点适当提高温度或在B点适当增加酶的浓度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率都将增大</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点代表该酶的最适</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点代表该酶的最适温度</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.短期保存该酶，适宜条件对应于图中的D、</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两点</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D.曲线乙可以表示温度对过氧化氢酶参与的化学反应速率的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a:t>
                </a:r>
                <a:endParaRPr lang="en-US" altLang="zh-CN" sz="2000" dirty="0"/>
              </a:p>
            </p:txBody>
          </p:sp>
        </mc:Choice>
        <mc:Fallback>
          <p:sp>
            <p:nvSpPr>
              <p:cNvPr id="5" name="QC_5_BD.68_3#13fe325ab.choices?htil=11&amp;pid=e5a71bc1e&amp;color=0,0,0&amp;vtp=1&amp;bbb=1&amp;hb=1"/>
              <p:cNvSpPr>
                <a:spLocks noRot="1" noChangeAspect="1" noMove="1" noResize="1" noEditPoints="1" noAdjustHandles="1" noChangeArrowheads="1" noChangeShapeType="1" noTextEdit="1"/>
              </p:cNvSpPr>
              <p:nvPr/>
            </p:nvSpPr>
            <p:spPr>
              <a:xfrm>
                <a:off x="722376" y="2389862"/>
                <a:ext cx="6629400" cy="2781300"/>
              </a:xfrm>
              <a:prstGeom prst="rect">
                <a:avLst/>
              </a:prstGeom>
              <a:blipFill rotWithShape="1">
                <a:blip r:embed="rId3"/>
                <a:stretch>
                  <a:fillRect l="-6" t="-13" r="-1297" b="1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70_1#13fe325ab?pid=e5a71bc1e&amp;color=0,0,0&amp;vtp=1&amp;bt=1&amp;bbb=1&amp;hb=1"/>
              <p:cNvSpPr/>
              <p:nvPr/>
            </p:nvSpPr>
            <p:spPr>
              <a:xfrm>
                <a:off x="722376" y="972000"/>
                <a:ext cx="10753344" cy="32385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曲线甲是在最适温度下测定的反应物浓度对酶促反应速率的影响，故在A点提高温度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应速率将降低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；B点限制反应速率的因素有酶浓度，故在B点适当增加酶的浓度，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反应速率将增大，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错误。分析图中曲线乙、丙，乙曲线左端反应速率不为零，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为温度影响酶促反应速率的曲线，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则丙为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影响酶促反应速率的曲线，故图中</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点代表酶的最适温度</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点代表酶的最适</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。酶应该在低温、最适</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下保存，对应图中D</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两点的条件，C正确。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过氧化氢受热易分解，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故当用过氧化氢酶研究温度对酶促反应速率的影响时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，高温条件下化学反应速率不会为零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能用曲线乙表示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mc:Choice>
        <mc:Fallback>
          <p:sp>
            <p:nvSpPr>
              <p:cNvPr id="2" name="QC_5_AS.70_1#13fe325ab?pid=e5a71bc1e&amp;color=0,0,0&amp;vtp=1&amp;bt=1&amp;bbb=1&amp;hb=1"/>
              <p:cNvSpPr>
                <a:spLocks noRot="1" noChangeAspect="1" noMove="1" noResize="1" noEditPoints="1" noAdjustHandles="1" noChangeArrowheads="1" noChangeShapeType="1" noTextEdit="1"/>
              </p:cNvSpPr>
              <p:nvPr/>
            </p:nvSpPr>
            <p:spPr>
              <a:xfrm>
                <a:off x="722376" y="972000"/>
                <a:ext cx="10753344" cy="3238500"/>
              </a:xfrm>
              <a:prstGeom prst="rect">
                <a:avLst/>
              </a:prstGeom>
              <a:blipFill rotWithShape="1">
                <a:blip r:embed="rId1"/>
                <a:stretch>
                  <a:fillRect l="-4" t="-14" r="-3366" b="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71_1#64ba8c7de?sp=1&amp;pid=e5a71bc1e&amp;color=0,0,0&amp;vtp=1&amp;bt=1&amp;bbb=1&amp;hb=1"/>
              <p:cNvSpPr/>
              <p:nvPr/>
            </p:nvSpPr>
            <p:spPr>
              <a:xfrm>
                <a:off x="722376" y="972000"/>
                <a:ext cx="10753344" cy="18288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［吉林长春东北师大附中2025高一上检测］</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种淀粉酶在某支链淀粉分子上的水解位点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。“·”表示单糖，单糖之间以糖苷键相连；</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酶水解淀粉各侧链分支连接处的糖苷键；</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各链外侧依次水解第</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2个糖苷键；</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酶从各链外侧依次水解第1个糖苷键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71_1#64ba8c7de?sp=1&amp;pid=e5a71bc1e&amp;color=0,0,0&amp;vtp=1&amp;bt=1&amp;bbb=1&amp;hb=1"/>
              <p:cNvSpPr>
                <a:spLocks noRot="1" noChangeAspect="1" noMove="1" noResize="1" noEditPoints="1" noAdjustHandles="1" noChangeArrowheads="1" noChangeShapeType="1" noTextEdit="1"/>
              </p:cNvSpPr>
              <p:nvPr/>
            </p:nvSpPr>
            <p:spPr>
              <a:xfrm>
                <a:off x="722376" y="972000"/>
                <a:ext cx="10753344" cy="1828800"/>
              </a:xfrm>
              <a:prstGeom prst="rect">
                <a:avLst/>
              </a:prstGeom>
              <a:blipFill rotWithShape="1">
                <a:blip r:embed="rId1"/>
                <a:stretch>
                  <a:fillRect l="-4" t="-25" r="-1051" b="25"/>
                </a:stretch>
              </a:blipFill>
            </p:spPr>
            <p:txBody>
              <a:bodyPr/>
              <a:lstStyle/>
              <a:p>
                <a:r>
                  <a:rPr lang="zh-CN" altLang="en-US">
                    <a:noFill/>
                  </a:rPr>
                  <a:t> </a:t>
                </a:r>
              </a:p>
            </p:txBody>
          </p:sp>
        </mc:Fallback>
      </mc:AlternateContent>
      <p:sp>
        <p:nvSpPr>
          <p:cNvPr id="3" name="QC_5_AN.72_1#64ba8c7de.bracket?pid=e5a71bc1e&amp;color=0,0,0&amp;vpa=22&amp;vtp=1"/>
          <p:cNvSpPr/>
          <p:nvPr/>
        </p:nvSpPr>
        <p:spPr>
          <a:xfrm>
            <a:off x="922401" y="2343600"/>
            <a:ext cx="3746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pic>
        <p:nvPicPr>
          <p:cNvPr id="4" name="QC_5_BD.71_2#64ba8c7de?htil=12&amp;pid=e5a71bc1e&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836869" y="2935928"/>
            <a:ext cx="2496312" cy="202082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5_BD.71_3#64ba8c7de.choices?htil=12&amp;pid=e5a71bc1e&amp;color=0,0,0&amp;vtp=1&amp;bbb=1"/>
              <p:cNvSpPr/>
              <p:nvPr/>
            </p:nvSpPr>
            <p:spPr>
              <a:xfrm>
                <a:off x="722376" y="2847062"/>
                <a:ext cx="8129016"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A.用</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酶水解该淀粉，可得到少量葡萄糖</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酶水解该淀粉，可得到二糖</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酶水解该淀粉，产物可与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发生颜色反应</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.用上述3种酶共同水解该淀粉，可得到较多的葡萄糖</a:t>
                </a:r>
                <a:endParaRPr lang="en-US" altLang="zh-CN" sz="2000" dirty="0"/>
              </a:p>
            </p:txBody>
          </p:sp>
        </mc:Choice>
        <mc:Fallback>
          <p:sp>
            <p:nvSpPr>
              <p:cNvPr id="5" name="QC_5_BD.71_3#64ba8c7de.choices?htil=12&amp;pid=e5a71bc1e&amp;color=0,0,0&amp;vtp=1&amp;bbb=1"/>
              <p:cNvSpPr>
                <a:spLocks noRot="1" noChangeAspect="1" noMove="1" noResize="1" noEditPoints="1" noAdjustHandles="1" noChangeArrowheads="1" noChangeShapeType="1" noTextEdit="1"/>
              </p:cNvSpPr>
              <p:nvPr/>
            </p:nvSpPr>
            <p:spPr>
              <a:xfrm>
                <a:off x="722376" y="2847062"/>
                <a:ext cx="8129016" cy="1866900"/>
              </a:xfrm>
              <a:prstGeom prst="rect">
                <a:avLst/>
              </a:prstGeom>
              <a:blipFill rotWithShape="1">
                <a:blip r:embed="rId3"/>
                <a:stretch>
                  <a:fillRect l="-5" t="-19" r="2"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73_1#64ba8c7de?pid=e5a71bc1e&amp;color=0,0,0&amp;vtp=1&amp;bt=1&amp;bbb=1&amp;hb=1"/>
              <p:cNvSpPr/>
              <p:nvPr/>
            </p:nvSpPr>
            <p:spPr>
              <a:xfrm>
                <a:off x="722376" y="972000"/>
                <a:ext cx="10753344" cy="27686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酶水解该淀粉，其水解淀粉各侧链分支连接处糖苷键，得到短的糖链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，不能得到葡萄糖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，A错误；用</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酶水解该淀粉，其从各链外侧依次水解第二个糖苷键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，得到两个单糖连在一起</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的物质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，即可得到二糖，B正确；用</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酶水解该淀粉，其从各链外侧依次水解第一个糖苷键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葡萄糖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，葡萄糖是还原糖，可与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（斐林试剂的成分）发生颜色反应，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产生砖红色沉淀，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正确；用上述三种酶共同水解该淀粉</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酶可将糖链分支水解下来，然后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2200" b="0"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酶从各链外侧水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解糖苷键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，可得到较多的葡萄糖，D正确。</a:t>
                </a:r>
                <a:endParaRPr lang="en-US" altLang="zh-CN" sz="2200" dirty="0"/>
              </a:p>
            </p:txBody>
          </p:sp>
        </mc:Choice>
        <mc:Fallback>
          <p:sp>
            <p:nvSpPr>
              <p:cNvPr id="2" name="QC_5_AS.73_1#64ba8c7de?pid=e5a71bc1e&amp;color=0,0,0&amp;vtp=1&amp;bt=1&amp;bbb=1&amp;hb=1"/>
              <p:cNvSpPr>
                <a:spLocks noRot="1" noChangeAspect="1" noMove="1" noResize="1" noEditPoints="1" noAdjustHandles="1" noChangeArrowheads="1" noChangeShapeType="1" noTextEdit="1"/>
              </p:cNvSpPr>
              <p:nvPr/>
            </p:nvSpPr>
            <p:spPr>
              <a:xfrm>
                <a:off x="722376" y="972000"/>
                <a:ext cx="10753344" cy="2768600"/>
              </a:xfrm>
              <a:prstGeom prst="rect">
                <a:avLst/>
              </a:prstGeom>
              <a:blipFill rotWithShape="1">
                <a:blip r:embed="rId1"/>
                <a:stretch>
                  <a:fillRect l="-4" t="-16" r="-992" b="1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74_1#bfade4cba?sp=1&amp;pid=e5a71bc1e&amp;color=0,0,0&amp;vtp=1&amp;bt=1&amp;bbb=1&amp;hb=1"/>
              <p:cNvSpPr/>
              <p:nvPr/>
            </p:nvSpPr>
            <p:spPr>
              <a:xfrm>
                <a:off x="722376" y="972000"/>
                <a:ext cx="10753344" cy="1295400"/>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［河北唐山2025月考］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图1为酶的作用机理及两种抑制剂影响酶活性的示意图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，为探究不同温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度条件下两种多酚氧化酶</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PPO</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活性大小，某同学设计了实验并检测各组酚的剩余量，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结果如图2</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74_1#bfade4cba?sp=1&amp;pid=e5a71bc1e&amp;color=0,0,0&amp;vtp=1&amp;bt=1&amp;bbb=1&amp;hb=1"/>
              <p:cNvSpPr>
                <a:spLocks noRot="1" noChangeAspect="1" noMove="1" noResize="1" noEditPoints="1" noAdjustHandles="1" noChangeArrowheads="1" noChangeShapeType="1" noTextEdit="1"/>
              </p:cNvSpPr>
              <p:nvPr/>
            </p:nvSpPr>
            <p:spPr>
              <a:xfrm>
                <a:off x="722376" y="972000"/>
                <a:ext cx="10753344" cy="1295400"/>
              </a:xfrm>
              <a:prstGeom prst="rect">
                <a:avLst/>
              </a:prstGeom>
              <a:blipFill rotWithShape="1">
                <a:blip r:embed="rId1"/>
                <a:stretch>
                  <a:fillRect l="-4" t="-35" r="-886" b="35"/>
                </a:stretch>
              </a:blipFill>
            </p:spPr>
            <p:txBody>
              <a:bodyPr/>
              <a:lstStyle/>
              <a:p>
                <a:r>
                  <a:rPr lang="zh-CN" altLang="en-US">
                    <a:noFill/>
                  </a:rPr>
                  <a:t> </a:t>
                </a:r>
              </a:p>
            </p:txBody>
          </p:sp>
        </mc:Fallback>
      </mc:AlternateContent>
      <p:sp>
        <p:nvSpPr>
          <p:cNvPr id="3" name="QC_5_AN.75_1#bfade4cba.bracket?pid=e5a71bc1e&amp;color=0,0,0&amp;vpa=23&amp;vtp=1"/>
          <p:cNvSpPr/>
          <p:nvPr/>
        </p:nvSpPr>
        <p:spPr>
          <a:xfrm>
            <a:off x="3716401" y="1837632"/>
            <a:ext cx="357188" cy="431800"/>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5_BD.74_3#bfade4cba?iti=3&amp;htil=1&amp;pid=e5a71bc1e&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1719072" y="2719012"/>
            <a:ext cx="3383280" cy="122529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5_BD.74_4#bfade4cba?iti=4&amp;htil=1&amp;pid=e5a71bc1e&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708392" y="2389828"/>
            <a:ext cx="2148840" cy="155448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6" name="QC_5_BD.74_5#bfade4cba?iti=3&amp;htil=1&amp;pid=e5a71bc1e&amp;color=0,0,0&amp;vtp=1&amp;bbb=1"/>
          <p:cNvSpPr/>
          <p:nvPr/>
        </p:nvSpPr>
        <p:spPr>
          <a:xfrm>
            <a:off x="3180524" y="4071308"/>
            <a:ext cx="460375" cy="387985"/>
          </a:xfrm>
          <a:prstGeom prst="rect">
            <a:avLst/>
          </a:prstGeom>
          <a:noFill/>
        </p:spPr>
        <p:txBody>
          <a:bodyPr wrap="none" lIns="0" tIns="0" rIns="0" bIns="0" rtlCol="0" anchor="t"/>
          <a:lstStyle/>
          <a:p>
            <a:pPr algn="ctr" latinLnBrk="1">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a:t>
            </a:r>
            <a:endParaRPr lang="en-US" altLang="zh-CN" sz="2000" dirty="0"/>
          </a:p>
        </p:txBody>
      </p:sp>
      <p:sp>
        <p:nvSpPr>
          <p:cNvPr id="7" name="QC_5_BD.74_6#bfade4cba?iti=4&amp;htil=1&amp;pid=e5a71bc1e&amp;color=0,0,0&amp;vtp=1&amp;bbb=1"/>
          <p:cNvSpPr/>
          <p:nvPr/>
        </p:nvSpPr>
        <p:spPr>
          <a:xfrm>
            <a:off x="8552624" y="4071308"/>
            <a:ext cx="460375" cy="387985"/>
          </a:xfrm>
          <a:prstGeom prst="rect">
            <a:avLst/>
          </a:prstGeom>
          <a:noFill/>
        </p:spPr>
        <p:txBody>
          <a:bodyPr wrap="none" lIns="0" tIns="0" rIns="0" bIns="0" rtlCol="0" anchor="t"/>
          <a:lstStyle/>
          <a:p>
            <a:pPr algn="ctr" latinLnBrk="1">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a:t>
            </a:r>
            <a:endParaRPr lang="en-US" altLang="zh-CN" sz="2000" dirty="0"/>
          </a:p>
        </p:txBody>
      </p:sp>
      <mc:AlternateContent xmlns:mc="http://schemas.openxmlformats.org/markup-compatibility/2006">
        <mc:Choice xmlns:a14="http://schemas.microsoft.com/office/drawing/2010/main" Requires="a14">
          <p:sp>
            <p:nvSpPr>
              <p:cNvPr id="8" name="QC_5_BD.74_7#bfade4cba.choices?pid=e5a71bc1e&amp;color=0,0,0&amp;vtp=1&amp;bbb=1"/>
              <p:cNvSpPr/>
              <p:nvPr/>
            </p:nvSpPr>
            <p:spPr>
              <a:xfrm>
                <a:off x="722376" y="4548862"/>
                <a:ext cx="10753344" cy="1727200"/>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A.由图1模型推测，可通过增加底物浓度来降低非竞争性抑制剂对酶活性的抑制</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.非竞争性抑制剂与高温影响酶活性的机理相同，都与酶的空间结构改变有关</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.由图2可知，在相同温度条件下酶A的活性高于酶B</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.探究酶B的最适温度时，应在</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间设置多个温度梯度进行实验</a:t>
                </a:r>
                <a:endParaRPr lang="en-US" altLang="zh-CN" sz="2000" dirty="0"/>
              </a:p>
            </p:txBody>
          </p:sp>
        </mc:Choice>
        <mc:Fallback>
          <p:sp>
            <p:nvSpPr>
              <p:cNvPr id="8" name="QC_5_BD.74_7#bfade4cba.choices?pid=e5a71bc1e&amp;color=0,0,0&amp;vtp=1&amp;bbb=1"/>
              <p:cNvSpPr>
                <a:spLocks noRot="1" noChangeAspect="1" noMove="1" noResize="1" noEditPoints="1" noAdjustHandles="1" noChangeArrowheads="1" noChangeShapeType="1" noTextEdit="1"/>
              </p:cNvSpPr>
              <p:nvPr/>
            </p:nvSpPr>
            <p:spPr>
              <a:xfrm>
                <a:off x="722376" y="4548862"/>
                <a:ext cx="10753344" cy="1727200"/>
              </a:xfrm>
              <a:prstGeom prst="rect">
                <a:avLst/>
              </a:prstGeom>
              <a:blipFill rotWithShape="1">
                <a:blip r:embed="rId4"/>
                <a:stretch>
                  <a:fillRect l="-4" t="-21" b="2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76_1#bfade4cba?pid=e5a71bc1e&amp;color=0,0,0&amp;vtp=1&amp;bt=1&amp;bbb=1&amp;hb=1"/>
          <p:cNvSpPr/>
          <p:nvPr/>
        </p:nvSpPr>
        <p:spPr>
          <a:xfrm>
            <a:off x="722376" y="969264"/>
            <a:ext cx="10753344" cy="22987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思路导引</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竞争性抑制剂与底物结构相似</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，可与底物竞争性结合酶的活性部位，随着底物浓度的增加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，底物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的竞争力增强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，酶促反应速率加快，即底物浓度的增加能缓解竞争性抑制剂对酶的抑制作用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竞争性抑制剂可与酶的非活性部位不可逆性结合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，从而使酶的活性部位功能丧失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，即使增加底物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浓度也不会改变酶促反应速率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4_1#505f87132?pid=3899cada3&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多选题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［吉林长春2025高一上期中］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为比较过氧化氢在不同条件下的分解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，可利用过氧化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肝脏研磨液、</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FeCl</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溶液等材料进行实验。下列关于该实验的叙述，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4_1#505f87132?pid=3899cada3&amp;color=0,0,0&amp;vtp=1&amp;bt=1&amp;bbb=1&amp;hb=1"/>
              <p:cNvSpPr>
                <a:spLocks noRot="1" noChangeAspect="1" noMove="1" noResize="1" noEditPoints="1" noAdjustHandles="1" noChangeArrowheads="1" noChangeShapeType="1" noTextEdit="1"/>
              </p:cNvSpPr>
              <p:nvPr/>
            </p:nvSpPr>
            <p:spPr>
              <a:xfrm>
                <a:off x="722376" y="972000"/>
                <a:ext cx="10753344" cy="914400"/>
              </a:xfrm>
              <a:prstGeom prst="rect">
                <a:avLst/>
              </a:prstGeom>
              <a:blipFill rotWithShape="1">
                <a:blip r:embed="rId1"/>
                <a:stretch>
                  <a:fillRect l="-4" t="-49" b="49"/>
                </a:stretch>
              </a:blipFill>
            </p:spPr>
            <p:txBody>
              <a:bodyPr/>
              <a:lstStyle/>
              <a:p>
                <a:r>
                  <a:rPr lang="zh-CN" altLang="en-US">
                    <a:noFill/>
                  </a:rPr>
                  <a:t> </a:t>
                </a:r>
              </a:p>
            </p:txBody>
          </p:sp>
        </mc:Fallback>
      </mc:AlternateContent>
      <p:sp>
        <p:nvSpPr>
          <p:cNvPr id="3" name="QC_6_AN.5_1#505f87132.bracket?pid=3899cada3&amp;color=0,0,0&amp;vpa=2&amp;vtp=1&amp;bbb=1"/>
          <p:cNvSpPr/>
          <p:nvPr/>
        </p:nvSpPr>
        <p:spPr>
          <a:xfrm>
            <a:off x="9894380" y="1429200"/>
            <a:ext cx="74930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ABD</a:t>
            </a:r>
            <a:endParaRPr lang="en-US" altLang="zh-CN" sz="2000" dirty="0"/>
          </a:p>
        </p:txBody>
      </p:sp>
      <mc:AlternateContent xmlns:mc="http://schemas.openxmlformats.org/markup-compatibility/2006">
        <mc:Choice xmlns:a14="http://schemas.microsoft.com/office/drawing/2010/main" Requires="a14">
          <p:sp>
            <p:nvSpPr>
              <p:cNvPr id="4" name="QC_6_BD.4_2#505f87132.choices?pid=3899cada3&amp;color=0,0,0&amp;vtp=1&amp;bbb=1"/>
              <p:cNvSpPr/>
              <p:nvPr/>
            </p:nvSpPr>
            <p:spPr>
              <a:xfrm>
                <a:off x="722376" y="1932662"/>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.肝脏研磨液和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FeCl</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溶液的浓度是本实验的自变量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.在实验过程中产生的氧气量是本实验的无关变量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.根据分解过氧化氢的速率不同说明酶催化效率更高</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D.实验结论为研磨液中的酶和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FeCl</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都能降低活化能而加快反应</a:t>
                </a:r>
                <a:endParaRPr lang="en-US" altLang="zh-CN" sz="2000" dirty="0"/>
              </a:p>
            </p:txBody>
          </p:sp>
        </mc:Choice>
        <mc:Fallback>
          <p:sp>
            <p:nvSpPr>
              <p:cNvPr id="4" name="QC_6_BD.4_2#505f87132.choices?pid=3899cada3&amp;color=0,0,0&amp;vtp=1&amp;bbb=1"/>
              <p:cNvSpPr>
                <a:spLocks noRot="1" noChangeAspect="1" noMove="1" noResize="1" noEditPoints="1" noAdjustHandles="1" noChangeArrowheads="1" noChangeShapeType="1" noTextEdit="1"/>
              </p:cNvSpPr>
              <p:nvPr/>
            </p:nvSpPr>
            <p:spPr>
              <a:xfrm>
                <a:off x="722376" y="1932662"/>
                <a:ext cx="10753344" cy="1866900"/>
              </a:xfrm>
              <a:prstGeom prst="rect">
                <a:avLst/>
              </a:prstGeom>
              <a:blipFill rotWithShape="1">
                <a:blip r:embed="rId2"/>
                <a:stretch>
                  <a:fillRect l="-4" t="-19"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77_1#bfade4cba?pid=e5a71bc1e&amp;color=0,0,0&amp;vtp=1&amp;bt=1&amp;bbb=1&amp;hb=1"/>
              <p:cNvSpPr/>
              <p:nvPr/>
            </p:nvSpPr>
            <p:spPr>
              <a:xfrm>
                <a:off x="722376" y="972000"/>
                <a:ext cx="10753344" cy="27559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竞争性抑制剂与底物竞争酶的活性中心，从而影响酶促反应速率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，可通过增加底物浓度来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降低竞争性抑制剂对酶活性的抑制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非竞争性抑制剂可与酶的非活性部位不可逆性结合，</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改变酶的空间结构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，从而使酶的活性部位功能丧失，其机理与高温影响酶活性的机理相似，</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；由图2可知，在相同温度条件下酶A催化后底物的剩余量多于酶B</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，说明在相同温度条件下酶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的活性低于酶B，C错误；根据图2结果可知，酚剩余量在</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出现了最低点，故探究酶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B的最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适温度时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，应在</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间设置多个温度梯度进行实验，D错误。</a:t>
                </a:r>
                <a:endParaRPr lang="en-US" altLang="zh-CN" sz="2200" dirty="0"/>
              </a:p>
            </p:txBody>
          </p:sp>
        </mc:Choice>
        <mc:Fallback>
          <p:sp>
            <p:nvSpPr>
              <p:cNvPr id="2" name="QC_5_AS.77_1#bfade4cba?pid=e5a71bc1e&amp;color=0,0,0&amp;vtp=1&amp;bt=1&amp;bbb=1&amp;hb=1"/>
              <p:cNvSpPr>
                <a:spLocks noRot="1" noChangeAspect="1" noMove="1" noResize="1" noEditPoints="1" noAdjustHandles="1" noChangeArrowheads="1" noChangeShapeType="1" noTextEdit="1"/>
              </p:cNvSpPr>
              <p:nvPr/>
            </p:nvSpPr>
            <p:spPr>
              <a:xfrm>
                <a:off x="722376" y="972000"/>
                <a:ext cx="10753344" cy="2755900"/>
              </a:xfrm>
              <a:prstGeom prst="rect">
                <a:avLst/>
              </a:prstGeom>
              <a:blipFill rotWithShape="1">
                <a:blip r:embed="rId1"/>
                <a:stretch>
                  <a:fillRect l="-4" t="-16" r="-2061" b="1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78_1#312fc5521?sp=1&amp;pid=e5a71bc1e&amp;color=0,0,0&amp;vtp=1&amp;bt=1&amp;bbb=1&amp;hb=1"/>
              <p:cNvSpPr/>
              <p:nvPr/>
            </p:nvSpPr>
            <p:spPr>
              <a:xfrm>
                <a:off x="722376" y="972000"/>
                <a:ext cx="10753344" cy="1524000"/>
              </a:xfrm>
              <a:prstGeom prst="rect">
                <a:avLst/>
              </a:prstGeom>
              <a:noFill/>
            </p:spPr>
            <p:txBody>
              <a:bodyPr wrap="none" lIns="0" tIns="0" rIns="0" bIns="0" rtlCol="0" anchor="t"/>
              <a:lstStyle/>
              <a:p>
                <a:pPr algn="l" latinLnBrk="1">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多选题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［黑龙江大庆铁人中学2025高一下开学考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某生物兴趣小组为探究酶在反应过程中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的作用及影响因素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，利用图甲所示装置做了如下实验：将浸过肝脏研磨液的大小相同的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4片滤纸</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片放入</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15</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质量分数为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溶液中，每隔</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min</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观察一次红色液滴的移动距离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，然后根据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数据绘制出图乙曲线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78_1#312fc5521?sp=1&amp;pid=e5a71bc1e&amp;color=0,0,0&amp;vtp=1&amp;bt=1&amp;bbb=1&amp;hb=1"/>
              <p:cNvSpPr>
                <a:spLocks noRot="1" noChangeAspect="1" noMove="1" noResize="1" noEditPoints="1" noAdjustHandles="1" noChangeArrowheads="1" noChangeShapeType="1" noTextEdit="1"/>
              </p:cNvSpPr>
              <p:nvPr/>
            </p:nvSpPr>
            <p:spPr>
              <a:xfrm>
                <a:off x="722376" y="972000"/>
                <a:ext cx="10753344" cy="1524000"/>
              </a:xfrm>
              <a:prstGeom prst="rect">
                <a:avLst/>
              </a:prstGeom>
              <a:blipFill rotWithShape="1">
                <a:blip r:embed="rId1"/>
                <a:stretch>
                  <a:fillRect l="-4" t="-30" r="-6" b="30"/>
                </a:stretch>
              </a:blipFill>
            </p:spPr>
            <p:txBody>
              <a:bodyPr/>
              <a:lstStyle/>
              <a:p>
                <a:r>
                  <a:rPr lang="zh-CN" altLang="en-US">
                    <a:noFill/>
                  </a:rPr>
                  <a:t> </a:t>
                </a:r>
              </a:p>
            </p:txBody>
          </p:sp>
        </mc:Fallback>
      </mc:AlternateContent>
      <p:sp>
        <p:nvSpPr>
          <p:cNvPr id="3" name="QC_5_AN.79_1#312fc5521.bracket?pid=e5a71bc1e&amp;color=0,0,0&amp;vpa=24&amp;vtp=1&amp;bbb=1"/>
          <p:cNvSpPr/>
          <p:nvPr/>
        </p:nvSpPr>
        <p:spPr>
          <a:xfrm>
            <a:off x="5494401" y="2115000"/>
            <a:ext cx="749300" cy="381000"/>
          </a:xfrm>
          <a:prstGeom prst="rect">
            <a:avLst/>
          </a:prstGeom>
          <a:noFill/>
        </p:spPr>
        <p:txBody>
          <a:bodyPr wrap="none" lIns="0" tIns="0" rIns="0" bIns="0" rtlCol="0" anchor="t"/>
          <a:lstStyle/>
          <a:p>
            <a:pPr algn="ctr" latinLnBrk="1">
              <a:lnSpc>
                <a:spcPts val="30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ABD</a:t>
            </a:r>
            <a:endParaRPr lang="en-US" altLang="zh-CN" sz="2000" dirty="0"/>
          </a:p>
        </p:txBody>
      </p:sp>
      <p:pic>
        <p:nvPicPr>
          <p:cNvPr id="4" name="QC_5_BD.78_3#312fc5521?iti=5&amp;htil=1&amp;pid=e5a71bc1e&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2212848" y="2631128"/>
            <a:ext cx="2386584" cy="156362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5_BD.78_4#312fc5521?iti=6&amp;htil=1&amp;pid=e5a71bc1e&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936992" y="2832296"/>
            <a:ext cx="1682496" cy="136245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6" name="QC_5_BD.78_5#312fc5521?iti=5&amp;htil=1&amp;pid=e5a71bc1e&amp;color=0,0,0&amp;vtp=1"/>
          <p:cNvSpPr/>
          <p:nvPr/>
        </p:nvSpPr>
        <p:spPr>
          <a:xfrm>
            <a:off x="3250565" y="4321752"/>
            <a:ext cx="311150" cy="351409"/>
          </a:xfrm>
          <a:prstGeom prst="rect">
            <a:avLst/>
          </a:prstGeom>
          <a:noFill/>
        </p:spPr>
        <p:txBody>
          <a:bodyPr wrap="square" lIns="0" tIns="0" rIns="0" bIns="0" rtlCol="0" anchor="t"/>
          <a:lstStyle/>
          <a:p>
            <a:pPr algn="ctr" latinLnBrk="1">
              <a:lnSpc>
                <a:spcPct val="125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a:t>
            </a:r>
            <a:endParaRPr lang="en-US" altLang="zh-CN" sz="2000" dirty="0"/>
          </a:p>
        </p:txBody>
      </p:sp>
      <p:sp>
        <p:nvSpPr>
          <p:cNvPr id="7" name="QC_5_BD.78_6#312fc5521?iti=6&amp;htil=1&amp;pid=e5a71bc1e&amp;color=0,0,0&amp;vtp=1"/>
          <p:cNvSpPr/>
          <p:nvPr/>
        </p:nvSpPr>
        <p:spPr>
          <a:xfrm>
            <a:off x="8622665" y="4321752"/>
            <a:ext cx="311150" cy="351409"/>
          </a:xfrm>
          <a:prstGeom prst="rect">
            <a:avLst/>
          </a:prstGeom>
          <a:noFill/>
        </p:spPr>
        <p:txBody>
          <a:bodyPr wrap="square" lIns="0" tIns="0" rIns="0" bIns="0" rtlCol="0" anchor="t"/>
          <a:lstStyle/>
          <a:p>
            <a:pPr algn="ctr" latinLnBrk="1">
              <a:lnSpc>
                <a:spcPct val="125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a:t>
            </a:r>
            <a:endParaRPr lang="en-US" altLang="zh-CN" sz="2000" dirty="0"/>
          </a:p>
        </p:txBody>
      </p:sp>
      <mc:AlternateContent xmlns:mc="http://schemas.openxmlformats.org/markup-compatibility/2006">
        <mc:Choice xmlns:a14="http://schemas.microsoft.com/office/drawing/2010/main" Requires="a14">
          <p:sp>
            <p:nvSpPr>
              <p:cNvPr id="8" name="QC_5_BD.78_7#312fc5521.choices?pid=e5a71bc1e&amp;color=0,0,0&amp;vtp=1&amp;bbb=1"/>
              <p:cNvSpPr/>
              <p:nvPr/>
            </p:nvSpPr>
            <p:spPr>
              <a:xfrm>
                <a:off x="722376" y="4752062"/>
                <a:ext cx="10753344" cy="1562100"/>
              </a:xfrm>
              <a:prstGeom prst="rect">
                <a:avLst/>
              </a:prstGeom>
              <a:noFill/>
            </p:spPr>
            <p:txBody>
              <a:bodyPr wrap="none" lIns="0" tIns="0" rIns="0" bIns="0" rtlCol="0" anchor="t"/>
              <a:lstStyle/>
              <a:p>
                <a:pPr algn="l" latinLnBrk="1">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A.若将图甲装置中的滤纸片改为2片，反应终止后产生的气体量不变</a:t>
                </a:r>
                <a:endParaRPr lang="en-US" altLang="zh-CN" sz="2000" dirty="0"/>
              </a:p>
              <a:p>
                <a:pPr latinLnBrk="1">
                  <a:lnSpc>
                    <a:spcPts val="31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B.用上图的实验不能测定</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酶催化</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的最适温度</a:t>
                </a:r>
                <a:endParaRPr lang="en-US" altLang="zh-CN" sz="2000" dirty="0"/>
              </a:p>
              <a:p>
                <a:pPr latinLnBrk="1">
                  <a:lnSpc>
                    <a:spcPts val="31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.若放入浸过煮熟肝脏研磨液的4片滤纸片，每隔</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min</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观察一次，红色液滴不移动</a:t>
                </a:r>
                <a:endParaRPr lang="en-US" altLang="zh-CN" sz="2000" dirty="0"/>
              </a:p>
              <a:p>
                <a:pPr latinLnBrk="1">
                  <a:lnSpc>
                    <a:spcPts val="31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.若图甲中的实验调整到最适</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条件下进行，则产生气体量为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的时间可能小于</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p:txBody>
          </p:sp>
        </mc:Choice>
        <mc:Fallback>
          <p:sp>
            <p:nvSpPr>
              <p:cNvPr id="8" name="QC_5_BD.78_7#312fc5521.choices?pid=e5a71bc1e&amp;color=0,0,0&amp;vtp=1&amp;bbb=1"/>
              <p:cNvSpPr>
                <a:spLocks noRot="1" noChangeAspect="1" noMove="1" noResize="1" noEditPoints="1" noAdjustHandles="1" noChangeArrowheads="1" noChangeShapeType="1" noTextEdit="1"/>
              </p:cNvSpPr>
              <p:nvPr/>
            </p:nvSpPr>
            <p:spPr>
              <a:xfrm>
                <a:off x="722376" y="4752062"/>
                <a:ext cx="10753344" cy="1562100"/>
              </a:xfrm>
              <a:prstGeom prst="rect">
                <a:avLst/>
              </a:prstGeom>
              <a:blipFill rotWithShape="1">
                <a:blip r:embed="rId4"/>
                <a:stretch>
                  <a:fillRect l="-4" t="-23" b="2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80_1#312fc5521?pid=e5a71bc1e&amp;color=0,0,0&amp;vtp=1&amp;bt=1&amp;bbb=1&amp;hb=1"/>
              <p:cNvSpPr/>
              <p:nvPr/>
            </p:nvSpPr>
            <p:spPr>
              <a:xfrm>
                <a:off x="722376" y="972000"/>
                <a:ext cx="10753344" cy="27686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滤纸片上含有过氧化氢酶，若将图甲装置中的滤纸片改为2片，只是改变反应速率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变反应终止后产生气体的量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r>
                  <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不稳定，受热易分解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，故不能用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作底物测定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酶催化</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的最适温度，B正确；若放入浸过煮熟肝脏研磨液的4片滤纸片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，酶在高温下变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性失活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，不能催化底物分解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在常温下也能分解，每隔</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min</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观察一次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，红色液滴也能移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，C错误；若图甲中的实验调整到最适</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条件下进行，酶促反应速率可能加快</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，到达反应平衡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点产生气体量为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的时间可能小于</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5_AS.80_1#312fc5521?pid=e5a71bc1e&amp;color=0,0,0&amp;vtp=1&amp;bt=1&amp;bbb=1&amp;hb=1"/>
              <p:cNvSpPr>
                <a:spLocks noRot="1" noChangeAspect="1" noMove="1" noResize="1" noEditPoints="1" noAdjustHandles="1" noChangeArrowheads="1" noChangeShapeType="1" noTextEdit="1"/>
              </p:cNvSpPr>
              <p:nvPr/>
            </p:nvSpPr>
            <p:spPr>
              <a:xfrm>
                <a:off x="722376" y="972000"/>
                <a:ext cx="10753344" cy="2768600"/>
              </a:xfrm>
              <a:prstGeom prst="rect">
                <a:avLst/>
              </a:prstGeom>
              <a:blipFill rotWithShape="1">
                <a:blip r:embed="rId1"/>
                <a:stretch>
                  <a:fillRect l="-4" t="-16" r="-195" b="1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81_1#ddc9e8415?sp=1&amp;pid=e5a71bc1e&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［四川成都2025高一上期末］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蔗糖酶能催化蔗糖水解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，生物兴趣小组分别探究了酶浓度和蔗糖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浓度对该反应速率的影响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，其他条件相同且适宜，结果如下表，请结合表格回答下列问题：</a:t>
            </a:r>
            <a:endParaRPr lang="en-US" altLang="zh-CN" sz="2000" dirty="0"/>
          </a:p>
        </p:txBody>
      </p:sp>
      <mc:AlternateContent xmlns:mc="http://schemas.openxmlformats.org/markup-compatibility/2006" xmlns:a14="http://schemas.microsoft.com/office/drawing/2010/main">
        <mc:Choice Requires="a14">
          <p:graphicFrame>
            <p:nvGraphicFramePr>
              <p:cNvPr id="63" name="QO_5_BD.81_2#ddc9e8415?colgroup=7,7,3,3,5,5,5&amp;pid=e5a71bc1e&amp;color=0,0,0&amp;vtp=1&amp;bbb=1&amp;hb=1"/>
              <p:cNvGraphicFramePr>
                <a:graphicFrameLocks noGrp="1"/>
              </p:cNvGraphicFramePr>
              <p:nvPr/>
            </p:nvGraphicFramePr>
            <p:xfrm>
              <a:off x="722376" y="2021528"/>
              <a:ext cx="10698480" cy="2074482"/>
            </p:xfrm>
            <a:graphic>
              <a:graphicData uri="http://schemas.openxmlformats.org/drawingml/2006/table">
                <a:tbl>
                  <a:tblPr/>
                  <a:tblGrid>
                    <a:gridCol w="2029968"/>
                    <a:gridCol w="2029968"/>
                    <a:gridCol w="1069848"/>
                    <a:gridCol w="1069848"/>
                    <a:gridCol w="1499616"/>
                    <a:gridCol w="1499616"/>
                    <a:gridCol w="1499616"/>
                  </a:tblGrid>
                  <a:tr h="459740">
                    <a:tc rowSpan="2">
                      <a:txBody>
                        <a:bodyPr/>
                        <a:lstStyle/>
                        <a:p>
                          <a:pPr marL="0" indent="0"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实验一</a:t>
                          </a:r>
                          <a:r>
                            <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zh-CN" altLang="en-US"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endParaRPr>
                        </a:p>
                        <a:p>
                          <a:pPr marL="0" indent="0" algn="ctr" latinLnBrk="1" hangingPunct="0">
                            <a:lnSpc>
                              <a:spcPts val="32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蔗糖浓度为</a:t>
                          </a:r>
                          <a:endPar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酶浓度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vMerge="1">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相对反应速率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rowSpan="2">
                      <a:txBody>
                        <a:bodyPr/>
                        <a:lstStyle/>
                        <a:p>
                          <a:pPr marL="0" indent="0"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实验二</a:t>
                          </a:r>
                          <a:r>
                            <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zh-CN" altLang="en-US"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endParaRPr>
                        </a:p>
                        <a:p>
                          <a:pPr marL="0" lvl="0" indent="0"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酶浓度为</a:t>
                          </a: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蔗糖浓度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30</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vMerge="1">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相对反应速率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63" name="QO_5_BD.81_2#ddc9e8415?colgroup=7,7,3,3,5,5,5&amp;pid=e5a71bc1e&amp;color=0,0,0&amp;vtp=1&amp;bbb=1&amp;hb=1"/>
              <p:cNvGraphicFramePr>
                <a:graphicFrameLocks noGrp="1"/>
              </p:cNvGraphicFramePr>
              <p:nvPr/>
            </p:nvGraphicFramePr>
            <p:xfrm>
              <a:off x="722376" y="2021528"/>
              <a:ext cx="10698480" cy="2074482"/>
            </p:xfrm>
            <a:graphic>
              <a:graphicData uri="http://schemas.openxmlformats.org/drawingml/2006/table">
                <a:tbl>
                  <a:tblPr/>
                  <a:tblGrid>
                    <a:gridCol w="2029968"/>
                    <a:gridCol w="2029968"/>
                    <a:gridCol w="1069848"/>
                    <a:gridCol w="1069848"/>
                    <a:gridCol w="1499616"/>
                    <a:gridCol w="1499616"/>
                    <a:gridCol w="1499616"/>
                  </a:tblGrid>
                  <a:tr h="459740">
                    <a:tc rowSpan="2">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酶浓度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459740">
                    <a:tc vMerge="1">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相对反应速率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rowSpan="2">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蔗糖浓度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459740">
                    <a:tc vMerge="1">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相对反应速率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4" name="QB_6_BD.82_1#428a5689c?pid=ddc9e8415&amp;color=0,0,0&amp;vtp=1&amp;bbb=1&amp;hb=1"/>
          <p:cNvSpPr/>
          <p:nvPr/>
        </p:nvSpPr>
        <p:spPr>
          <a:xfrm>
            <a:off x="722376" y="4218628"/>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填“能”或“不能”）体现酶具有高效性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B_6_AN.83_1#428a5689c.blank?pid=ddc9e8415&amp;color=0,0,0&amp;vpa=25&amp;vtp=1&amp;bbb=1"/>
          <p:cNvSpPr/>
          <p:nvPr/>
        </p:nvSpPr>
        <p:spPr>
          <a:xfrm>
            <a:off x="2151126" y="4180528"/>
            <a:ext cx="692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不能</a:t>
            </a:r>
            <a:endParaRPr lang="en-US" altLang="zh-CN" sz="2000" dirty="0"/>
          </a:p>
        </p:txBody>
      </p:sp>
      <p:sp>
        <p:nvSpPr>
          <p:cNvPr id="6" name="QB_6_AN.84_1#428a5689c.blank?pid=ddc9e8415&amp;color=0,0,0&amp;vpa=26&amp;vtp=1&amp;bbb=1&amp;hb=1"/>
          <p:cNvSpPr/>
          <p:nvPr/>
        </p:nvSpPr>
        <p:spPr>
          <a:xfrm>
            <a:off x="722377" y="4180528"/>
            <a:ext cx="10749631" cy="914400"/>
          </a:xfrm>
          <a:prstGeom prst="rect">
            <a:avLst/>
          </a:prstGeom>
          <a:noFill/>
        </p:spPr>
        <p:txBody>
          <a:bodyPr wrap="squar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只有将酶与无机催化</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剂进行比较才能体现出酶具有高效性</a:t>
            </a:r>
            <a:endParaRPr lang="en-US" altLang="zh-CN" sz="2000" dirty="0"/>
          </a:p>
        </p:txBody>
      </p:sp>
      <p:sp>
        <p:nvSpPr>
          <p:cNvPr id="7" name="QB_6_AS.85_1#428a5689c?pid=ddc9e8415&amp;color=0,0,0&amp;vtp=1&amp;bbb=1"/>
          <p:cNvSpPr/>
          <p:nvPr/>
        </p:nvSpPr>
        <p:spPr>
          <a:xfrm>
            <a:off x="722376" y="5191448"/>
            <a:ext cx="10987088" cy="482600"/>
          </a:xfrm>
          <a:prstGeom prst="rect">
            <a:avLst/>
          </a:prstGeom>
          <a:noFill/>
        </p:spPr>
        <p:txBody>
          <a:bodyPr wrap="none" lIns="0" tIns="0" rIns="0" bIns="0" rtlCol="0" anchor="t"/>
          <a:lstStyle/>
          <a:p>
            <a:pPr algn="l" latinLnBrk="1">
              <a:lnSpc>
                <a:spcPts val="38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酶的高效性是和无机催化剂相比的，图中没有无机催化剂组实验，故不能体现酶的高效性。</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fade">
                                      <p:cBhvr>
                                        <p:cTn id="15" dur="500"/>
                                        <p:tgtEl>
                                          <p:spTgt spid="6">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fade">
                                      <p:cBhvr>
                                        <p:cTn id="18" dur="500"/>
                                        <p:tgtEl>
                                          <p:spTgt spid="6">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fade">
                                      <p:cBhvr>
                                        <p:cTn id="21" dur="500"/>
                                        <p:tgtEl>
                                          <p:spTgt spid="6">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7">
                                            <p:bg/>
                                          </p:spTgt>
                                        </p:tgtEl>
                                        <p:attrNameLst>
                                          <p:attrName>style.visibility</p:attrName>
                                        </p:attrNameLst>
                                      </p:cBhvr>
                                      <p:to>
                                        <p:strVal val="visible"/>
                                      </p:to>
                                    </p:set>
                                    <p:animEffect transition="in" filter="fade">
                                      <p:cBhvr>
                                        <p:cTn id="26" dur="500"/>
                                        <p:tgtEl>
                                          <p:spTgt spid="7">
                                            <p:bg/>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
                                            <p:txEl>
                                              <p:pRg st="0" end="0"/>
                                            </p:txEl>
                                          </p:spTgt>
                                        </p:tgtEl>
                                        <p:attrNameLst>
                                          <p:attrName>style.visibility</p:attrName>
                                        </p:attrNameLst>
                                      </p:cBhvr>
                                      <p:to>
                                        <p:strVal val="visible"/>
                                      </p:to>
                                    </p:set>
                                    <p:animEffect transition="in" filter="fade">
                                      <p:cBhvr>
                                        <p:cTn id="29"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6" grpId="0" animBg="1" build="p"/>
      <p:bldP spid="7" grpId="0" animBg="1"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86_1#df5097b92?pid=ddc9e8415&amp;color=0,0,0&amp;vtp=1&amp;bt=1&amp;bbb=1"/>
          <p:cNvSpPr/>
          <p:nvPr/>
        </p:nvSpPr>
        <p:spPr>
          <a:xfrm>
            <a:off x="722376" y="969264"/>
            <a:ext cx="10753344" cy="431800"/>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）你认为这个实验还应该注意的无关变量有</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至少列举两项）。</a:t>
            </a:r>
            <a:endParaRPr lang="en-US" altLang="zh-CN" sz="2000" dirty="0">
              <a:solidFill>
                <a:srgbClr val="000000"/>
              </a:solidFill>
            </a:endParaRPr>
          </a:p>
        </p:txBody>
      </p:sp>
      <mc:AlternateContent xmlns:mc="http://schemas.openxmlformats.org/markup-compatibility/2006">
        <mc:Choice xmlns:a14="http://schemas.microsoft.com/office/drawing/2010/main" Requires="a14">
          <p:sp>
            <p:nvSpPr>
              <p:cNvPr id="3" name="QB_6_AN.87_1#df5097b92.blank?pid=ddc9e8415&amp;color=0,0,0&amp;vpa=27&amp;vtp=1&amp;bbb=1"/>
              <p:cNvSpPr/>
              <p:nvPr/>
            </p:nvSpPr>
            <p:spPr>
              <a:xfrm>
                <a:off x="5975414" y="1012952"/>
                <a:ext cx="1235075" cy="317500"/>
              </a:xfrm>
              <a:prstGeom prst="rect">
                <a:avLst/>
              </a:prstGeom>
              <a:noFill/>
            </p:spPr>
            <p:txBody>
              <a:bodyPr wrap="none" lIns="0" tIns="0" rIns="0" bIns="0" rtlCol="0" anchor="t"/>
              <a:lstStyle/>
              <a:p>
                <a:pPr algn="ctr" latinLnBrk="1">
                  <a:lnSpc>
                    <a:spcPts val="25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温度、</a:t>
                </a:r>
                <a14:m>
                  <m:oMath xmlns:m="http://schemas.openxmlformats.org/officeDocument/2006/math">
                    <m:r>
                      <a:rPr lang="en-US" altLang="zh-CN" sz="2000" b="1" i="0"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𝐩𝐇</m:t>
                    </m:r>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p:txBody>
          </p:sp>
        </mc:Choice>
        <mc:Fallback>
          <p:sp>
            <p:nvSpPr>
              <p:cNvPr id="3" name="QB_6_AN.87_1#df5097b92.blank?pid=ddc9e8415&amp;color=0,0,0&amp;vpa=27&amp;vtp=1&amp;bbb=1"/>
              <p:cNvSpPr>
                <a:spLocks noRot="1" noChangeAspect="1" noMove="1" noResize="1" noEditPoints="1" noAdjustHandles="1" noChangeArrowheads="1" noChangeShapeType="1" noTextEdit="1"/>
              </p:cNvSpPr>
              <p:nvPr/>
            </p:nvSpPr>
            <p:spPr>
              <a:xfrm>
                <a:off x="5975414" y="1012952"/>
                <a:ext cx="1235075" cy="317500"/>
              </a:xfrm>
              <a:prstGeom prst="rect">
                <a:avLst/>
              </a:prstGeom>
              <a:blipFill rotWithShape="1">
                <a:blip r:embed="rId1"/>
                <a:stretch>
                  <a:fillRect l="-5" t="-3640" r="5" b="4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6_AS.88_1#df5097b92?pid=ddc9e8415&amp;color=0,0,0&amp;vtp=1&amp;bbb=1&amp;hb=1"/>
              <p:cNvSpPr/>
              <p:nvPr/>
            </p:nvSpPr>
            <p:spPr>
              <a:xfrm>
                <a:off x="722376" y="1409573"/>
                <a:ext cx="10753344" cy="9652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实验过程中存在一些对实验结果造成影响的可变因素，叫作无关变量。本实验中，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温度</a:t>
                </a:r>
                <a:r>
                  <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等就是无关变量。</a:t>
                </a:r>
                <a:endParaRPr lang="en-US" altLang="zh-CN" sz="2200" dirty="0">
                  <a:solidFill>
                    <a:srgbClr val="000000"/>
                  </a:solidFill>
                </a:endParaRPr>
              </a:p>
            </p:txBody>
          </p:sp>
        </mc:Choice>
        <mc:Fallback>
          <p:sp>
            <p:nvSpPr>
              <p:cNvPr id="4" name="QB_6_AS.88_1#df5097b92?pid=ddc9e8415&amp;color=0,0,0&amp;vtp=1&amp;bbb=1&amp;hb=1"/>
              <p:cNvSpPr>
                <a:spLocks noRot="1" noChangeAspect="1" noMove="1" noResize="1" noEditPoints="1" noAdjustHandles="1" noChangeArrowheads="1" noChangeShapeType="1" noTextEdit="1"/>
              </p:cNvSpPr>
              <p:nvPr/>
            </p:nvSpPr>
            <p:spPr>
              <a:xfrm>
                <a:off x="722376" y="1409573"/>
                <a:ext cx="10753344" cy="965200"/>
              </a:xfrm>
              <a:prstGeom prst="rect">
                <a:avLst/>
              </a:prstGeom>
              <a:blipFill rotWithShape="1">
                <a:blip r:embed="rId2"/>
                <a:stretch>
                  <a:fillRect l="-4" t="-53" r="-177" b="5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6_BD.89_1#ccd1631e4?pid=ddc9e8415&amp;color=0,0,0&amp;vtp=1&amp;bbb=1&amp;hb=1"/>
              <p:cNvSpPr/>
              <p:nvPr/>
            </p:nvSpPr>
            <p:spPr>
              <a:xfrm>
                <a:off x="722376" y="2417987"/>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（3）在实验一中，当酶浓度达到</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反应达到最大相对反应速率了吗？</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达到”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未达到”或“不确定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5" name="QB_6_BD.89_1#ccd1631e4?pid=ddc9e8415&amp;color=0,0,0&amp;vtp=1&amp;bbb=1&amp;hb=1"/>
              <p:cNvSpPr>
                <a:spLocks noRot="1" noChangeAspect="1" noMove="1" noResize="1" noEditPoints="1" noAdjustHandles="1" noChangeArrowheads="1" noChangeShapeType="1" noTextEdit="1"/>
              </p:cNvSpPr>
              <p:nvPr/>
            </p:nvSpPr>
            <p:spPr>
              <a:xfrm>
                <a:off x="722376" y="2417987"/>
                <a:ext cx="10753344" cy="1371600"/>
              </a:xfrm>
              <a:prstGeom prst="rect">
                <a:avLst/>
              </a:prstGeom>
              <a:blipFill rotWithShape="1">
                <a:blip r:embed="rId3"/>
                <a:stretch>
                  <a:fillRect l="-4" t="-40" r="-2834" b="40"/>
                </a:stretch>
              </a:blipFill>
            </p:spPr>
            <p:txBody>
              <a:bodyPr/>
              <a:lstStyle/>
              <a:p>
                <a:r>
                  <a:rPr lang="zh-CN" altLang="en-US">
                    <a:noFill/>
                  </a:rPr>
                  <a:t> </a:t>
                </a:r>
              </a:p>
            </p:txBody>
          </p:sp>
        </mc:Fallback>
      </mc:AlternateContent>
      <p:sp>
        <p:nvSpPr>
          <p:cNvPr id="6" name="QB_6_AN.90_1#ccd1631e4.blank?pid=ddc9e8415&amp;color=0,0,0&amp;vpa=28&amp;vtp=1&amp;bbb=1"/>
          <p:cNvSpPr/>
          <p:nvPr/>
        </p:nvSpPr>
        <p:spPr>
          <a:xfrm>
            <a:off x="9121839" y="2379887"/>
            <a:ext cx="946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不确定</a:t>
            </a:r>
            <a:endParaRPr lang="en-US" altLang="zh-CN" sz="2000" dirty="0">
              <a:solidFill>
                <a:srgbClr val="00B050"/>
              </a:solidFill>
            </a:endParaRPr>
          </a:p>
        </p:txBody>
      </p:sp>
      <mc:AlternateContent xmlns:mc="http://schemas.openxmlformats.org/markup-compatibility/2006">
        <mc:Choice xmlns:a14="http://schemas.microsoft.com/office/drawing/2010/main" Requires="a14">
          <p:sp>
            <p:nvSpPr>
              <p:cNvPr id="7" name="QB_6_AN.91_1#ccd1631e4.blank?pid=ddc9e8415&amp;color=0,0,0&amp;vpa=29&amp;vtp=1&amp;bbb=1&amp;hb=1"/>
              <p:cNvSpPr/>
              <p:nvPr/>
            </p:nvSpPr>
            <p:spPr>
              <a:xfrm>
                <a:off x="722377" y="2837087"/>
                <a:ext cx="10749631" cy="914400"/>
              </a:xfrm>
              <a:prstGeom prst="rect">
                <a:avLst/>
              </a:prstGeom>
              <a:noFill/>
            </p:spPr>
            <p:txBody>
              <a:bodyPr wrap="squar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从表格现有数据中无法得知超过</a:t>
                </a:r>
                <a14:m>
                  <m:oMath xmlns:m="http://schemas.openxmlformats.org/officeDocument/2006/math">
                    <m:r>
                      <a:rPr lang="en-US" altLang="zh-CN" sz="2000" b="1" i="0"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𝟓</m:t>
                    </m:r>
                    <m:r>
                      <a:rPr lang="en-US" altLang="zh-CN" sz="2000" b="1" i="0"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后</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，化学反应的相对反</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应速率是否还增加</a:t>
                </a:r>
                <a:endParaRPr lang="en-US" altLang="zh-CN" sz="2000" dirty="0">
                  <a:solidFill>
                    <a:srgbClr val="00B050"/>
                  </a:solidFill>
                </a:endParaRPr>
              </a:p>
            </p:txBody>
          </p:sp>
        </mc:Choice>
        <mc:Fallback>
          <p:sp>
            <p:nvSpPr>
              <p:cNvPr id="7" name="QB_6_AN.91_1#ccd1631e4.blank?pid=ddc9e8415&amp;color=0,0,0&amp;vpa=29&amp;vtp=1&amp;bbb=1&amp;hb=1"/>
              <p:cNvSpPr>
                <a:spLocks noRot="1" noChangeAspect="1" noMove="1" noResize="1" noEditPoints="1" noAdjustHandles="1" noChangeArrowheads="1" noChangeShapeType="1" noTextEdit="1"/>
              </p:cNvSpPr>
              <p:nvPr/>
            </p:nvSpPr>
            <p:spPr>
              <a:xfrm>
                <a:off x="722377" y="2837087"/>
                <a:ext cx="10749631" cy="914400"/>
              </a:xfrm>
              <a:prstGeom prst="rect">
                <a:avLst/>
              </a:prstGeom>
              <a:blipFill rotWithShape="1">
                <a:blip r:embed="rId4"/>
                <a:stretch>
                  <a:fillRect l="-4" t="-59" r="1" b="5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B_6_AS.92_1#ccd1631e4?pid=ddc9e8415&amp;color=0,0,0&amp;vtp=1&amp;bbb=1&amp;hb=1"/>
              <p:cNvSpPr/>
              <p:nvPr/>
            </p:nvSpPr>
            <p:spPr>
              <a:xfrm>
                <a:off x="722376" y="3802253"/>
                <a:ext cx="10753344" cy="9652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在实验一中，当酶浓度达到</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时，此时不能确定反应是否达到最大相对反应速率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。因为从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表格现有数据中无法得知超过</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后，化学反应的相对反应速率是否还增加。</a:t>
                </a:r>
                <a:endParaRPr lang="en-US" altLang="zh-CN" sz="2200" dirty="0">
                  <a:solidFill>
                    <a:srgbClr val="000000"/>
                  </a:solidFill>
                </a:endParaRPr>
              </a:p>
            </p:txBody>
          </p:sp>
        </mc:Choice>
        <mc:Fallback>
          <p:sp>
            <p:nvSpPr>
              <p:cNvPr id="8" name="QB_6_AS.92_1#ccd1631e4?pid=ddc9e8415&amp;color=0,0,0&amp;vtp=1&amp;bbb=1&amp;hb=1"/>
              <p:cNvSpPr>
                <a:spLocks noRot="1" noChangeAspect="1" noMove="1" noResize="1" noEditPoints="1" noAdjustHandles="1" noChangeArrowheads="1" noChangeShapeType="1" noTextEdit="1"/>
              </p:cNvSpPr>
              <p:nvPr/>
            </p:nvSpPr>
            <p:spPr>
              <a:xfrm>
                <a:off x="722376" y="3802253"/>
                <a:ext cx="10753344" cy="965200"/>
              </a:xfrm>
              <a:prstGeom prst="rect">
                <a:avLst/>
              </a:prstGeom>
              <a:blipFill rotWithShape="1">
                <a:blip r:embed="rId5"/>
                <a:stretch>
                  <a:fillRect l="-4" t="-53" r="-868" b="5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6">
                                            <p:bg/>
                                          </p:spTgt>
                                        </p:tgtEl>
                                        <p:attrNameLst>
                                          <p:attrName>style.visibility</p:attrName>
                                        </p:attrNameLst>
                                      </p:cBhvr>
                                      <p:to>
                                        <p:strVal val="visible"/>
                                      </p:to>
                                    </p:set>
                                    <p:animEffect transition="in" filter="fade">
                                      <p:cBhvr>
                                        <p:cTn id="26" dur="500"/>
                                        <p:tgtEl>
                                          <p:spTgt spid="6">
                                            <p:bg/>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Effect transition="in" filter="fade">
                                      <p:cBhvr>
                                        <p:cTn id="29" dur="500"/>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bg/>
                                          </p:spTgt>
                                        </p:tgtEl>
                                        <p:attrNameLst>
                                          <p:attrName>style.visibility</p:attrName>
                                        </p:attrNameLst>
                                      </p:cBhvr>
                                      <p:to>
                                        <p:strVal val="visible"/>
                                      </p:to>
                                    </p:set>
                                    <p:animEffect transition="in" filter="fade">
                                      <p:cBhvr>
                                        <p:cTn id="34" dur="500"/>
                                        <p:tgtEl>
                                          <p:spTgt spid="7">
                                            <p:bg/>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fade">
                                      <p:cBhvr>
                                        <p:cTn id="37" dur="500"/>
                                        <p:tgtEl>
                                          <p:spTgt spid="7">
                                            <p:txEl>
                                              <p:pRg st="0" end="0"/>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
                                            <p:txEl>
                                              <p:pRg st="1" end="1"/>
                                            </p:txEl>
                                          </p:spTgt>
                                        </p:tgtEl>
                                        <p:attrNameLst>
                                          <p:attrName>style.visibility</p:attrName>
                                        </p:attrNameLst>
                                      </p:cBhvr>
                                      <p:to>
                                        <p:strVal val="visible"/>
                                      </p:to>
                                    </p:set>
                                    <p:animEffect transition="in" filter="fade">
                                      <p:cBhvr>
                                        <p:cTn id="40" dur="500"/>
                                        <p:tgtEl>
                                          <p:spTgt spid="7">
                                            <p:txEl>
                                              <p:pRg st="1" end="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8">
                                            <p:bg/>
                                          </p:spTgt>
                                        </p:tgtEl>
                                        <p:attrNameLst>
                                          <p:attrName>style.visibility</p:attrName>
                                        </p:attrNameLst>
                                      </p:cBhvr>
                                      <p:to>
                                        <p:strVal val="visible"/>
                                      </p:to>
                                    </p:set>
                                    <p:animEffect transition="in" filter="fade">
                                      <p:cBhvr>
                                        <p:cTn id="45" dur="500"/>
                                        <p:tgtEl>
                                          <p:spTgt spid="8">
                                            <p:bg/>
                                          </p:spTgt>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
                                            <p:txEl>
                                              <p:pRg st="0" end="0"/>
                                            </p:txEl>
                                          </p:spTgt>
                                        </p:tgtEl>
                                        <p:attrNameLst>
                                          <p:attrName>style.visibility</p:attrName>
                                        </p:attrNameLst>
                                      </p:cBhvr>
                                      <p:to>
                                        <p:strVal val="visible"/>
                                      </p:to>
                                    </p:set>
                                    <p:animEffect transition="in" filter="fade">
                                      <p:cBhvr>
                                        <p:cTn id="48" dur="500"/>
                                        <p:tgtEl>
                                          <p:spTgt spid="8">
                                            <p:txEl>
                                              <p:pRg st="0" end="0"/>
                                            </p:tx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
                                            <p:txEl>
                                              <p:pRg st="1" end="1"/>
                                            </p:txEl>
                                          </p:spTgt>
                                        </p:tgtEl>
                                        <p:attrNameLst>
                                          <p:attrName>style.visibility</p:attrName>
                                        </p:attrNameLst>
                                      </p:cBhvr>
                                      <p:to>
                                        <p:strVal val="visible"/>
                                      </p:to>
                                    </p:set>
                                    <p:animEffect transition="in" filter="fade">
                                      <p:cBhvr>
                                        <p:cTn id="51"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6" grpId="0" animBg="1" build="p"/>
      <p:bldP spid="7" grpId="0" animBg="1" build="p"/>
      <p:bldP spid="8" grpId="0" animBg="1"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93_1#215a9d6c6?sp=1&amp;pid=ddc9e8415&amp;color=0,0,0&amp;vtp=1&amp;bt=1&amp;bbb=1&amp;hb=1"/>
              <p:cNvSpPr/>
              <p:nvPr/>
            </p:nvSpPr>
            <p:spPr>
              <a:xfrm>
                <a:off x="722376" y="972000"/>
                <a:ext cx="10753344" cy="22987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（4）研究人员发现，人的肝细胞中存在一种</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酶，该酶能将糖原分解为还原糖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。酶必须保持正常</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的结构才能发挥催化作用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，请利用这一原理，以糖原为底物设计实验，探究</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酶的化学本质是蛋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白质还是</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实验思路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：将适量的</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酶随机均分为甲、乙两组，甲组用适量蛋白酶处理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，乙组用等量</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，再分别与等量的糖原溶液混合，在适宜条件下保持一段时间后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，检测</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2" name="QB_6_BD.93_1#215a9d6c6?sp=1&amp;pid=ddc9e8415&amp;color=0,0,0&amp;vtp=1&amp;bt=1&amp;bbb=1&amp;hb=1"/>
              <p:cNvSpPr>
                <a:spLocks noRot="1" noChangeAspect="1" noMove="1" noResize="1" noEditPoints="1" noAdjustHandles="1" noChangeArrowheads="1" noChangeShapeType="1" noTextEdit="1"/>
              </p:cNvSpPr>
              <p:nvPr/>
            </p:nvSpPr>
            <p:spPr>
              <a:xfrm>
                <a:off x="722376" y="972000"/>
                <a:ext cx="10753344" cy="2298700"/>
              </a:xfrm>
              <a:prstGeom prst="rect">
                <a:avLst/>
              </a:prstGeom>
              <a:blipFill rotWithShape="1">
                <a:blip r:embed="rId1"/>
                <a:stretch>
                  <a:fillRect l="-4" t="-20" r="-2108" b="2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6_AN.94_1#215a9d6c6.blank?pid=ddc9e8415&amp;color=0,0,0&amp;vpa=30&amp;vtp=1&amp;bbb=1"/>
              <p:cNvSpPr/>
              <p:nvPr/>
            </p:nvSpPr>
            <p:spPr>
              <a:xfrm>
                <a:off x="10274364" y="2405576"/>
                <a:ext cx="960438" cy="317500"/>
              </a:xfrm>
              <a:prstGeom prst="rect">
                <a:avLst/>
              </a:prstGeom>
              <a:noFill/>
            </p:spPr>
            <p:txBody>
              <a:bodyPr wrap="none" lIns="0" tIns="0" rIns="0" bIns="0" rtlCol="0" anchor="t"/>
              <a:lstStyle/>
              <a:p>
                <a:pPr algn="ctr" latinLnBrk="1">
                  <a:lnSpc>
                    <a:spcPts val="2500"/>
                  </a:lnSpc>
                </a:pPr>
                <a14:m>
                  <m:oMath xmlns:m="http://schemas.openxmlformats.org/officeDocument/2006/math">
                    <m:r>
                      <a:rPr lang="en-US" altLang="zh-CN" sz="2000" b="1" i="0"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𝐑𝐍𝐀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酶</a:t>
                </a:r>
                <a:endParaRPr lang="en-US" altLang="zh-CN" sz="100" dirty="0">
                  <a:solidFill>
                    <a:srgbClr val="00B050"/>
                  </a:solidFill>
                </a:endParaRPr>
              </a:p>
            </p:txBody>
          </p:sp>
        </mc:Choice>
        <mc:Fallback>
          <p:sp>
            <p:nvSpPr>
              <p:cNvPr id="3" name="QB_6_AN.94_1#215a9d6c6.blank?pid=ddc9e8415&amp;color=0,0,0&amp;vpa=30&amp;vtp=1&amp;bbb=1"/>
              <p:cNvSpPr>
                <a:spLocks noRot="1" noChangeAspect="1" noMove="1" noResize="1" noEditPoints="1" noAdjustHandles="1" noChangeArrowheads="1" noChangeShapeType="1" noTextEdit="1"/>
              </p:cNvSpPr>
              <p:nvPr/>
            </p:nvSpPr>
            <p:spPr>
              <a:xfrm>
                <a:off x="10274364" y="2405576"/>
                <a:ext cx="960438" cy="317500"/>
              </a:xfrm>
              <a:prstGeom prst="rect">
                <a:avLst/>
              </a:prstGeom>
              <a:blipFill rotWithShape="1">
                <a:blip r:embed="rId2"/>
                <a:stretch>
                  <a:fillRect l="-7" t="-3662" r="40" b="62"/>
                </a:stretch>
              </a:blipFill>
            </p:spPr>
            <p:txBody>
              <a:bodyPr/>
              <a:lstStyle/>
              <a:p>
                <a:r>
                  <a:rPr lang="zh-CN" altLang="en-US">
                    <a:noFill/>
                  </a:rPr>
                  <a:t> </a:t>
                </a:r>
              </a:p>
            </p:txBody>
          </p:sp>
        </mc:Fallback>
      </mc:AlternateContent>
      <p:sp>
        <p:nvSpPr>
          <p:cNvPr id="4" name="QB_6_AN.95_1#215a9d6c6.blank?pid=ddc9e8415&amp;color=0,0,0&amp;vpa=31&amp;vtp=1&amp;bbb=1"/>
          <p:cNvSpPr/>
          <p:nvPr/>
        </p:nvSpPr>
        <p:spPr>
          <a:xfrm>
            <a:off x="9113901" y="2775400"/>
            <a:ext cx="1708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是否有还原糖</a:t>
            </a:r>
            <a:endParaRPr lang="en-US" altLang="zh-CN" sz="2000" dirty="0">
              <a:solidFill>
                <a:srgbClr val="00B050"/>
              </a:solidFill>
            </a:endParaRPr>
          </a:p>
        </p:txBody>
      </p:sp>
      <mc:AlternateContent xmlns:mc="http://schemas.openxmlformats.org/markup-compatibility/2006">
        <mc:Choice xmlns:a14="http://schemas.microsoft.com/office/drawing/2010/main" Requires="a14">
          <p:sp>
            <p:nvSpPr>
              <p:cNvPr id="5" name="QB_6_AS.96_1#215a9d6c6?pid=ddc9e8415&amp;color=0,0,0&amp;vtp=1&amp;bbb=1&amp;hb=1"/>
              <p:cNvSpPr/>
              <p:nvPr/>
            </p:nvSpPr>
            <p:spPr>
              <a:xfrm>
                <a:off x="722376" y="3266128"/>
                <a:ext cx="10753344" cy="18415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酶是活细胞产生的具有催化作用的有机物，其中绝大多数酶是蛋白质，少数为</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酶能水解</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，蛋白酶能水解蛋白质。根据以上原理，得出实验思路如下：将适量的</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酶随机均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分为甲</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、乙两组，甲组用适量蛋白酶处理，乙组用等量</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酶处理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，再分别与等量的糖原溶液混</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，在适宜条件下保持一段时间后，检测是否有还原糖产生。</a:t>
                </a:r>
                <a:endParaRPr lang="en-US" altLang="zh-CN" sz="2200" dirty="0">
                  <a:solidFill>
                    <a:srgbClr val="000000"/>
                  </a:solidFill>
                </a:endParaRPr>
              </a:p>
            </p:txBody>
          </p:sp>
        </mc:Choice>
        <mc:Fallback>
          <p:sp>
            <p:nvSpPr>
              <p:cNvPr id="5" name="QB_6_AS.96_1#215a9d6c6?pid=ddc9e8415&amp;color=0,0,0&amp;vtp=1&amp;bbb=1&amp;hb=1"/>
              <p:cNvSpPr>
                <a:spLocks noRot="1" noChangeAspect="1" noMove="1" noResize="1" noEditPoints="1" noAdjustHandles="1" noChangeArrowheads="1" noChangeShapeType="1" noTextEdit="1"/>
              </p:cNvSpPr>
              <p:nvPr/>
            </p:nvSpPr>
            <p:spPr>
              <a:xfrm>
                <a:off x="722376" y="3266128"/>
                <a:ext cx="10753344" cy="1841500"/>
              </a:xfrm>
              <a:prstGeom prst="rect">
                <a:avLst/>
              </a:prstGeom>
              <a:blipFill rotWithShape="1">
                <a:blip r:embed="rId3"/>
                <a:stretch>
                  <a:fillRect l="-4" t="-18" r="-171" b="1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txEl>
                                              <p:pRg st="2" end="2"/>
                                            </p:txEl>
                                          </p:spTgt>
                                        </p:tgtEl>
                                        <p:attrNameLst>
                                          <p:attrName>style.visibility</p:attrName>
                                        </p:attrNameLst>
                                      </p:cBhvr>
                                      <p:to>
                                        <p:strVal val="visible"/>
                                      </p:to>
                                    </p:set>
                                    <p:animEffect transition="in" filter="fade">
                                      <p:cBhvr>
                                        <p:cTn id="32" dur="500"/>
                                        <p:tgtEl>
                                          <p:spTgt spid="5">
                                            <p:txEl>
                                              <p:pRg st="2" end="2"/>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animEffect transition="in" filter="fade">
                                      <p:cBhvr>
                                        <p:cTn id="35"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6_BD.97_1#0c87d3983?sp=1&amp;pid=7c5dd415c&amp;color=0,0,0&amp;vtp=1&amp;bt=1&amp;bbb=1&amp;hb=1"/>
              <p:cNvSpPr/>
              <p:nvPr/>
            </p:nvSpPr>
            <p:spPr>
              <a:xfrm>
                <a:off x="722376" y="972000"/>
                <a:ext cx="10753344" cy="2768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［安徽宣城2025高一上月考］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1894年，科学家提出了“锁钥”学说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，认为酶具有与底物相结合</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的互补结构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。1958年，又有科学家提出“诱导契合”学说，认为在与底物结合之前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，酶的空间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结构不完全与底物互补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，在底物的作用下，可诱导酶出现与底物相结合的互补空间结构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，继而完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成酶促反应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。为验证上述两种学说，科研人员利用枯草杆菌蛋白酶</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进行研究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。该酶可催化两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种结构不同的底物</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CTH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反应。进行的四组实验的结果如图1、图2所示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e>
                      <m:sup>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CTH</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表示催化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CTH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反应后的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e>
                      <m:sup>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sup>
                    </m:sSup>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表示催化</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反应后的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酶。回答下列问题：</a:t>
                </a:r>
                <a:endParaRPr lang="en-US" altLang="zh-CN" sz="2000" dirty="0"/>
              </a:p>
            </p:txBody>
          </p:sp>
        </mc:Choice>
        <mc:Fallback>
          <p:sp>
            <p:nvSpPr>
              <p:cNvPr id="2" name="QO_6_BD.97_1#0c87d3983?sp=1&amp;pid=7c5dd415c&amp;color=0,0,0&amp;vtp=1&amp;bt=1&amp;bbb=1&amp;hb=1"/>
              <p:cNvSpPr>
                <a:spLocks noRot="1" noChangeAspect="1" noMove="1" noResize="1" noEditPoints="1" noAdjustHandles="1" noChangeArrowheads="1" noChangeShapeType="1" noTextEdit="1"/>
              </p:cNvSpPr>
              <p:nvPr/>
            </p:nvSpPr>
            <p:spPr>
              <a:xfrm>
                <a:off x="722376" y="972000"/>
                <a:ext cx="10753344" cy="2768600"/>
              </a:xfrm>
              <a:prstGeom prst="rect">
                <a:avLst/>
              </a:prstGeom>
              <a:blipFill rotWithShape="1">
                <a:blip r:embed="rId1"/>
                <a:stretch>
                  <a:fillRect l="-4" t="-16" r="-1169" b="16"/>
                </a:stretch>
              </a:blipFill>
            </p:spPr>
            <p:txBody>
              <a:bodyPr/>
              <a:lstStyle/>
              <a:p>
                <a:r>
                  <a:rPr lang="zh-CN" altLang="en-US">
                    <a:noFill/>
                  </a:rPr>
                  <a:t> </a:t>
                </a:r>
              </a:p>
            </p:txBody>
          </p:sp>
        </mc:Fallback>
      </mc:AlternateContent>
      <p:pic>
        <p:nvPicPr>
          <p:cNvPr id="3" name="QO_6_BD.97_3#0c87d3983?iti=7&amp;htil=1&amp;pid=7c5dd415c&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2212848" y="3894016"/>
            <a:ext cx="2377440" cy="171907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O_6_BD.97_4#0c87d3983?iti=8&amp;htil=1&amp;pid=7c5dd415c&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98664" y="3875728"/>
            <a:ext cx="2368296" cy="173736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O_6_BD.97_5#0c87d3983?iti=7&amp;htil=1&amp;pid=7c5dd415c&amp;color=0,0,0&amp;vtp=1&amp;bbb=1"/>
          <p:cNvSpPr/>
          <p:nvPr/>
        </p:nvSpPr>
        <p:spPr>
          <a:xfrm>
            <a:off x="3171380" y="5740088"/>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a:t>
            </a:r>
            <a:endParaRPr lang="en-US" altLang="zh-CN" sz="2000" dirty="0"/>
          </a:p>
        </p:txBody>
      </p:sp>
      <p:sp>
        <p:nvSpPr>
          <p:cNvPr id="6" name="QO_6_BD.97_6#0c87d3983?iti=8&amp;htil=1&amp;pid=7c5dd415c&amp;color=0,0,0&amp;vtp=1&amp;bbb=1"/>
          <p:cNvSpPr/>
          <p:nvPr/>
        </p:nvSpPr>
        <p:spPr>
          <a:xfrm>
            <a:off x="8552624" y="5740088"/>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a:t>
            </a:r>
            <a:endParaRPr lang="en-US" altLang="zh-CN" sz="2000" dirty="0"/>
          </a:p>
        </p:txBody>
      </p:sp>
    </p:spTree>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98_1#4e98ddf8a?pid=0c87d3983&amp;color=0,0,0&amp;vtp=1&amp;bt=1&amp;bbb=1&amp;hb=1"/>
          <p:cNvSpPr/>
          <p:nvPr/>
        </p:nvSpPr>
        <p:spPr>
          <a:xfrm>
            <a:off x="722376" y="969264"/>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（1）酶促反应速率受多种因素的影响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，下列选项中不是通过改变酶的活性来改变反应速率的是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填字母）。</a:t>
            </a:r>
            <a:endParaRPr lang="en-US" altLang="zh-CN" sz="2000" dirty="0"/>
          </a:p>
        </p:txBody>
      </p:sp>
      <p:sp>
        <p:nvSpPr>
          <p:cNvPr id="3" name="QC_7_AN.99_1#4e98ddf8a.blank?pid=0c87d3983&amp;color=0,0,0&amp;vpa=32&amp;vtp=1&amp;bbb=1"/>
          <p:cNvSpPr/>
          <p:nvPr/>
        </p:nvSpPr>
        <p:spPr>
          <a:xfrm>
            <a:off x="757301" y="1388364"/>
            <a:ext cx="519113" cy="457200"/>
          </a:xfrm>
          <a:prstGeom prst="rect">
            <a:avLst/>
          </a:prstGeom>
          <a:noFill/>
        </p:spPr>
        <p:txBody>
          <a:bodyPr wrap="none" lIns="0" tIns="0" rIns="0" bIns="0" rtlCol="0" anchor="t"/>
          <a:lstStyle/>
          <a:p>
            <a:pPr algn="ct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AE</a:t>
            </a:r>
            <a:endParaRPr lang="en-US" altLang="zh-CN" sz="2000" dirty="0"/>
          </a:p>
        </p:txBody>
      </p:sp>
      <p:sp>
        <p:nvSpPr>
          <p:cNvPr id="4" name="QC_7_BD.98_2#4e98ddf8a.choices?pid=0c87d3983&amp;color=0,0,0&amp;vtp=1&amp;bbb=1"/>
          <p:cNvSpPr/>
          <p:nvPr/>
        </p:nvSpPr>
        <p:spPr>
          <a:xfrm>
            <a:off x="722376" y="1930434"/>
            <a:ext cx="10753344" cy="431800"/>
          </a:xfrm>
          <a:prstGeom prst="rect">
            <a:avLst/>
          </a:prstGeom>
          <a:noFill/>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627630" algn="l"/>
                <a:tab pos="4455160" algn="l"/>
                <a:tab pos="6550025" algn="l"/>
                <a:tab pos="8898255" algn="l"/>
              </a:tabLst>
              <a:defRPr/>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.反应物浓度</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B.温度</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C.酸碱度</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D.重金属盐</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E</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.酶浓度</a:t>
            </a:r>
            <a:endParaRPr lang="en-US" altLang="zh-CN" sz="2000" dirty="0"/>
          </a:p>
        </p:txBody>
      </p:sp>
      <p:sp>
        <p:nvSpPr>
          <p:cNvPr id="5" name="QC_7_AS.100_1#4e98ddf8a?pid=0c87d3983&amp;color=0,0,0&amp;vtp=1&amp;bbb=1&amp;hb=1"/>
          <p:cNvSpPr/>
          <p:nvPr/>
        </p:nvSpPr>
        <p:spPr>
          <a:xfrm>
            <a:off x="722376" y="2374773"/>
            <a:ext cx="10753344" cy="13843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酶是由活细胞产生的具有催化活性的有机物，能够降低化学反应的活化能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。酶的活性会受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到温度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、酸碱度、重金属盐的影响，在化学反应中反应物浓度、酶浓度可以改变反应速率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影响酶活性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mc:AlternateContent xmlns:mc="http://schemas.openxmlformats.org/markup-compatibility/2006">
        <mc:Choice xmlns:a14="http://schemas.microsoft.com/office/drawing/2010/main" Requires="a14">
          <p:sp>
            <p:nvSpPr>
              <p:cNvPr id="6" name="QB_7_BD.101_1#586986ca7?pid=0c87d3983&amp;color=0,0,0&amp;vtp=1&amp;bbb=1&amp;hb=1"/>
              <p:cNvSpPr/>
              <p:nvPr/>
            </p:nvSpPr>
            <p:spPr>
              <a:xfrm>
                <a:off x="722376" y="3807367"/>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酶可催化</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CTH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反应的机理是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，其活性可用</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来表示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6" name="QB_7_BD.101_1#586986ca7?pid=0c87d3983&amp;color=0,0,0&amp;vtp=1&amp;bbb=1&amp;hb=1"/>
              <p:cNvSpPr>
                <a:spLocks noRot="1" noChangeAspect="1" noMove="1" noResize="1" noEditPoints="1" noAdjustHandles="1" noChangeArrowheads="1" noChangeShapeType="1" noTextEdit="1"/>
              </p:cNvSpPr>
              <p:nvPr/>
            </p:nvSpPr>
            <p:spPr>
              <a:xfrm>
                <a:off x="722376" y="3807367"/>
                <a:ext cx="10753344" cy="914400"/>
              </a:xfrm>
              <a:prstGeom prst="rect">
                <a:avLst/>
              </a:prstGeom>
              <a:blipFill rotWithShape="1">
                <a:blip r:embed="rId1"/>
                <a:stretch>
                  <a:fillRect l="-4" t="-59" r="-703" b="59"/>
                </a:stretch>
              </a:blipFill>
            </p:spPr>
            <p:txBody>
              <a:bodyPr/>
              <a:lstStyle/>
              <a:p>
                <a:r>
                  <a:rPr lang="zh-CN" altLang="en-US">
                    <a:noFill/>
                  </a:rPr>
                  <a:t> </a:t>
                </a:r>
              </a:p>
            </p:txBody>
          </p:sp>
        </mc:Fallback>
      </mc:AlternateContent>
      <p:sp>
        <p:nvSpPr>
          <p:cNvPr id="7" name="QB_7_AN.102_1#586986ca7.blank?pid=0c87d3983&amp;color=0,0,0&amp;vpa=33&amp;vtp=1&amp;bbb=1"/>
          <p:cNvSpPr/>
          <p:nvPr/>
        </p:nvSpPr>
        <p:spPr>
          <a:xfrm>
            <a:off x="5084826" y="3769267"/>
            <a:ext cx="3994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能（显著）降低化学反应的活化能</a:t>
            </a:r>
            <a:endParaRPr lang="en-US" altLang="zh-CN" sz="2000" dirty="0"/>
          </a:p>
        </p:txBody>
      </p:sp>
      <mc:AlternateContent xmlns:mc="http://schemas.openxmlformats.org/markup-compatibility/2006">
        <mc:Choice xmlns:a14="http://schemas.microsoft.com/office/drawing/2010/main" Requires="a14">
          <p:sp>
            <p:nvSpPr>
              <p:cNvPr id="8" name="QB_7_AN.103_1#586986ca7.blank?pid=0c87d3983&amp;color=0,0,0&amp;vpa=34&amp;vtp=1&amp;bbb=1&amp;hb=1"/>
              <p:cNvSpPr/>
              <p:nvPr/>
            </p:nvSpPr>
            <p:spPr>
              <a:xfrm>
                <a:off x="722377" y="3769267"/>
                <a:ext cx="10749631" cy="914400"/>
              </a:xfrm>
              <a:prstGeom prst="rect">
                <a:avLst/>
              </a:prstGeom>
              <a:noFill/>
            </p:spPr>
            <p:txBody>
              <a:bodyPr wrap="squar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在一</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定条件下</a:t>
                </a:r>
                <a14:m>
                  <m:oMath xmlns:m="http://schemas.openxmlformats.org/officeDocument/2006/math">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𝐒</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酶催化的某一化学反应的速率</a:t>
                </a:r>
                <a:endParaRPr lang="en-US" altLang="zh-CN" sz="2000" dirty="0"/>
              </a:p>
            </p:txBody>
          </p:sp>
        </mc:Choice>
        <mc:Fallback>
          <p:sp>
            <p:nvSpPr>
              <p:cNvPr id="8" name="QB_7_AN.103_1#586986ca7.blank?pid=0c87d3983&amp;color=0,0,0&amp;vpa=34&amp;vtp=1&amp;bbb=1&amp;hb=1"/>
              <p:cNvSpPr>
                <a:spLocks noRot="1" noChangeAspect="1" noMove="1" noResize="1" noEditPoints="1" noAdjustHandles="1" noChangeArrowheads="1" noChangeShapeType="1" noTextEdit="1"/>
              </p:cNvSpPr>
              <p:nvPr/>
            </p:nvSpPr>
            <p:spPr>
              <a:xfrm>
                <a:off x="722377" y="3769267"/>
                <a:ext cx="10749631" cy="914400"/>
              </a:xfrm>
              <a:prstGeom prst="rect">
                <a:avLst/>
              </a:prstGeom>
              <a:blipFill rotWithShape="1">
                <a:blip r:embed="rId2"/>
                <a:stretch>
                  <a:fillRect l="-4" t="-59" r="1" b="5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QB_7_AS.104_1#586986ca7?pid=0c87d3983&amp;color=0,0,0&amp;vtp=1&amp;bbb=1&amp;hb=1"/>
              <p:cNvSpPr/>
              <p:nvPr/>
            </p:nvSpPr>
            <p:spPr>
              <a:xfrm>
                <a:off x="722376" y="4734433"/>
                <a:ext cx="10753344" cy="9652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酶可催化</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CTH</m:t>
                    </m:r>
                  </m:oMath>
                </a14:m>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反应的机理是能（显著）降低化学反应的活化能</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酶活性可以用在一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定条件下</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酶催化的某一化学反应的速率来表示。</a:t>
                </a:r>
                <a:endParaRPr lang="en-US" altLang="zh-CN" sz="2200" dirty="0"/>
              </a:p>
            </p:txBody>
          </p:sp>
        </mc:Choice>
        <mc:Fallback>
          <p:sp>
            <p:nvSpPr>
              <p:cNvPr id="9" name="QB_7_AS.104_1#586986ca7?pid=0c87d3983&amp;color=0,0,0&amp;vtp=1&amp;bbb=1&amp;hb=1"/>
              <p:cNvSpPr>
                <a:spLocks noRot="1" noChangeAspect="1" noMove="1" noResize="1" noEditPoints="1" noAdjustHandles="1" noChangeArrowheads="1" noChangeShapeType="1" noTextEdit="1"/>
              </p:cNvSpPr>
              <p:nvPr/>
            </p:nvSpPr>
            <p:spPr>
              <a:xfrm>
                <a:off x="722376" y="4734433"/>
                <a:ext cx="10753344" cy="965200"/>
              </a:xfrm>
              <a:prstGeom prst="rect">
                <a:avLst/>
              </a:prstGeom>
              <a:blipFill rotWithShape="1">
                <a:blip r:embed="rId3"/>
                <a:stretch>
                  <a:fillRect l="-4" t="-53" r="-396" b="5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fade">
                                      <p:cBhvr>
                                        <p:cTn id="15" dur="500"/>
                                        <p:tgtEl>
                                          <p:spTgt spid="5">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fade">
                                      <p:cBhvr>
                                        <p:cTn id="18" dur="500"/>
                                        <p:tgtEl>
                                          <p:spTgt spid="5">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Effect transition="in" filter="fade">
                                      <p:cBhvr>
                                        <p:cTn id="21" dur="500"/>
                                        <p:tgtEl>
                                          <p:spTgt spid="5">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Effect transition="in" filter="fade">
                                      <p:cBhvr>
                                        <p:cTn id="24" dur="500"/>
                                        <p:tgtEl>
                                          <p:spTgt spid="5">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7">
                                            <p:bg/>
                                          </p:spTgt>
                                        </p:tgtEl>
                                        <p:attrNameLst>
                                          <p:attrName>style.visibility</p:attrName>
                                        </p:attrNameLst>
                                      </p:cBhvr>
                                      <p:to>
                                        <p:strVal val="visible"/>
                                      </p:to>
                                    </p:set>
                                    <p:animEffect transition="in" filter="fade">
                                      <p:cBhvr>
                                        <p:cTn id="29" dur="500"/>
                                        <p:tgtEl>
                                          <p:spTgt spid="7">
                                            <p:bg/>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fade">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8">
                                            <p:bg/>
                                          </p:spTgt>
                                        </p:tgtEl>
                                        <p:attrNameLst>
                                          <p:attrName>style.visibility</p:attrName>
                                        </p:attrNameLst>
                                      </p:cBhvr>
                                      <p:to>
                                        <p:strVal val="visible"/>
                                      </p:to>
                                    </p:set>
                                    <p:animEffect transition="in" filter="fade">
                                      <p:cBhvr>
                                        <p:cTn id="37" dur="500"/>
                                        <p:tgtEl>
                                          <p:spTgt spid="8">
                                            <p:bg/>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
                                            <p:txEl>
                                              <p:pRg st="0" end="0"/>
                                            </p:txEl>
                                          </p:spTgt>
                                        </p:tgtEl>
                                        <p:attrNameLst>
                                          <p:attrName>style.visibility</p:attrName>
                                        </p:attrNameLst>
                                      </p:cBhvr>
                                      <p:to>
                                        <p:strVal val="visible"/>
                                      </p:to>
                                    </p:set>
                                    <p:animEffect transition="in" filter="fade">
                                      <p:cBhvr>
                                        <p:cTn id="40" dur="500"/>
                                        <p:tgtEl>
                                          <p:spTgt spid="8">
                                            <p:txEl>
                                              <p:pRg st="0" end="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
                                            <p:txEl>
                                              <p:pRg st="1" end="1"/>
                                            </p:txEl>
                                          </p:spTgt>
                                        </p:tgtEl>
                                        <p:attrNameLst>
                                          <p:attrName>style.visibility</p:attrName>
                                        </p:attrNameLst>
                                      </p:cBhvr>
                                      <p:to>
                                        <p:strVal val="visible"/>
                                      </p:to>
                                    </p:set>
                                    <p:animEffect transition="in" filter="fade">
                                      <p:cBhvr>
                                        <p:cTn id="43" dur="500"/>
                                        <p:tgtEl>
                                          <p:spTgt spid="8">
                                            <p:txEl>
                                              <p:pRg st="1" end="1"/>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9">
                                            <p:bg/>
                                          </p:spTgt>
                                        </p:tgtEl>
                                        <p:attrNameLst>
                                          <p:attrName>style.visibility</p:attrName>
                                        </p:attrNameLst>
                                      </p:cBhvr>
                                      <p:to>
                                        <p:strVal val="visible"/>
                                      </p:to>
                                    </p:set>
                                    <p:animEffect transition="in" filter="fade">
                                      <p:cBhvr>
                                        <p:cTn id="48" dur="500"/>
                                        <p:tgtEl>
                                          <p:spTgt spid="9">
                                            <p:bg/>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9">
                                            <p:txEl>
                                              <p:pRg st="0" end="0"/>
                                            </p:txEl>
                                          </p:spTgt>
                                        </p:tgtEl>
                                        <p:attrNameLst>
                                          <p:attrName>style.visibility</p:attrName>
                                        </p:attrNameLst>
                                      </p:cBhvr>
                                      <p:to>
                                        <p:strVal val="visible"/>
                                      </p:to>
                                    </p:set>
                                    <p:animEffect transition="in" filter="fade">
                                      <p:cBhvr>
                                        <p:cTn id="51" dur="500"/>
                                        <p:tgtEl>
                                          <p:spTgt spid="9">
                                            <p:txEl>
                                              <p:pRg st="0" end="0"/>
                                            </p:txEl>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9">
                                            <p:txEl>
                                              <p:pRg st="1" end="1"/>
                                            </p:txEl>
                                          </p:spTgt>
                                        </p:tgtEl>
                                        <p:attrNameLst>
                                          <p:attrName>style.visibility</p:attrName>
                                        </p:attrNameLst>
                                      </p:cBhvr>
                                      <p:to>
                                        <p:strVal val="visible"/>
                                      </p:to>
                                    </p:set>
                                    <p:animEffect transition="in" filter="fade">
                                      <p:cBhvr>
                                        <p:cTn id="54"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5" grpId="0" animBg="1" build="p"/>
      <p:bldP spid="7" grpId="0" animBg="1" build="p"/>
      <p:bldP spid="8" grpId="0" animBg="1" build="p"/>
      <p:bldP spid="9" grpId="0" animBg="1"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113_1#18270bb95?pid=0c87d3983&amp;color=0,0,0&amp;vtp=1&amp;bt=1&amp;bbb=1&amp;hb=1&amp;hltap=1"/>
          <p:cNvSpPr/>
          <p:nvPr/>
        </p:nvSpPr>
        <p:spPr>
          <a:xfrm>
            <a:off x="722376" y="969264"/>
            <a:ext cx="10753344" cy="18288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该实验结果更加支持“</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学说，按照该学说，曲线④不同于曲线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③的原因是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B_7_AN.112_1#18270bb95.blank?pid=0c87d3983&amp;color=0,0,0&amp;vpa=35&amp;vtp=1&amp;bbb=1"/>
          <p:cNvSpPr/>
          <p:nvPr/>
        </p:nvSpPr>
        <p:spPr>
          <a:xfrm>
            <a:off x="3929126" y="931164"/>
            <a:ext cx="1200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诱导契合</a:t>
            </a:r>
            <a:endParaRPr lang="en-US" altLang="zh-CN" sz="2000" dirty="0"/>
          </a:p>
        </p:txBody>
      </p:sp>
      <mc:AlternateContent xmlns:mc="http://schemas.openxmlformats.org/markup-compatibility/2006">
        <mc:Choice xmlns:a14="http://schemas.microsoft.com/office/drawing/2010/main" Requires="a14">
          <p:sp>
            <p:nvSpPr>
              <p:cNvPr id="4" name="QB_7_AS.115_1#18270bb95?pid=0c87d3983&amp;color=0,0,0&amp;vtp=1&amp;bbb=1&amp;hb=1"/>
              <p:cNvSpPr/>
              <p:nvPr/>
            </p:nvSpPr>
            <p:spPr>
              <a:xfrm>
                <a:off x="722376" y="2806700"/>
                <a:ext cx="10753344" cy="27686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实验结果显示</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酶催化</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的反应后，还可以催化</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CTH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的反应，且底物</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CTH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的结构不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酶的空间结构可以在不同底物的诱导下发生相应改变，进而与不同底物结合</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结果更加支持</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“诱导契合”学说。按照该学说，曲线④不同于曲线③的原因是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酶被</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CTH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诱导发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生结构改变而与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CTH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结合催化反应后，不能被</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诱导发生结构改变，从而无法催化</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被</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诱导发生空间结构改变而与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结合催化反应后，还能被</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CTH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诱导发生结构改变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，从而催化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CTH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的反应速率较高。</a:t>
                </a:r>
                <a:endParaRPr lang="en-US" altLang="zh-CN" sz="2200" dirty="0"/>
              </a:p>
            </p:txBody>
          </p:sp>
        </mc:Choice>
        <mc:Fallback>
          <p:sp>
            <p:nvSpPr>
              <p:cNvPr id="4" name="QB_7_AS.115_1#18270bb95?pid=0c87d3983&amp;color=0,0,0&amp;vtp=1&amp;bbb=1&amp;hb=1"/>
              <p:cNvSpPr>
                <a:spLocks noRot="1" noChangeAspect="1" noMove="1" noResize="1" noEditPoints="1" noAdjustHandles="1" noChangeArrowheads="1" noChangeShapeType="1" noTextEdit="1"/>
              </p:cNvSpPr>
              <p:nvPr/>
            </p:nvSpPr>
            <p:spPr>
              <a:xfrm>
                <a:off x="722376" y="2806700"/>
                <a:ext cx="10753344" cy="2768600"/>
              </a:xfrm>
              <a:prstGeom prst="rect">
                <a:avLst/>
              </a:prstGeom>
              <a:blipFill rotWithShape="1">
                <a:blip r:embed="rId1"/>
                <a:stretch>
                  <a:fillRect l="-4" r="-6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7_AN.114_1#18270bb95?pid=0c87d3983&amp;color=0,0,0&amp;vtp=1&amp;bt=1&amp;bbb=1&amp;hb=1&amp;hla=1"/>
              <p:cNvSpPr/>
              <p:nvPr/>
            </p:nvSpPr>
            <p:spPr>
              <a:xfrm>
                <a:off x="722376" y="1401065"/>
                <a:ext cx="10753344" cy="1371600"/>
              </a:xfrm>
              <a:prstGeom prst="rect">
                <a:avLst/>
              </a:prstGeom>
              <a:noFill/>
            </p:spPr>
            <p:txBody>
              <a:bodyPr wrap="none" lIns="0" tIns="0" rIns="0" bIns="0" rtlCol="0" anchor="t"/>
              <a:lstStyle/>
              <a:p>
                <a:pPr latinLnBrk="1">
                  <a:lnSpc>
                    <a:spcPts val="3600"/>
                  </a:lnSpc>
                </a:pP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𝐒</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酶与</a:t>
                </a:r>
                <a14:m>
                  <m:oMath xmlns:m="http://schemas.openxmlformats.org/officeDocument/2006/math">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𝐂𝐓𝐇</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结合后，空间结构改变，再与</a:t>
                </a:r>
                <a14:m>
                  <m:oMath xmlns:m="http://schemas.openxmlformats.org/officeDocument/2006/math">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𝐂𝐔</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结合时，不能很好地结合，无法催化</a:t>
                </a:r>
                <a14:m>
                  <m:oMath xmlns:m="http://schemas.openxmlformats.org/officeDocument/2006/math">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𝐂𝐔</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反应；</a:t>
                </a:r>
                <a14:m>
                  <m:oMath xmlns:m="http://schemas.openxmlformats.org/officeDocument/2006/math">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𝐒</m:t>
                    </m:r>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酶</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𝐂𝐔</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结合后，空间结构改变，再与</a:t>
                </a:r>
                <a14:m>
                  <m:oMath xmlns:m="http://schemas.openxmlformats.org/officeDocument/2006/math">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𝐂𝐓𝐇</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结合时，依然可以很好地结合，故催化</a:t>
                </a:r>
                <a14:m>
                  <m:oMath xmlns:m="http://schemas.openxmlformats.org/officeDocument/2006/math">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𝐂𝐓𝐇</m:t>
                    </m:r>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的反应速率较</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高</a:t>
                </a:r>
                <a:endParaRPr lang="en-US" altLang="zh-CN" sz="2000" dirty="0"/>
              </a:p>
            </p:txBody>
          </p:sp>
        </mc:Choice>
        <mc:Fallback>
          <p:sp>
            <p:nvSpPr>
              <p:cNvPr id="5" name="QB_7_AN.114_1#18270bb95?pid=0c87d3983&amp;color=0,0,0&amp;vtp=1&amp;bt=1&amp;bbb=1&amp;hb=1&amp;hla=1"/>
              <p:cNvSpPr>
                <a:spLocks noRot="1" noChangeAspect="1" noMove="1" noResize="1" noEditPoints="1" noAdjustHandles="1" noChangeArrowheads="1" noChangeShapeType="1" noTextEdit="1"/>
              </p:cNvSpPr>
              <p:nvPr/>
            </p:nvSpPr>
            <p:spPr>
              <a:xfrm>
                <a:off x="722376" y="1401065"/>
                <a:ext cx="10753344" cy="1371600"/>
              </a:xfrm>
              <a:prstGeom prst="rect">
                <a:avLst/>
              </a:prstGeom>
              <a:blipFill rotWithShape="1">
                <a:blip r:embed="rId2"/>
                <a:stretch>
                  <a:fillRect l="-4" t="-19" r="-1146"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fade">
                                      <p:cBhvr>
                                        <p:cTn id="15" dur="500"/>
                                        <p:tgtEl>
                                          <p:spTgt spid="5">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fade">
                                      <p:cBhvr>
                                        <p:cTn id="18" dur="500"/>
                                        <p:tgtEl>
                                          <p:spTgt spid="5">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Effect transition="in" filter="fade">
                                      <p:cBhvr>
                                        <p:cTn id="21" dur="500"/>
                                        <p:tgtEl>
                                          <p:spTgt spid="5">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Effect transition="in" filter="fade">
                                      <p:cBhvr>
                                        <p:cTn id="24" dur="500"/>
                                        <p:tgtEl>
                                          <p:spTgt spid="5">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4">
                                            <p:bg/>
                                          </p:spTgt>
                                        </p:tgtEl>
                                        <p:attrNameLst>
                                          <p:attrName>style.visibility</p:attrName>
                                        </p:attrNameLst>
                                      </p:cBhvr>
                                      <p:to>
                                        <p:strVal val="visible"/>
                                      </p:to>
                                    </p:set>
                                    <p:animEffect transition="in" filter="fade">
                                      <p:cBhvr>
                                        <p:cTn id="29" dur="500"/>
                                        <p:tgtEl>
                                          <p:spTgt spid="4">
                                            <p:bg/>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
                                            <p:txEl>
                                              <p:pRg st="0" end="0"/>
                                            </p:txEl>
                                          </p:spTgt>
                                        </p:tgtEl>
                                        <p:attrNameLst>
                                          <p:attrName>style.visibility</p:attrName>
                                        </p:attrNameLst>
                                      </p:cBhvr>
                                      <p:to>
                                        <p:strVal val="visible"/>
                                      </p:to>
                                    </p:set>
                                    <p:animEffect transition="in" filter="fade">
                                      <p:cBhvr>
                                        <p:cTn id="32" dur="500"/>
                                        <p:tgtEl>
                                          <p:spTgt spid="4">
                                            <p:txEl>
                                              <p:pRg st="0" end="0"/>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
                                            <p:txEl>
                                              <p:pRg st="1" end="1"/>
                                            </p:txEl>
                                          </p:spTgt>
                                        </p:tgtEl>
                                        <p:attrNameLst>
                                          <p:attrName>style.visibility</p:attrName>
                                        </p:attrNameLst>
                                      </p:cBhvr>
                                      <p:to>
                                        <p:strVal val="visible"/>
                                      </p:to>
                                    </p:set>
                                    <p:animEffect transition="in" filter="fade">
                                      <p:cBhvr>
                                        <p:cTn id="35" dur="500"/>
                                        <p:tgtEl>
                                          <p:spTgt spid="4">
                                            <p:txEl>
                                              <p:pRg st="1" end="1"/>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
                                            <p:txEl>
                                              <p:pRg st="2" end="2"/>
                                            </p:txEl>
                                          </p:spTgt>
                                        </p:tgtEl>
                                        <p:attrNameLst>
                                          <p:attrName>style.visibility</p:attrName>
                                        </p:attrNameLst>
                                      </p:cBhvr>
                                      <p:to>
                                        <p:strVal val="visible"/>
                                      </p:to>
                                    </p:set>
                                    <p:animEffect transition="in" filter="fade">
                                      <p:cBhvr>
                                        <p:cTn id="38" dur="500"/>
                                        <p:tgtEl>
                                          <p:spTgt spid="4">
                                            <p:txEl>
                                              <p:pRg st="2" end="2"/>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
                                            <p:txEl>
                                              <p:pRg st="3" end="3"/>
                                            </p:txEl>
                                          </p:spTgt>
                                        </p:tgtEl>
                                        <p:attrNameLst>
                                          <p:attrName>style.visibility</p:attrName>
                                        </p:attrNameLst>
                                      </p:cBhvr>
                                      <p:to>
                                        <p:strVal val="visible"/>
                                      </p:to>
                                    </p:set>
                                    <p:animEffect transition="in" filter="fade">
                                      <p:cBhvr>
                                        <p:cTn id="41" dur="500"/>
                                        <p:tgtEl>
                                          <p:spTgt spid="4">
                                            <p:txEl>
                                              <p:pRg st="3" end="3"/>
                                            </p:tx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
                                            <p:txEl>
                                              <p:pRg st="4" end="4"/>
                                            </p:txEl>
                                          </p:spTgt>
                                        </p:tgtEl>
                                        <p:attrNameLst>
                                          <p:attrName>style.visibility</p:attrName>
                                        </p:attrNameLst>
                                      </p:cBhvr>
                                      <p:to>
                                        <p:strVal val="visible"/>
                                      </p:to>
                                    </p:set>
                                    <p:animEffect transition="in" filter="fade">
                                      <p:cBhvr>
                                        <p:cTn id="44" dur="500"/>
                                        <p:tgtEl>
                                          <p:spTgt spid="4">
                                            <p:txEl>
                                              <p:pRg st="4" end="4"/>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
                                            <p:txEl>
                                              <p:pRg st="5" end="5"/>
                                            </p:txEl>
                                          </p:spTgt>
                                        </p:tgtEl>
                                        <p:attrNameLst>
                                          <p:attrName>style.visibility</p:attrName>
                                        </p:attrNameLst>
                                      </p:cBhvr>
                                      <p:to>
                                        <p:strVal val="visible"/>
                                      </p:to>
                                    </p:set>
                                    <p:animEffect transition="in" filter="fade">
                                      <p:cBhvr>
                                        <p:cTn id="4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7_BD.108_1#2a6a22522?pid=0c87d3983&amp;color=0,0,0&amp;vtp=1&amp;bt=1&amp;bbb=1&amp;hb=1"/>
              <p:cNvSpPr/>
              <p:nvPr/>
            </p:nvSpPr>
            <p:spPr>
              <a:xfrm>
                <a:off x="722376" y="969264"/>
                <a:ext cx="10753344" cy="927100"/>
              </a:xfrm>
              <a:prstGeom prst="rect">
                <a:avLst/>
              </a:prstGeom>
              <a:noFill/>
            </p:spPr>
            <p:txBody>
              <a:bodyPr wrap="none" lIns="0" tIns="0" rIns="0" bIns="0" rtlCol="0" anchor="t"/>
              <a:lstStyle/>
              <a:p>
                <a:pPr algn="l" latinLnBrk="1">
                  <a:lnSpc>
                    <a:spcPts val="37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（4）请设计实验，进一步探究第</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④组中</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e>
                      <m:sup>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CTH</m:t>
                        </m:r>
                      </m:sup>
                    </m:sSup>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是否失去活性（只需写出实验思路）</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B_7_BD.108_1#2a6a22522?pid=0c87d3983&amp;color=0,0,0&amp;vtp=1&amp;bt=1&amp;bbb=1&amp;hb=1"/>
              <p:cNvSpPr>
                <a:spLocks noRot="1" noChangeAspect="1" noMove="1" noResize="1" noEditPoints="1" noAdjustHandles="1" noChangeArrowheads="1" noChangeShapeType="1" noTextEdit="1"/>
              </p:cNvSpPr>
              <p:nvPr/>
            </p:nvSpPr>
            <p:spPr>
              <a:xfrm>
                <a:off x="722376" y="969264"/>
                <a:ext cx="10753344" cy="927100"/>
              </a:xfrm>
              <a:prstGeom prst="rect">
                <a:avLst/>
              </a:prstGeom>
              <a:blipFill rotWithShape="1">
                <a:blip r:embed="rId1"/>
                <a:stretch>
                  <a:fillRect l="-4" t="-27" r="-614" b="2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7_AN.109_1#2a6a22522.blank?pid=0c87d3983&amp;color=0,0,0&amp;vpa=36&amp;vtp=1&amp;bbb=1&amp;rh=24.54504&amp;hb=1"/>
              <p:cNvSpPr/>
              <p:nvPr/>
            </p:nvSpPr>
            <p:spPr>
              <a:xfrm>
                <a:off x="722377" y="931164"/>
                <a:ext cx="10749631" cy="914400"/>
              </a:xfrm>
              <a:prstGeom prst="rect">
                <a:avLst/>
              </a:prstGeom>
              <a:noFill/>
            </p:spPr>
            <p:txBody>
              <a:bodyPr wrap="square" lIns="0" tIns="0" rIns="0" bIns="0" rtlCol="0" anchor="t"/>
              <a:lstStyle/>
              <a:p>
                <a:pPr latinLnBrk="1">
                  <a:lnSpc>
                    <a:spcPts val="364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用</a:t>
                </a:r>
                <a14:m>
                  <m:oMath xmlns:m="http://schemas.openxmlformats.org/officeDocument/2006/math">
                    <m:sSup>
                      <m:sSupPr>
                        <m:ctrlPr>
                          <a:rPr lang="en-US" altLang="zh-CN" sz="2000" b="1" i="1"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𝐒</m:t>
                        </m:r>
                      </m:e>
                      <m:sup>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𝐂𝐓𝐇</m:t>
                        </m:r>
                      </m:sup>
                    </m:sSup>
                  </m:oMath>
                </a14:m>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催</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4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化</a:t>
                </a:r>
                <a14:m>
                  <m:oMath xmlns:m="http://schemas.openxmlformats.org/officeDocument/2006/math">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𝐂𝐓𝐇</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反应，测定不同时间反应产物的相对量</a:t>
                </a:r>
                <a:endParaRPr lang="en-US" altLang="zh-CN" sz="2000" dirty="0"/>
              </a:p>
            </p:txBody>
          </p:sp>
        </mc:Choice>
        <mc:Fallback>
          <p:sp>
            <p:nvSpPr>
              <p:cNvPr id="3" name="QB_7_AN.109_1#2a6a22522.blank?pid=0c87d3983&amp;color=0,0,0&amp;vpa=36&amp;vtp=1&amp;bbb=1&amp;rh=24.54504&amp;hb=1"/>
              <p:cNvSpPr>
                <a:spLocks noRot="1" noChangeAspect="1" noMove="1" noResize="1" noEditPoints="1" noAdjustHandles="1" noChangeArrowheads="1" noChangeShapeType="1" noTextEdit="1"/>
              </p:cNvSpPr>
              <p:nvPr/>
            </p:nvSpPr>
            <p:spPr>
              <a:xfrm>
                <a:off x="722377" y="931164"/>
                <a:ext cx="10749631" cy="914400"/>
              </a:xfrm>
              <a:prstGeom prst="rect">
                <a:avLst/>
              </a:prstGeom>
              <a:blipFill rotWithShape="1">
                <a:blip r:embed="rId2"/>
                <a:stretch>
                  <a:fillRect l="-4" t="-28" r="1" b="-108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7_AS.110_1#2a6a22522?pid=0c87d3983&amp;color=0,0,0&amp;vtp=1&amp;bbb=1&amp;hb=1"/>
              <p:cNvSpPr/>
              <p:nvPr/>
            </p:nvSpPr>
            <p:spPr>
              <a:xfrm>
                <a:off x="722376" y="1905000"/>
                <a:ext cx="10753344" cy="9652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实验目的是探究第</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④组中</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e>
                      <m:sup>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CTH</m:t>
                        </m:r>
                      </m:sup>
                    </m:sSup>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是否失去活性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，因此可以使用</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e>
                      <m:sup>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CTH</m:t>
                        </m:r>
                      </m:sup>
                    </m:sSup>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催化</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CTH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，测定不同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时间反应产物的相对量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mc:Choice>
        <mc:Fallback>
          <p:sp>
            <p:nvSpPr>
              <p:cNvPr id="4" name="QB_7_AS.110_1#2a6a22522?pid=0c87d3983&amp;color=0,0,0&amp;vtp=1&amp;bbb=1&amp;hb=1"/>
              <p:cNvSpPr>
                <a:spLocks noRot="1" noChangeAspect="1" noMove="1" noResize="1" noEditPoints="1" noAdjustHandles="1" noChangeArrowheads="1" noChangeShapeType="1" noTextEdit="1"/>
              </p:cNvSpPr>
              <p:nvPr/>
            </p:nvSpPr>
            <p:spPr>
              <a:xfrm>
                <a:off x="722376" y="1905000"/>
                <a:ext cx="10753344" cy="965200"/>
              </a:xfrm>
              <a:prstGeom prst="rect">
                <a:avLst/>
              </a:prstGeom>
              <a:blipFill rotWithShape="1">
                <a:blip r:embed="rId3"/>
                <a:stretch>
                  <a:fillRect l="-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6_1#505f87132?pid=3899cada3&amp;color=0,0,0&amp;vtp=1&amp;bt=1&amp;bbb=1&amp;hb=1"/>
              <p:cNvSpPr/>
              <p:nvPr/>
            </p:nvSpPr>
            <p:spPr>
              <a:xfrm>
                <a:off x="722376" y="972000"/>
                <a:ext cx="10753344" cy="1841500"/>
              </a:xfrm>
              <a:prstGeom prst="rect">
                <a:avLst/>
              </a:prstGeom>
              <a:noFill/>
            </p:spPr>
            <p:txBody>
              <a:bodyPr wrap="none" lIns="0" tIns="0" rIns="0" bIns="0" rtlCol="0" anchor="t"/>
              <a:lstStyle/>
              <a:p>
                <a:pPr algn="l" latinLnBrk="1">
                  <a:lnSpc>
                    <a:spcPts val="3700"/>
                  </a:lnSpc>
                </a:pPr>
                <a:r>
                  <a:rPr lang="en-US" altLang="zh-CN" sz="2200" b="1" i="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肝脏研磨液和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FeCl</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溶液的浓度是本实验的无关变量，A错误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；在实验过程中产生的氧气量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是本实验的因变量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，B错误；酶具有高效性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，与无机催化剂</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FeCl</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，酶催化过氧化氢分解的速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率更快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，这能说明酶的催化效率更高，C正确；实验结论为酶具有高效性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，酶比无机催化剂</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FeCl</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降低活化能的作用更显著</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，从而使反应速率更快，D错误。</a:t>
                </a:r>
                <a:endParaRPr lang="en-US" altLang="zh-CN" sz="2200" dirty="0"/>
              </a:p>
            </p:txBody>
          </p:sp>
        </mc:Choice>
        <mc:Fallback>
          <p:sp>
            <p:nvSpPr>
              <p:cNvPr id="2" name="QC_6_AS.6_1#505f87132?pid=3899cada3&amp;color=0,0,0&amp;vtp=1&amp;bt=1&amp;bbb=1&amp;hb=1"/>
              <p:cNvSpPr>
                <a:spLocks noRot="1" noChangeAspect="1" noMove="1" noResize="1" noEditPoints="1" noAdjustHandles="1" noChangeArrowheads="1" noChangeShapeType="1" noTextEdit="1"/>
              </p:cNvSpPr>
              <p:nvPr/>
            </p:nvSpPr>
            <p:spPr>
              <a:xfrm>
                <a:off x="722376" y="972000"/>
                <a:ext cx="10753344" cy="1841500"/>
              </a:xfrm>
              <a:prstGeom prst="rect">
                <a:avLst/>
              </a:prstGeom>
              <a:blipFill rotWithShape="1">
                <a:blip r:embed="rId1"/>
                <a:stretch>
                  <a:fillRect l="-4" t="-24" r="-177" b="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EX.7_1#505f87132?pid=3899cada3&amp;color=0,0,0&amp;vtp=1&amp;bt=1&amp;bbb=1&amp;hb=1"/>
          <p:cNvSpPr/>
          <p:nvPr/>
        </p:nvSpPr>
        <p:spPr>
          <a:xfrm>
            <a:off x="722376" y="969264"/>
            <a:ext cx="10753344" cy="37084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方法总结</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1）实验中的变量：实验过程中的变化因素称为变量。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2）人为控制的对实验对象进行处理的因素称为自变量，对照实验要遵循单一变量原则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；因自</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变量改变而变化的变</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量称为因变量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。除自变量外，实验过程中还存在一些对实验结果造成影响的可变因素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，称为无关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，对照实验中的无关变量应保持相同且适宜。</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3）本实验中，自变量是对过氧化氢溶液的不同处理；因变量是过氧化氢的分解速率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，能通过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气泡产生的速度体现出来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；无关变量有过氧化氢的量、反应时间等。</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8_1#f2521f5d1?pid=7f700f8de&amp;color=0,0,0&amp;vtp=1&amp;bt=1&amp;bbb=1&amp;hb=1"/>
          <p:cNvSpPr/>
          <p:nvPr/>
        </p:nvSpPr>
        <p:spPr>
          <a:xfrm>
            <a:off x="722376" y="972000"/>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［安徽部分校2025高一下开学考］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“姜撞奶”是一种传统美食，以牛奶为原料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，利用生姜中的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生姜蛋白酶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，使牛奶凝固成形。其口感香醇爽滑，甜中带有姜汁辛辣味，风味独特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9_1#f2521f5d1.bracket?pid=7f700f8de&amp;color=0,0,0&amp;vpa=3&amp;vtp=1"/>
          <p:cNvSpPr/>
          <p:nvPr/>
        </p:nvSpPr>
        <p:spPr>
          <a:xfrm>
            <a:off x="1684401" y="1886400"/>
            <a:ext cx="3746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mc:AlternateContent xmlns:mc="http://schemas.openxmlformats.org/markup-compatibility/2006">
        <mc:Choice xmlns:a14="http://schemas.microsoft.com/office/drawing/2010/main" Requires="a14">
          <p:sp>
            <p:nvSpPr>
              <p:cNvPr id="4" name="QC_6_BD.8_2#f2521f5d1.choices?pid=7f700f8de&amp;color=0,0,0&amp;vtp=1&amp;bbb=1"/>
              <p:cNvSpPr/>
              <p:nvPr/>
            </p:nvSpPr>
            <p:spPr>
              <a:xfrm>
                <a:off x="722376" y="2389862"/>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A.组成生姜蛋白酶的单体是氨基酸或脱氧核苷酸</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.温度、</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、姜汁的用量会影响姜汁凝乳的效果</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.将生姜磨成姜汁有利于释放生姜细胞中的生姜蛋白酶</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.生姜蛋白酶不能水解所有蛋白质与其底物特异性有关</a:t>
                </a:r>
                <a:endParaRPr lang="en-US" altLang="zh-CN" sz="2000" dirty="0"/>
              </a:p>
            </p:txBody>
          </p:sp>
        </mc:Choice>
        <mc:Fallback>
          <p:sp>
            <p:nvSpPr>
              <p:cNvPr id="4" name="QC_6_BD.8_2#f2521f5d1.choices?pid=7f700f8de&amp;color=0,0,0&amp;vtp=1&amp;bbb=1"/>
              <p:cNvSpPr>
                <a:spLocks noRot="1" noChangeAspect="1" noMove="1" noResize="1" noEditPoints="1" noAdjustHandles="1" noChangeArrowheads="1" noChangeShapeType="1" noTextEdit="1"/>
              </p:cNvSpPr>
              <p:nvPr/>
            </p:nvSpPr>
            <p:spPr>
              <a:xfrm>
                <a:off x="722376" y="2389862"/>
                <a:ext cx="10753344" cy="1866900"/>
              </a:xfrm>
              <a:prstGeom prst="rect">
                <a:avLst/>
              </a:prstGeom>
              <a:blipFill rotWithShape="1">
                <a:blip r:embed="rId1"/>
                <a:stretch>
                  <a:fillRect l="-4" t="-19"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13831</Words>
  <Application>WPS 演示</Application>
  <PresentationFormat>宽屏</PresentationFormat>
  <Paragraphs>688</Paragraphs>
  <Slides>70</Slides>
  <Notes>70</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70</vt:i4>
      </vt:variant>
    </vt:vector>
  </HeadingPairs>
  <TitlesOfParts>
    <vt:vector size="91" baseType="lpstr">
      <vt:lpstr>Arial</vt:lpstr>
      <vt:lpstr>宋体</vt:lpstr>
      <vt:lpstr>Wingdings</vt:lpstr>
      <vt:lpstr>微软雅黑</vt:lpstr>
      <vt:lpstr>微软雅黑</vt:lpstr>
      <vt:lpstr>等线 (正文)</vt:lpstr>
      <vt:lpstr>等线</vt:lpstr>
      <vt:lpstr>等线 (正文)</vt:lpstr>
      <vt:lpstr>等线 (正文)</vt:lpstr>
      <vt:lpstr>汉仪舒圆黑简体</vt:lpstr>
      <vt:lpstr>黑体</vt:lpstr>
      <vt:lpstr>汉仪舒圆黑简体</vt:lpstr>
      <vt:lpstr>汉仪舒圆黑简体</vt:lpstr>
      <vt:lpstr>黑体</vt:lpstr>
      <vt:lpstr>宋体</vt:lpstr>
      <vt:lpstr>仿宋</vt:lpstr>
      <vt:lpstr>仿宋</vt:lpstr>
      <vt:lpstr>Cambria Math</vt:lpstr>
      <vt:lpstr>Calibri</vt:lpstr>
      <vt:lpstr>Arial Unicode MS</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蓝天</cp:lastModifiedBy>
  <cp:revision>4</cp:revision>
  <dcterms:created xsi:type="dcterms:W3CDTF">2025-05-10T06:41:00Z</dcterms:created>
  <dcterms:modified xsi:type="dcterms:W3CDTF">2025-05-19T02:46:33Z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2C535098F0CC41E19FF8866615A32AA2_12</vt:lpwstr>
  </property>
  <property fmtid="{D5CDD505-2E9C-101B-9397-08002B2CF9AE}" pid="3" name="KSOProductBuildVer">
    <vt:lpwstr>2052-12.1.0.20784</vt:lpwstr>
  </property>
</Properties>
</file>