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92"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820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56c550c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不能正确辨析实验中的对照思想</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21a5c51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细胞核功能的实验探究</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75768f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细胞核的结构与功能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ddeff6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制作真核细胞的三维结构模型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56c550c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不能正确辨析实验中的对照思想</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14.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16.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38.png"/><Relationship Id="rId1" Type="http://schemas.openxmlformats.org/officeDocument/2006/relationships/image" Target="../media/image37.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3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9.xml"/><Relationship Id="rId1" Type="http://schemas.openxmlformats.org/officeDocument/2006/relationships/image" Target="../media/image40.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41.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2f5b08cb2?pid=375768f7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据图可知，1为染色质，其主要成分是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和蛋白质，A正确；合成胰岛素时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，核孔实现核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质之间频繁的物质交换和信息交流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，根据题干信息可知，2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型糖尿病患者体内胰岛素含量较高，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2型糖尿病患者胰岛B细胞的核孔数较多，B正确；据图可知，3是核膜，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核膜是双层膜结构，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生物膜的基本支架是磷脂双分子层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，因此，3核膜由4层磷脂分子构成，C错误；据图可知，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，核仁与某种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的合成以及核糖体的形成有关，D正确。</a:t>
                </a:r>
                <a:endParaRPr lang="en-US" altLang="zh-CN" sz="2200" dirty="0"/>
              </a:p>
            </p:txBody>
          </p:sp>
        </mc:Choice>
        <mc:Fallback>
          <p:sp>
            <p:nvSpPr>
              <p:cNvPr id="2" name="QC_5_AS.12_1#2f5b08cb2?pid=375768f79&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378"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32fed95d9?pid=375768f7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我国科学家对酿酒酵母的16条染色体进行了研究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，重新设计并人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工合成为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1条染色体，这1条染色体就可以执行16条染色体的功能。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32fed95d9.bracket?pid=375768f79&amp;color=0,0,0&amp;vpa=5&amp;vtp=1"/>
          <p:cNvSpPr/>
          <p:nvPr/>
        </p:nvSpPr>
        <p:spPr>
          <a:xfrm>
            <a:off x="104093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3_2#32fed95d9.choices?pid=375768f79&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A.该条染色体含有4种碱基A、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.该条染色体容易被碱性染料染成深色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.该条染色体含有控制酿酒酵母代谢的遗传信息</a:t>
                </a:r>
                <a:endParaRPr lang="en-US" altLang="zh-CN" sz="2000" dirty="0"/>
              </a:p>
            </p:txBody>
          </p:sp>
        </mc:Choice>
        <mc:Fallback>
          <p:sp>
            <p:nvSpPr>
              <p:cNvPr id="4" name="QC_5_BD.13_2#32fed95d9.choices?pid=375768f79&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32fed95d9?pid=375768f7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的碱基包括A（腺嘌呤）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（鸟嘌呤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胞嘧啶）和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（胸腺嘧啶），而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（尿嘧啶）是组成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的碱基，A错误，C正确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；染色体是细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胞核中容易被碱性染料染成深色的物质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，B正确；这条染色体可以执行16条染色体的功能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该条染色体含有控制酿酒酵母代谢的遗传信息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5_1#32fed95d9?pid=375768f79&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6_1#9060184a4?sp=1&amp;pid=375768f7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如图为典型的细胞核及其周围部分结构示意图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，请据图回答下列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］中填序号）。</a:t>
            </a:r>
            <a:endParaRPr lang="en-US" altLang="zh-CN" sz="2000" dirty="0"/>
          </a:p>
        </p:txBody>
      </p:sp>
      <p:pic>
        <p:nvPicPr>
          <p:cNvPr id="3" name="QO_5_BD.16_2#9060184a4?pid=375768f7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65192" y="2021528"/>
            <a:ext cx="2258568" cy="15270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17_1#073b7e1b1?pid=9060184a4&amp;color=0,0,0&amp;vtp=1&amp;bbb=1&amp;hb=1"/>
          <p:cNvSpPr/>
          <p:nvPr/>
        </p:nvSpPr>
        <p:spPr>
          <a:xfrm>
            <a:off x="722376" y="36852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填“真核”或“原核”）细胞中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显微镜才能观察到该图所示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18_1#073b7e1b1.blank?pid=9060184a4&amp;color=0,0,0&amp;vpa=6&amp;vtp=1&amp;bbb=1"/>
          <p:cNvSpPr/>
          <p:nvPr/>
        </p:nvSpPr>
        <p:spPr>
          <a:xfrm>
            <a:off x="2151126" y="36471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真核</a:t>
            </a:r>
            <a:endParaRPr lang="en-US" altLang="zh-CN" sz="2000" dirty="0"/>
          </a:p>
        </p:txBody>
      </p:sp>
      <p:sp>
        <p:nvSpPr>
          <p:cNvPr id="6" name="QB_6_AN.19_1#073b7e1b1.blank?pid=9060184a4&amp;color=0,0,0&amp;vpa=7&amp;vtp=1&amp;bbb=1"/>
          <p:cNvSpPr/>
          <p:nvPr/>
        </p:nvSpPr>
        <p:spPr>
          <a:xfrm>
            <a:off x="7485126" y="36471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电子</a:t>
            </a:r>
            <a:endParaRPr lang="en-US" altLang="zh-CN" sz="2000" dirty="0"/>
          </a:p>
        </p:txBody>
      </p:sp>
      <p:sp>
        <p:nvSpPr>
          <p:cNvPr id="7" name="QB_6_AS.20_1#073b7e1b1?pid=9060184a4&amp;color=0,0,0&amp;vtp=1&amp;bbb=1&amp;hb=1"/>
          <p:cNvSpPr/>
          <p:nvPr/>
        </p:nvSpPr>
        <p:spPr>
          <a:xfrm>
            <a:off x="722376" y="46580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图示结构位于真核细胞内，是以核膜为界限的细胞核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；图示结构是通过电子显微镜观察到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的亚显微结构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1_1#8c740c553?pid=9060184a4&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染成深色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大分子物质进出细胞核的通道是［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，它对物质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的进出具有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在细胞内具有重要的功能，在代谢旺盛的细胞中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1_1#8c740c553?pid=9060184a4&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24" b="28"/>
                </a:stretch>
              </a:blipFill>
            </p:spPr>
            <p:txBody>
              <a:bodyPr/>
              <a:lstStyle/>
              <a:p>
                <a:r>
                  <a:rPr lang="zh-CN" altLang="en-US">
                    <a:noFill/>
                  </a:rPr>
                  <a:t> </a:t>
                </a:r>
              </a:p>
            </p:txBody>
          </p:sp>
        </mc:Fallback>
      </mc:AlternateContent>
      <p:sp>
        <p:nvSpPr>
          <p:cNvPr id="3" name="QB_6_AN.22_1#8c740c553.blank?pid=9060184a4&amp;color=0,0,0&amp;vpa=8&amp;vtp=1&amp;bbb=1"/>
          <p:cNvSpPr/>
          <p:nvPr/>
        </p:nvSpPr>
        <p:spPr>
          <a:xfrm>
            <a:off x="2216214"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碱性染料</a:t>
            </a:r>
            <a:endParaRPr lang="en-US" altLang="zh-CN" sz="2000" dirty="0"/>
          </a:p>
        </p:txBody>
      </p:sp>
      <p:sp>
        <p:nvSpPr>
          <p:cNvPr id="4" name="QB_6_AN.23_1#8c740c553.blank?pid=9060184a4&amp;color=0,0,0&amp;vpa=9&amp;vtp=1"/>
          <p:cNvSpPr/>
          <p:nvPr/>
        </p:nvSpPr>
        <p:spPr>
          <a:xfrm>
            <a:off x="8553514" y="931164"/>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5" name="QB_6_AN.24_1#8c740c553.blank?pid=9060184a4&amp;color=0,0,0&amp;vpa=10&amp;vtp=1&amp;bbb=1"/>
          <p:cNvSpPr/>
          <p:nvPr/>
        </p:nvSpPr>
        <p:spPr>
          <a:xfrm>
            <a:off x="9328214"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核孔</a:t>
            </a:r>
            <a:endParaRPr lang="en-US" altLang="zh-CN" sz="2000" dirty="0"/>
          </a:p>
        </p:txBody>
      </p:sp>
      <p:sp>
        <p:nvSpPr>
          <p:cNvPr id="6" name="QB_6_AN.25_1#8c740c553.blank?pid=9060184a4&amp;color=0,0,0&amp;vpa=11&amp;vtp=1&amp;bbb=1"/>
          <p:cNvSpPr/>
          <p:nvPr/>
        </p:nvSpPr>
        <p:spPr>
          <a:xfrm>
            <a:off x="2001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a:t>
            </a:r>
            <a:endParaRPr lang="en-US" altLang="zh-CN" sz="2000" dirty="0"/>
          </a:p>
        </p:txBody>
      </p:sp>
      <p:sp>
        <p:nvSpPr>
          <p:cNvPr id="7" name="QB_6_AN.26_1#8c740c553.blank?pid=9060184a4&amp;color=0,0,0&amp;vpa=12&amp;vtp=1&amp;bbb=1"/>
          <p:cNvSpPr/>
          <p:nvPr/>
        </p:nvSpPr>
        <p:spPr>
          <a:xfrm>
            <a:off x="9940989"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较多</a:t>
            </a:r>
            <a:endParaRPr lang="en-US" altLang="zh-CN" sz="2000" dirty="0"/>
          </a:p>
        </p:txBody>
      </p:sp>
      <mc:AlternateContent xmlns:mc="http://schemas.openxmlformats.org/markup-compatibility/2006">
        <mc:Choice xmlns:a14="http://schemas.microsoft.com/office/drawing/2010/main" Requires="a14">
          <p:sp>
            <p:nvSpPr>
              <p:cNvPr id="8" name="QB_6_AS.27_1#8c740c553?pid=9060184a4&amp;color=0,0,0&amp;vtp=1&amp;bbb=1&amp;hb=1"/>
              <p:cNvSpPr/>
              <p:nvPr/>
            </p:nvSpPr>
            <p:spPr>
              <a:xfrm>
                <a:off x="722376" y="18923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3是染色质，能被碱性染料染成深色；2为核孔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，核孔是细胞核和细胞质之间进行物质交换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和信息交流的主要通道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，对物质进出细胞核具有选择性，一般</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可以通过核孔进入细胞质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白质可以通过核孔进入细胞核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不能通过核孔进入细胞质；在代谢旺盛的细胞中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细胞质之间的物质交换和信息交流更加频繁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，核孔的数目也较多。</a:t>
                </a:r>
                <a:endParaRPr lang="en-US" altLang="zh-CN" sz="2200" dirty="0"/>
              </a:p>
            </p:txBody>
          </p:sp>
        </mc:Choice>
        <mc:Fallback>
          <p:sp>
            <p:nvSpPr>
              <p:cNvPr id="8" name="QB_6_AS.27_1#8c740c553?pid=9060184a4&amp;color=0,0,0&amp;vtp=1&amp;bbb=1&amp;hb=1"/>
              <p:cNvSpPr>
                <a:spLocks noRot="1" noChangeAspect="1" noMove="1" noResize="1" noEditPoints="1" noAdjustHandles="1" noChangeArrowheads="1" noChangeShapeType="1" noTextEdit="1"/>
              </p:cNvSpPr>
              <p:nvPr/>
            </p:nvSpPr>
            <p:spPr>
              <a:xfrm>
                <a:off x="722376" y="1892300"/>
                <a:ext cx="10753344" cy="1854200"/>
              </a:xfrm>
              <a:prstGeom prst="rect">
                <a:avLst/>
              </a:prstGeom>
              <a:blipFill rotWithShape="1">
                <a:blip r:embed="rId2"/>
                <a:stretch>
                  <a:fillRect l="-4" r="-50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BD.28_1#2df6af0bb?pid=9060184a4&amp;color=0,0,0&amp;vtp=1&amp;bbb=1"/>
              <p:cNvSpPr/>
              <p:nvPr/>
            </p:nvSpPr>
            <p:spPr>
              <a:xfrm>
                <a:off x="722376" y="379479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（3）图中与核糖体中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的合成、加工以及核糖体的形成有关的结构是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9" name="QB_6_BD.28_1#2df6af0bb?pid=9060184a4&amp;color=0,0,0&amp;vtp=1&amp;bbb=1"/>
              <p:cNvSpPr>
                <a:spLocks noRot="1" noChangeAspect="1" noMove="1" noResize="1" noEditPoints="1" noAdjustHandles="1" noChangeArrowheads="1" noChangeShapeType="1" noTextEdit="1"/>
              </p:cNvSpPr>
              <p:nvPr/>
            </p:nvSpPr>
            <p:spPr>
              <a:xfrm>
                <a:off x="722376" y="3794794"/>
                <a:ext cx="10753344" cy="431800"/>
              </a:xfrm>
              <a:prstGeom prst="rect">
                <a:avLst/>
              </a:prstGeom>
              <a:blipFill rotWithShape="1">
                <a:blip r:embed="rId3"/>
                <a:stretch>
                  <a:fillRect l="-4" t="-8" b="8"/>
                </a:stretch>
              </a:blipFill>
            </p:spPr>
            <p:txBody>
              <a:bodyPr/>
              <a:lstStyle/>
              <a:p>
                <a:r>
                  <a:rPr lang="zh-CN" altLang="en-US">
                    <a:noFill/>
                  </a:rPr>
                  <a:t> </a:t>
                </a:r>
              </a:p>
            </p:txBody>
          </p:sp>
        </mc:Fallback>
      </mc:AlternateContent>
      <p:sp>
        <p:nvSpPr>
          <p:cNvPr id="10" name="QB_6_AN.29_1#2df6af0bb.blank?pid=9060184a4&amp;color=0,0,0&amp;vpa=13&amp;vtp=1"/>
          <p:cNvSpPr/>
          <p:nvPr/>
        </p:nvSpPr>
        <p:spPr>
          <a:xfrm>
            <a:off x="9104376" y="375669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11" name="QB_6_AN.30_1#2df6af0bb.blank?pid=9060184a4&amp;color=0,0,0&amp;vpa=14&amp;vtp=1&amp;bbb=1"/>
          <p:cNvSpPr/>
          <p:nvPr/>
        </p:nvSpPr>
        <p:spPr>
          <a:xfrm>
            <a:off x="9752076" y="3756694"/>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核仁</a:t>
            </a:r>
            <a:endParaRPr lang="en-US" altLang="zh-CN" sz="2000" dirty="0"/>
          </a:p>
        </p:txBody>
      </p:sp>
      <mc:AlternateContent xmlns:mc="http://schemas.openxmlformats.org/markup-compatibility/2006">
        <mc:Choice xmlns:a14="http://schemas.microsoft.com/office/drawing/2010/main" Requires="a14">
          <p:sp>
            <p:nvSpPr>
              <p:cNvPr id="12" name="QB_6_AS.31_1#2df6af0bb?pid=9060184a4&amp;color=0,0,0&amp;vtp=1&amp;bbb=1"/>
              <p:cNvSpPr/>
              <p:nvPr/>
            </p:nvSpPr>
            <p:spPr>
              <a:xfrm>
                <a:off x="722376" y="419341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4核仁与核糖体中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a:t>
                </a:r>
                <a:endParaRPr lang="en-US" altLang="zh-CN" sz="2200" dirty="0"/>
              </a:p>
            </p:txBody>
          </p:sp>
        </mc:Choice>
        <mc:Fallback>
          <p:sp>
            <p:nvSpPr>
              <p:cNvPr id="12" name="QB_6_AS.31_1#2df6af0bb?pid=9060184a4&amp;color=0,0,0&amp;vtp=1&amp;bbb=1"/>
              <p:cNvSpPr>
                <a:spLocks noRot="1" noChangeAspect="1" noMove="1" noResize="1" noEditPoints="1" noAdjustHandles="1" noChangeArrowheads="1" noChangeShapeType="1" noTextEdit="1"/>
              </p:cNvSpPr>
              <p:nvPr/>
            </p:nvSpPr>
            <p:spPr>
              <a:xfrm>
                <a:off x="722376" y="4193413"/>
                <a:ext cx="10753344" cy="482600"/>
              </a:xfrm>
              <a:prstGeom prst="rect">
                <a:avLst/>
              </a:prstGeom>
              <a:blipFill rotWithShape="1">
                <a:blip r:embed="rId4"/>
                <a:stretch>
                  <a:fillRect l="-4" t="-105" b="1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500"/>
                                        <p:tgtEl>
                                          <p:spTgt spid="8">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animEffect transition="in" filter="fade">
                                      <p:cBhvr>
                                        <p:cTn id="59" dur="500"/>
                                        <p:tgtEl>
                                          <p:spTgt spid="8">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0">
                                            <p:bg/>
                                          </p:spTgt>
                                        </p:tgtEl>
                                        <p:attrNameLst>
                                          <p:attrName>style.visibility</p:attrName>
                                        </p:attrNameLst>
                                      </p:cBhvr>
                                      <p:to>
                                        <p:strVal val="visible"/>
                                      </p:to>
                                    </p:set>
                                    <p:animEffect transition="in" filter="fade">
                                      <p:cBhvr>
                                        <p:cTn id="64" dur="500"/>
                                        <p:tgtEl>
                                          <p:spTgt spid="10">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fade">
                                      <p:cBhvr>
                                        <p:cTn id="67" dur="500"/>
                                        <p:tgtEl>
                                          <p:spTgt spid="10">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1">
                                            <p:bg/>
                                          </p:spTgt>
                                        </p:tgtEl>
                                        <p:attrNameLst>
                                          <p:attrName>style.visibility</p:attrName>
                                        </p:attrNameLst>
                                      </p:cBhvr>
                                      <p:to>
                                        <p:strVal val="visible"/>
                                      </p:to>
                                    </p:set>
                                    <p:animEffect transition="in" filter="fade">
                                      <p:cBhvr>
                                        <p:cTn id="72" dur="500"/>
                                        <p:tgtEl>
                                          <p:spTgt spid="11">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0" end="0"/>
                                            </p:txEl>
                                          </p:spTgt>
                                        </p:tgtEl>
                                        <p:attrNameLst>
                                          <p:attrName>style.visibility</p:attrName>
                                        </p:attrNameLst>
                                      </p:cBhvr>
                                      <p:to>
                                        <p:strVal val="visible"/>
                                      </p:to>
                                    </p:set>
                                    <p:animEffect transition="in" filter="fade">
                                      <p:cBhvr>
                                        <p:cTn id="75" dur="500"/>
                                        <p:tgtEl>
                                          <p:spTgt spid="11">
                                            <p:txEl>
                                              <p:pRg st="0" end="0"/>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2">
                                            <p:bg/>
                                          </p:spTgt>
                                        </p:tgtEl>
                                        <p:attrNameLst>
                                          <p:attrName>style.visibility</p:attrName>
                                        </p:attrNameLst>
                                      </p:cBhvr>
                                      <p:to>
                                        <p:strVal val="visible"/>
                                      </p:to>
                                    </p:set>
                                    <p:animEffect transition="in" filter="fade">
                                      <p:cBhvr>
                                        <p:cTn id="80" dur="500"/>
                                        <p:tgtEl>
                                          <p:spTgt spid="12">
                                            <p:bg/>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2">
                                            <p:txEl>
                                              <p:pRg st="0" end="0"/>
                                            </p:txEl>
                                          </p:spTgt>
                                        </p:tgtEl>
                                        <p:attrNameLst>
                                          <p:attrName>style.visibility</p:attrName>
                                        </p:attrNameLst>
                                      </p:cBhvr>
                                      <p:to>
                                        <p:strVal val="visible"/>
                                      </p:to>
                                    </p:set>
                                    <p:animEffect transition="in" filter="fade">
                                      <p:cBhvr>
                                        <p:cTn id="8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P spid="10" grpId="0" animBg="1" build="p"/>
      <p:bldP spid="11" grpId="0" animBg="1" build="p"/>
      <p:bldP spid="1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2_1#9060184a4?pid=375768f79&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，1与核膜相连，为内质网；2为核孔，可以选择性地转运核内外的物质；3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为染色质，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和蛋白质组成；4为核仁，与细胞内某种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包括外膜和内膜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EX.32_1#9060184a4?pid=375768f79&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2817"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3_1#c9e5435fb?sp=1&amp;pid=375768f79&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7.如图为变形虫切割实验的操作过程及结果，回答下列问题：</a:t>
            </a:r>
            <a:endParaRPr lang="en-US" altLang="zh-CN" sz="2000" dirty="0"/>
          </a:p>
        </p:txBody>
      </p:sp>
      <p:pic>
        <p:nvPicPr>
          <p:cNvPr id="3" name="QO_5_BD.33_2#c9e5435fb?pid=375768f7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7600" y="1563312"/>
            <a:ext cx="4882896" cy="12435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34_1#dc5008365?pid=c9e5435fb&amp;color=0,0,0&amp;vtp=1&amp;bbb=1"/>
          <p:cNvSpPr/>
          <p:nvPr/>
        </p:nvSpPr>
        <p:spPr>
          <a:xfrm>
            <a:off x="722376" y="293491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）正常细胞中核与质的关系是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35_1#dc5008365.blank?pid=c9e5435fb&amp;color=0,0,0&amp;vpa=15&amp;vtp=1&amp;bbb=1"/>
          <p:cNvSpPr/>
          <p:nvPr/>
        </p:nvSpPr>
        <p:spPr>
          <a:xfrm>
            <a:off x="4437126" y="2896812"/>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相互依存</a:t>
            </a:r>
            <a:endParaRPr lang="en-US" altLang="zh-CN" sz="2000" dirty="0"/>
          </a:p>
        </p:txBody>
      </p:sp>
      <p:sp>
        <p:nvSpPr>
          <p:cNvPr id="6" name="QB_6_AS.36_1#dc5008365?pid=c9e5435fb&amp;color=0,0,0&amp;vtp=1&amp;bbb=1&amp;hb=1"/>
          <p:cNvSpPr/>
          <p:nvPr/>
        </p:nvSpPr>
        <p:spPr>
          <a:xfrm>
            <a:off x="722376" y="336658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由变形虫切割实验可知，无核的细胞质不能长时间存活，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而细胞核自身也不能单独存活，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但植入新核的细胞质能正常生活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，说明正常细胞中核与质之间是相互依存的关系，二者缺一不可。</a:t>
            </a:r>
            <a:endParaRPr lang="en-US" altLang="zh-CN" sz="2200" dirty="0"/>
          </a:p>
        </p:txBody>
      </p:sp>
      <p:sp>
        <p:nvSpPr>
          <p:cNvPr id="7" name="QB_6_BD.37_1#9f0ada77c?pid=c9e5435fb&amp;color=0,0,0&amp;vtp=1&amp;bbb=1"/>
          <p:cNvSpPr/>
          <p:nvPr/>
        </p:nvSpPr>
        <p:spPr>
          <a:xfrm>
            <a:off x="722376" y="4374999"/>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（2）去核后的变形虫仍能存活一段时间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6_AN.38_1#9f0ada77c.blank?pid=c9e5435fb&amp;color=0,0,0&amp;vpa=16&amp;vtp=1&amp;bbb=1"/>
          <p:cNvSpPr/>
          <p:nvPr/>
        </p:nvSpPr>
        <p:spPr>
          <a:xfrm>
            <a:off x="6215126" y="4336899"/>
            <a:ext cx="348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已合成的蛋白质仍能发挥作用</a:t>
            </a:r>
            <a:endParaRPr lang="en-US" altLang="zh-CN" sz="2000" dirty="0"/>
          </a:p>
        </p:txBody>
      </p:sp>
      <p:sp>
        <p:nvSpPr>
          <p:cNvPr id="9" name="QB_6_AS.39_1#9f0ada77c?pid=c9e5435fb&amp;color=0,0,0&amp;vtp=1&amp;bbb=1&amp;hb=1"/>
          <p:cNvSpPr/>
          <p:nvPr/>
        </p:nvSpPr>
        <p:spPr>
          <a:xfrm>
            <a:off x="722376" y="481933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去核后的变形虫仍能存活一段时间，是因为细胞质中存在之前已合成的蛋白质等物质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蛋白质是细胞生命活动的主要承担者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P spid="9"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b88e79b67?pid=c9e5435fb&amp;color=0,0,0&amp;vtp=1&amp;bbb=1"/>
          <p:cNvSpPr/>
          <p:nvPr/>
        </p:nvSpPr>
        <p:spPr>
          <a:xfrm>
            <a:off x="722376" y="97200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）单独的细胞核不能存活的原因是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S.42_1#b88e79b67?pid=c9e5435fb&amp;color=0,0,0&amp;vtp=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单独的细胞核不能存活，是因为没有细胞质中合成的各种营养物质和能量的供应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“饥饿”而死亡。</a:t>
            </a:r>
            <a:endParaRPr lang="en-US" altLang="zh-CN" sz="2200" dirty="0"/>
          </a:p>
        </p:txBody>
      </p:sp>
      <p:sp>
        <p:nvSpPr>
          <p:cNvPr id="4" name="QB_6_AN.41_1#b88e79b67.blank?pid=c9e5435fb&amp;color=0,0,0&amp;vpa=17&amp;vtp=1&amp;bbb=1"/>
          <p:cNvSpPr/>
          <p:nvPr/>
        </p:nvSpPr>
        <p:spPr>
          <a:xfrm>
            <a:off x="4945126" y="933900"/>
            <a:ext cx="297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没有营养物质和能量供应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bg/>
                                          </p:spTgt>
                                        </p:tgtEl>
                                        <p:attrNameLst>
                                          <p:attrName>style.visibility</p:attrName>
                                        </p:attrNameLst>
                                      </p:cBhvr>
                                      <p:to>
                                        <p:strVal val="visible"/>
                                      </p:to>
                                    </p:set>
                                    <p:animEffect transition="in" filter="fade">
                                      <p:cBhvr>
                                        <p:cTn id="15" dur="500"/>
                                        <p:tgtEl>
                                          <p:spTgt spid="3">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3_1#c9e5435fb?pid=375768f79&amp;color=0,0,0&amp;vtp=1&amp;bt=1&amp;bbb=1&amp;hb=1"/>
          <p:cNvSpPr/>
          <p:nvPr/>
        </p:nvSpPr>
        <p:spPr>
          <a:xfrm>
            <a:off x="722376" y="969264"/>
            <a:ext cx="10753344" cy="2781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细胞核和细胞质都不能单独成活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1）细胞核不能脱离细胞质而独立生存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，这是因为细胞核进行生命活动时所需的物质和能量均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由细胞质提供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。如几乎不含细胞质的精子寿命很短。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2）无核的细胞质也不能长期生存，这是由细胞核的功能决定的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。如哺乳动物成熟的红细胞无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，其寿命较短。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90cdb5c7c?pid=6ddeff61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模型构建是学习生物学的一种有效策略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。下列关于模型的叙述不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90cdb5c7c.bracket?pid=6ddeff61b&amp;color=0,0,0&amp;vpa=18&amp;vtp=1"/>
          <p:cNvSpPr/>
          <p:nvPr/>
        </p:nvSpPr>
        <p:spPr>
          <a:xfrm>
            <a:off x="193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4_2#90cdb5c7c.choices?pid=6ddeff61b&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A.模型是对认识对象所做的一种简化的概括性的描述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.拍摄的细胞亚显微结构照片是物理模型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.制作真核细胞的结构模型时首先要考虑科学性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.构建细胞的结构与功能概念图属于概念模型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2a02d6db.fixed?pid=25f2a8be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f2a02d6db.fixed?pid=25f2a8be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细胞核的结构和功能</a:t>
            </a:r>
            <a:endParaRPr lang="en-US" altLang="zh-CN" sz="4400" dirty="0"/>
          </a:p>
        </p:txBody>
      </p:sp>
      <p:pic>
        <p:nvPicPr>
          <p:cNvPr id="4" name="C_3#f2a02d6db.fixed?pid=25f2a8be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2a02d6db.fixed?pid=25f2a8be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90cdb5c7c?pid=6ddeff61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模型是人们为了某种特定目的而对认识对象所作的一种简化的概括性的描述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，这种描述可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以是定性的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，也可以是定量的，A正确；拍摄的细胞亚显微结构照片是真实的，不属于模型，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；制作真核细胞的结构模型时首先要考虑科学性，C正确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；概念模型指用文字或符号等突出表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达对象的主要特征和联系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，所以构建细胞的结构与功能概念图属于概念模型，D正确。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7_1#b33c2640a?sp=1&amp;pid=56c550c14&amp;color=0,0,0&amp;vtp=1&amp;bt=1&amp;bbb=1&amp;hb=1"/>
              <p:cNvSpPr/>
              <p:nvPr/>
            </p:nvSpPr>
            <p:spPr>
              <a:xfrm>
                <a:off x="722376" y="972000"/>
                <a:ext cx="10753344" cy="2222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［江西宜春丰城中学2025高一上期末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科学家通过如图所示的实验对细胞核具有的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功能进行探究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：①用头发将蝾螈的受精卵横缢为有核和无核的两半，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中间只有很少的细胞质相连，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结果无核的一半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停止分裂，有核的一半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能继续分裂；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部分分裂到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一个细胞核挤入不能分裂的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部分也开始分裂，最后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两部分都能发育成胚胎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7_1#b33c2640a?sp=1&amp;pid=56c550c14&amp;color=0,0,0&amp;vtp=1&amp;bt=1&amp;bbb=1&amp;hb=1"/>
              <p:cNvSpPr>
                <a:spLocks noRot="1" noChangeAspect="1" noMove="1" noResize="1" noEditPoints="1" noAdjustHandles="1" noChangeArrowheads="1" noChangeShapeType="1" noTextEdit="1"/>
              </p:cNvSpPr>
              <p:nvPr/>
            </p:nvSpPr>
            <p:spPr>
              <a:xfrm>
                <a:off x="722376" y="972000"/>
                <a:ext cx="10753344" cy="2222500"/>
              </a:xfrm>
              <a:prstGeom prst="rect">
                <a:avLst/>
              </a:prstGeom>
              <a:blipFill rotWithShape="1">
                <a:blip r:embed="rId1"/>
                <a:stretch>
                  <a:fillRect l="-4" t="-20" r="-2764" b="20"/>
                </a:stretch>
              </a:blipFill>
            </p:spPr>
            <p:txBody>
              <a:bodyPr/>
              <a:lstStyle/>
              <a:p>
                <a:r>
                  <a:rPr lang="zh-CN" altLang="en-US">
                    <a:noFill/>
                  </a:rPr>
                  <a:t> </a:t>
                </a:r>
              </a:p>
            </p:txBody>
          </p:sp>
        </mc:Fallback>
      </mc:AlternateContent>
      <p:pic>
        <p:nvPicPr>
          <p:cNvPr id="3" name="QC_6_BD.47_2#b33c2640a?pid=56c550c1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054096" y="3304228"/>
            <a:ext cx="60807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N.48_1#b33c2640a.bracket?pid=56c550c14&amp;color=0,0,0&amp;vpa=19&amp;vtp=1&amp;bbb=1"/>
          <p:cNvSpPr/>
          <p:nvPr/>
        </p:nvSpPr>
        <p:spPr>
          <a:xfrm>
            <a:off x="3246501" y="2755588"/>
            <a:ext cx="55880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mc:AlternateContent xmlns:mc="http://schemas.openxmlformats.org/markup-compatibility/2006">
        <mc:Choice xmlns:a14="http://schemas.microsoft.com/office/drawing/2010/main" Requires="a14">
          <p:sp>
            <p:nvSpPr>
              <p:cNvPr id="5" name="QC_6_BD.47_3#b33c2640a.choices?pid=56c550c14&amp;color=0,0,0&amp;vtp=1&amp;bbb=1"/>
              <p:cNvSpPr/>
              <p:nvPr/>
            </p:nvSpPr>
            <p:spPr>
              <a:xfrm>
                <a:off x="722376" y="4523428"/>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A.实验结果可以说明细胞核与细胞的分裂、分化有关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部分细胞属于对照组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部分的操作与实验①中的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部分形成对照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.实验不能说明细胞只有保持结构的完整性才能完成正常的生命活动</a:t>
                </a:r>
                <a:endParaRPr lang="en-US" altLang="zh-CN" sz="2000" dirty="0"/>
              </a:p>
            </p:txBody>
          </p:sp>
        </mc:Choice>
        <mc:Fallback>
          <p:sp>
            <p:nvSpPr>
              <p:cNvPr id="5" name="QC_6_BD.47_3#b33c2640a.choices?pid=56c550c14&amp;color=0,0,0&amp;vtp=1&amp;bbb=1"/>
              <p:cNvSpPr>
                <a:spLocks noRot="1" noChangeAspect="1" noMove="1" noResize="1" noEditPoints="1" noAdjustHandles="1" noChangeArrowheads="1" noChangeShapeType="1" noTextEdit="1"/>
              </p:cNvSpPr>
              <p:nvPr/>
            </p:nvSpPr>
            <p:spPr>
              <a:xfrm>
                <a:off x="722376" y="4523428"/>
                <a:ext cx="10753344" cy="1778000"/>
              </a:xfrm>
              <a:prstGeom prst="rect">
                <a:avLst/>
              </a:prstGeom>
              <a:blipFill rotWithShape="1">
                <a:blip r:embed="rId3"/>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9_1#b33c2640a?pid=56c550c14&amp;color=0,0,0&amp;vtp=1&amp;bt=1&amp;bbb=1&amp;hb=1"/>
              <p:cNvSpPr/>
              <p:nvPr/>
            </p:nvSpPr>
            <p:spPr>
              <a:xfrm>
                <a:off x="722376" y="969264"/>
                <a:ext cx="10753344" cy="2311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1）①用头发将蝾螈的受精卵横缢为有核和无核的两半，中间只有很少的细胞质相连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停止分裂，有核的一半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能继续分裂，这说明细胞核对于细胞分裂具有重要作用；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部分分裂到</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个细胞时，将一个细胞核挤入到不能分裂的</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部分开始分裂、</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，进而发育成胚胎，这说明细胞核对于细胞的分裂、分化和生物体的发育具有重要功能。</a:t>
                </a:r>
                <a:endParaRPr lang="en-US" altLang="zh-CN" sz="2000" spc="-50" dirty="0"/>
              </a:p>
            </p:txBody>
          </p:sp>
        </mc:Choice>
        <mc:Fallback>
          <p:sp>
            <p:nvSpPr>
              <p:cNvPr id="2" name="QC_6_EX.49_1#b33c2640a?pid=56c550c14&amp;color=0,0,0&amp;vtp=1&amp;bt=1&amp;bbb=1&amp;hb=1"/>
              <p:cNvSpPr>
                <a:spLocks noRot="1" noChangeAspect="1" noMove="1" noResize="1" noEditPoints="1" noAdjustHandles="1" noChangeArrowheads="1" noChangeShapeType="1" noTextEdit="1"/>
              </p:cNvSpPr>
              <p:nvPr/>
            </p:nvSpPr>
            <p:spPr>
              <a:xfrm>
                <a:off x="722376" y="969264"/>
                <a:ext cx="10753344" cy="2311400"/>
              </a:xfrm>
              <a:prstGeom prst="rect">
                <a:avLst/>
              </a:prstGeom>
              <a:blipFill rotWithShape="1">
                <a:blip r:embed="rId1"/>
                <a:stretch>
                  <a:fillRect l="-4" t="-11" r="-3224"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50_1#b33c2640a?pid=56c550c14&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能分裂，而没有细胞核的部分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不能分裂，而将一个细胞核挤入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两部分最终都发育成胚胎，所以前后对照说明细胞核与细胞的分裂、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分化密切相关，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正确；实验①中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部分进行“去核”处理，为实验组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部分细胞为对照组，B错误；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部分没有细胞核，而实验②中的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部分又有了细胞核，两部分形成自身前后对照，C正确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能分裂，而没有细胞核的部分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不能分裂，实验②中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两部分最终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都发育成胚胎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，能说明细胞只有保持结构的完整性才能完成正常的生命活动，D错误。</a:t>
                </a:r>
                <a:endParaRPr lang="en-US" altLang="zh-CN" sz="2200" dirty="0"/>
              </a:p>
            </p:txBody>
          </p:sp>
        </mc:Choice>
        <mc:Fallback>
          <p:sp>
            <p:nvSpPr>
              <p:cNvPr id="2" name="QC_6_AS.50_1#b33c2640a?pid=56c550c14&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3319"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51_1#b33c2640a?pid=56c550c14&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对照实验的类型及处理</a:t>
            </a:r>
            <a:endParaRPr lang="en-US" altLang="zh-CN" sz="2000" dirty="0"/>
          </a:p>
        </p:txBody>
      </p:sp>
      <p:graphicFrame>
        <p:nvGraphicFramePr>
          <p:cNvPr id="24" name="QC_6_EX.51_2#b33c2640a?colgroup=9,30&amp;pid=56c550c14&amp;color=0,0,0&amp;vtp=1&amp;bbb=1"/>
          <p:cNvGraphicFramePr>
            <a:graphicFrameLocks noGrp="1"/>
          </p:cNvGraphicFramePr>
          <p:nvPr/>
        </p:nvGraphicFramePr>
        <p:xfrm>
          <a:off x="722376" y="2019300"/>
          <a:ext cx="10725912" cy="1838960"/>
        </p:xfrm>
        <a:graphic>
          <a:graphicData uri="http://schemas.openxmlformats.org/drawingml/2006/table">
            <a:tbl>
              <a:tblPr/>
              <a:tblGrid>
                <a:gridCol w="2670048"/>
                <a:gridCol w="8055864"/>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空白对照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对照组不做任何实验处理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同施加处理的实验组进行比较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指实验组与对照组设置在同一对象上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指不另设对照组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而是几个实验组相互对照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EX.51_3#b33c2640a?pid=56c550c14&amp;color=0,0,0&amp;vtp=1&amp;bbb=1"/>
          <p:cNvSpPr/>
          <p:nvPr/>
        </p:nvSpPr>
        <p:spPr>
          <a:xfrm>
            <a:off x="722376" y="39878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通过设置对照实验，既可排除无关变量的影响，又可增加实验结果的可信度和说服力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42e48601.fixed?pid=25f2a8be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c42e48601.fixed?pid=25f2a8be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细胞核的结构和功能</a:t>
            </a:r>
            <a:endParaRPr lang="en-US" altLang="zh-CN" sz="4400" dirty="0"/>
          </a:p>
        </p:txBody>
      </p:sp>
      <p:pic>
        <p:nvPicPr>
          <p:cNvPr id="4" name="C_3#c42e48601.fixed?pid=25f2a8be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42e48601.fixed?pid=25f2a8be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05af97a8b?sp=1&amp;pid=c42e4860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［江苏盐城多校2025高一上联考］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如图所示为植物细胞部分膜结构示意图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，它们分别属于哪一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，按①②③④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顺序依次是(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05af97a8b.bracket?pid=c42e48601&amp;color=0,0,0&amp;vpa=20&amp;vtp=1"/>
          <p:cNvSpPr/>
          <p:nvPr/>
        </p:nvSpPr>
        <p:spPr>
          <a:xfrm>
            <a:off x="471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2_2#05af97a8b?pid=c42e486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42816" y="2021528"/>
            <a:ext cx="3703320" cy="758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52_3#05af97a8b.choices?pid=c42e48601&amp;color=0,0,0&amp;vtp=1&amp;bbb=1"/>
          <p:cNvSpPr/>
          <p:nvPr/>
        </p:nvSpPr>
        <p:spPr>
          <a:xfrm>
            <a:off x="722376" y="2910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A.细胞膜、高尔基体膜、线粒体膜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.细胞膜、叶绿体膜、线粒体膜、内质网膜</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.线粒体膜、核膜、内质网膜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.叶绿体膜、细胞膜、线粒体膜、核膜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4_1#05af97a8b?pid=c42e48601&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细胞膜为单层膜，而叶绿体膜、线粒体膜、核膜都为双层膜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，线粒体的内膜向内折叠形成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，核膜上有许多核孔，故①②③④分别对应叶绿体膜、细胞膜、线粒体膜、核膜，D符合题意。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5_1#83375be5e?sp=1&amp;pid=c42e4860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亲核蛋白是在细胞核内发挥作用的一类蛋白质，具有头部和尾部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家为研究亲核蛋白进入细胞核的机制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，进行了如表所示实验。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8" name="QC_4_BD.55_2#83375be5e?colgroup=4,30,4&amp;pid=c42e48601&amp;color=0,0,0&amp;vtp=1&amp;bbb=1&amp;hb=1"/>
              <p:cNvGraphicFramePr>
                <a:graphicFrameLocks noGrp="1"/>
              </p:cNvGraphicFramePr>
              <p:nvPr/>
            </p:nvGraphicFramePr>
            <p:xfrm>
              <a:off x="722376" y="2021528"/>
              <a:ext cx="10698480" cy="2074799"/>
            </p:xfrm>
            <a:graphic>
              <a:graphicData uri="http://schemas.openxmlformats.org/drawingml/2006/table">
                <a:tbl>
                  <a:tblPr/>
                  <a:tblGrid>
                    <a:gridCol w="1399032"/>
                    <a:gridCol w="5541264"/>
                    <a:gridCol w="2368296"/>
                    <a:gridCol w="138988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放射性标记亲核蛋白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分别注入细胞质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测细胞核中的放射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分离得到亲核蛋白的头部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95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分离得到亲核蛋白的尾部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C_4_BD.55_2#83375be5e?colgroup=4,30,4&amp;pid=c42e48601&amp;color=0,0,0&amp;vtp=1&amp;bbb=1&amp;hb=1"/>
              <p:cNvGraphicFramePr>
                <a:graphicFrameLocks noGrp="1"/>
              </p:cNvGraphicFramePr>
              <p:nvPr/>
            </p:nvGraphicFramePr>
            <p:xfrm>
              <a:off x="722376" y="2021528"/>
              <a:ext cx="10698480" cy="2074799"/>
            </p:xfrm>
            <a:graphic>
              <a:graphicData uri="http://schemas.openxmlformats.org/drawingml/2006/table">
                <a:tbl>
                  <a:tblPr/>
                  <a:tblGrid>
                    <a:gridCol w="1399032"/>
                    <a:gridCol w="5541264"/>
                    <a:gridCol w="2368296"/>
                    <a:gridCol w="138988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实验操作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放射性标记亲核蛋白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分别注入细胞质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测细胞核中的放射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分离得到亲核蛋白的头部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953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分离得到亲核蛋白的尾部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并进行放射性标记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C_4_BD.55_3#83375be5e?pid=c42e48601&amp;color=0,0,0&amp;vtp=1&amp;bbb=1"/>
              <p:cNvSpPr/>
              <p:nvPr/>
            </p:nvSpPr>
            <p:spPr>
              <a:xfrm>
                <a:off x="722376" y="42313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”表示有放射性，“-”表示无放射性</a:t>
                </a:r>
                <a:endParaRPr lang="en-US" altLang="zh-CN" sz="2000" dirty="0"/>
              </a:p>
            </p:txBody>
          </p:sp>
        </mc:Choice>
        <mc:Fallback>
          <p:sp>
            <p:nvSpPr>
              <p:cNvPr id="4" name="QC_4_BD.55_3#83375be5e?pid=c42e48601&amp;color=0,0,0&amp;vtp=1&amp;bbb=1"/>
              <p:cNvSpPr>
                <a:spLocks noRot="1" noChangeAspect="1" noMove="1" noResize="1" noEditPoints="1" noAdjustHandles="1" noChangeArrowheads="1" noChangeShapeType="1" noTextEdit="1"/>
              </p:cNvSpPr>
              <p:nvPr/>
            </p:nvSpPr>
            <p:spPr>
              <a:xfrm>
                <a:off x="722376" y="4231328"/>
                <a:ext cx="10753344" cy="520700"/>
              </a:xfrm>
              <a:prstGeom prst="rect">
                <a:avLst/>
              </a:prstGeom>
              <a:blipFill rotWithShape="1">
                <a:blip r:embed="rId2"/>
                <a:stretch>
                  <a:fillRect l="-4" t="-62" b="62"/>
                </a:stretch>
              </a:blipFill>
            </p:spPr>
            <p:txBody>
              <a:bodyPr/>
              <a:lstStyle/>
              <a:p>
                <a:r>
                  <a:rPr lang="zh-CN" altLang="en-US">
                    <a:noFill/>
                  </a:rPr>
                  <a:t> </a:t>
                </a:r>
              </a:p>
            </p:txBody>
          </p:sp>
        </mc:Fallback>
      </mc:AlternateContent>
      <p:sp>
        <p:nvSpPr>
          <p:cNvPr id="5" name="QC_4_AN.56_1#83375be5e.bracket?pid=c42e48601&amp;color=0,0,0&amp;vpa=21&amp;vtp=1"/>
          <p:cNvSpPr/>
          <p:nvPr/>
        </p:nvSpPr>
        <p:spPr>
          <a:xfrm>
            <a:off x="1006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6" name="QC_4_BD.55_4#83375be5e.choices?pid=c42e48601&amp;color=0,0,0&amp;vtp=1&amp;bbb=1"/>
              <p:cNvSpPr/>
              <p:nvPr/>
            </p:nvSpPr>
            <p:spPr>
              <a:xfrm>
                <a:off x="722376" y="4725646"/>
                <a:ext cx="10753344" cy="939800"/>
              </a:xfrm>
              <a:prstGeom prst="rect">
                <a:avLst/>
              </a:prstGeom>
              <a:noFill/>
            </p:spPr>
            <p:txBody>
              <a:bodyPr wrap="none" lIns="0" tIns="0" rIns="0" bIns="0" rtlCol="0" anchor="t"/>
              <a:lstStyle/>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.本实验不能用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进行标记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.细胞核对于吸收的物质具有选择性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C.亲核蛋白的头部是进入细胞核的关键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.亲核蛋白可能是通过核孔进入细胞核的</a:t>
                </a:r>
                <a:endParaRPr lang="en-US" altLang="zh-CN" sz="2000" dirty="0"/>
              </a:p>
            </p:txBody>
          </p:sp>
        </mc:Choice>
        <mc:Fallback>
          <p:sp>
            <p:nvSpPr>
              <p:cNvPr id="6" name="QC_4_BD.55_4#83375be5e.choices?pid=c42e48601&amp;color=0,0,0&amp;vtp=1&amp;bbb=1"/>
              <p:cNvSpPr>
                <a:spLocks noRot="1" noChangeAspect="1" noMove="1" noResize="1" noEditPoints="1" noAdjustHandles="1" noChangeArrowheads="1" noChangeShapeType="1" noTextEdit="1"/>
              </p:cNvSpPr>
              <p:nvPr/>
            </p:nvSpPr>
            <p:spPr>
              <a:xfrm>
                <a:off x="722376" y="4725646"/>
                <a:ext cx="10753344" cy="939800"/>
              </a:xfrm>
              <a:prstGeom prst="rect">
                <a:avLst/>
              </a:prstGeom>
              <a:blipFill rotWithShape="1">
                <a:blip r:embed="rId3"/>
                <a:stretch>
                  <a:fillRect l="-4" t="-65" b="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7_1#83375be5e?pid=c42e48601&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分析表格可知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，放射性标记单独的亲核蛋白头部后不能在细胞核中检测到放射性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，放射性标记单独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的亲核蛋白尾部后能在细胞核中检测到放射性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，说明亲核蛋白的尾部是进入细胞核的关键，C错误。</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_1#ad4de3bee?sp=1&amp;pid=f21a5c51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下列探究细胞核功能的相关实验，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 name="QB_5_BD.1_2#ad4de3bee?colgroup=2,11,15,10&amp;pid=f21a5c51f&amp;color=0,0,0&amp;vtp=1&amp;bbb=1"/>
          <p:cNvGraphicFramePr>
            <a:graphicFrameLocks noGrp="1"/>
          </p:cNvGraphicFramePr>
          <p:nvPr/>
        </p:nvGraphicFramePr>
        <p:xfrm>
          <a:off x="722376" y="1490853"/>
          <a:ext cx="10698480" cy="2674239"/>
        </p:xfrm>
        <a:graphic>
          <a:graphicData uri="http://schemas.openxmlformats.org/drawingml/2006/table">
            <a:tbl>
              <a:tblPr/>
              <a:tblGrid>
                <a:gridCol w="667512"/>
                <a:gridCol w="3072384"/>
                <a:gridCol w="4142232"/>
                <a:gridCol w="2816352"/>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美西螈核移植实验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可补充实验组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细胞核控制生物性状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52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蝾螈受精卵横缢实验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遵循对照原则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细胞核控制细</a:t>
                      </a:r>
                      <a:endParaRPr lang="en-US" altLang="zh-CN" sz="12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变形虫切割与核移植实验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遵循单一变量原则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细胞核控制细胞的代谢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伞藻嫁接实验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实验设计严密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排除其他因素影响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细胞核控制遗传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5_AN.2_1#ad4de3bee.bracket?pid=f21a5c51f&amp;color=0,0,0&amp;vpa=1&amp;vtp=1"/>
          <p:cNvSpPr/>
          <p:nvPr/>
        </p:nvSpPr>
        <p:spPr>
          <a:xfrm>
            <a:off x="10137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8_1#83375be5e?pid=c42e48601&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不具有放射性，是稳定同位素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，故本实验不能用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进行标记，A正确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，放射性标记的头部没有进入细胞核，放射性标记的尾部能够进入细胞核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对物质的运输具有选择性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，B正确；亲核蛋白是大分子物质，可能通过核孔进入细胞核，D正确。</a:t>
                </a:r>
                <a:endParaRPr lang="en-US" altLang="zh-CN" sz="2200" dirty="0"/>
              </a:p>
            </p:txBody>
          </p:sp>
        </mc:Choice>
        <mc:Fallback>
          <p:sp>
            <p:nvSpPr>
              <p:cNvPr id="2" name="QC_4_AS.58_1#83375be5e?pid=c42e48601&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720"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9_1#0d15afab3?sp=1&amp;pid=c42e4860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［浙江温州2025高一上期末］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核孔的选择性输送机制由中央运输蛋白决定（如图所示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大分子物质可与中央运输蛋白上的受体结合后通过核孔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60_1#0d15afab3.bracket?pid=c42e48601&amp;color=0,0,0&amp;vpa=22&amp;vtp=1"/>
          <p:cNvSpPr/>
          <p:nvPr/>
        </p:nvSpPr>
        <p:spPr>
          <a:xfrm>
            <a:off x="930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9_2#0d15afab3?htil=3&amp;pid=c42e486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37092" y="2021528"/>
            <a:ext cx="2898648" cy="15179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59_3#0d15afab3.choices?htil=3&amp;pid=c42e48601&amp;color=0,0,0&amp;vtp=1&amp;bbb=1"/>
              <p:cNvSpPr/>
              <p:nvPr/>
            </p:nvSpPr>
            <p:spPr>
              <a:xfrm>
                <a:off x="722376" y="1932662"/>
                <a:ext cx="77175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A.核膜上除核孔外，其余部位不具有选择透过性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.线粒体功能障碍会影响细胞核内外的信息交流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.哺乳动物成熟的红细胞存在图示结构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.核孔中央运输蛋白上存在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a:t>
                </a:r>
                <a:endParaRPr lang="en-US" altLang="zh-CN" sz="2000" dirty="0"/>
              </a:p>
            </p:txBody>
          </p:sp>
        </mc:Choice>
        <mc:Fallback>
          <p:sp>
            <p:nvSpPr>
              <p:cNvPr id="5" name="QC_4_BD.59_3#0d15afab3.choices?htil=3&amp;pid=c42e48601&amp;color=0,0,0&amp;vtp=1&amp;bbb=1"/>
              <p:cNvSpPr>
                <a:spLocks noRot="1" noChangeAspect="1" noMove="1" noResize="1" noEditPoints="1" noAdjustHandles="1" noChangeArrowheads="1" noChangeShapeType="1" noTextEdit="1"/>
              </p:cNvSpPr>
              <p:nvPr/>
            </p:nvSpPr>
            <p:spPr>
              <a:xfrm>
                <a:off x="722376" y="1932662"/>
                <a:ext cx="771753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1_1#0d15afab3?pid=c42e48601&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核膜属于生物膜，和其他生物膜一样，也具有选择透过性，A错误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；细胞核与细胞质之间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进行信息交流需要消耗能量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，线粒体是细胞的“动力车间”，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线粒体功能障碍会影响能量供应，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进而影响细胞核内外的信息交流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，B正确；哺乳动物成熟的红细胞没有细胞核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，也就不存在图示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不能通过核孔进出细胞核，所以核孔中央运输蛋白上不存在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4_AS.61_1#0d15afab3?pid=c42e48601&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62_1#bc0cbfbe4?sp=1&amp;pid=c42e4860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科学家将每个变形虫切成两半，一半含有细胞核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半没有细胞核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。将所有细胞放在相同且适宜的条件下培养，一段时间后，实验结果如图所示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图分析下列说法正确的是(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63_1#bc0cbfbe4.bracket?pid=c42e48601&amp;color=0,0,0&amp;vpa=23&amp;vtp=1&amp;bbb=1"/>
          <p:cNvSpPr/>
          <p:nvPr/>
        </p:nvSpPr>
        <p:spPr>
          <a:xfrm>
            <a:off x="3729101" y="18864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pic>
        <p:nvPicPr>
          <p:cNvPr id="4" name="QC_4_BD.62_2#bc0cbfbe4?htil=4&amp;pid=c42e4860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0159" y="2478728"/>
            <a:ext cx="3877056" cy="2752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62_3#bc0cbfbe4.choices?htil=4&amp;pid=c42e48601&amp;color=0,0,0&amp;vtp=1&amp;bbb=1&amp;hb=1"/>
          <p:cNvSpPr/>
          <p:nvPr/>
        </p:nvSpPr>
        <p:spPr>
          <a:xfrm>
            <a:off x="722376" y="2389862"/>
            <a:ext cx="6739128" cy="3238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A.到第4天，无核细胞几乎全部死亡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，原因主要是实验操作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对细胞造成损伤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.无核细胞仍能存活一段时间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，原因是细胞内已经合成的蛋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白质等物质仍能发挥作用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.培养过程中有核细胞存活细胞个数也会减少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.若将有核细胞的细胞核取出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，则剩余部分的新陈代谢速度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会逐渐减慢直至细胞死亡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4_1#bc0cbfbe4?pid=c42e48601&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由题图可知，无核细胞培养至第4天几乎全部死亡，其原因主要是没有细胞核，A错误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核细胞仍能存活一段时间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，原因是细胞质中已经合成的蛋白质等物质仍能发挥作用，B正确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，培养过程中有核细胞存活细胞个数也会有少量减少，C正确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；若将有核细胞的细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胞核取出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，则剩余部分的新陈代谢速度会逐渐减慢直至细胞死亡，D正确。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5_1#747ed20ca?sp=1&amp;pid=49dfd13b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［湖北宜昌六校2024高一上期中联考］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如图为某细胞的电镜照片的局部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，箭头所指为正在穿越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6_1#747ed20ca.bracket?pid=49dfd13bb&amp;color=0,0,0&amp;vpa=24&amp;vtp=1"/>
          <p:cNvSpPr/>
          <p:nvPr/>
        </p:nvSpPr>
        <p:spPr>
          <a:xfrm>
            <a:off x="524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65_2#747ed20ca?htil=5&amp;pid=49dfd13b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17553" y="2021528"/>
            <a:ext cx="2331720" cy="14173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65_3#747ed20ca.choices?htil=5&amp;pid=49dfd13bb&amp;color=0,0,0&amp;vtp=1&amp;bbb=1"/>
          <p:cNvSpPr/>
          <p:nvPr/>
        </p:nvSpPr>
        <p:spPr>
          <a:xfrm>
            <a:off x="722376" y="1932662"/>
            <a:ext cx="829360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A.图中核糖体穿越的结构是核孔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.核糖体移动的方向是从核外向核内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.核糖体的形成与细胞核内的核仁有关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.胰腺腺泡细胞比口腔上皮细胞更易观察到此现象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7_1#747ed20ca?pid=49dfd13b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核孔位于核膜上，是大分子物质进出细胞核的通道，因此图中核糖体穿越的结构是核孔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；核糖体在细胞质中参与蛋白质的合成，真核生物中，核糖体的形成与核仁有关</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，据此推测核</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糖体移动的方向是从核内到核外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，B错误，C正确；与口腔上皮细胞相比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，胰腺腺泡细胞的蛋白质合</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成较为旺盛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，需要的核糖体较多，故胰腺腺泡细胞比口腔上皮细胞更易观察到此现象，D正确。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3_1#ad4de3bee?pid=f21a5c51f&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美西螈核移植实验说明细胞核控制生物性状，实验中可补充实验组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，即将白色美西螈胚胎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细胞的细胞核移植到黑色美西螈的去核卵细胞中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，A正确；蝾螈受精卵横缢实验，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符合对照原则，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既有相互对照又有自身前后对照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，实验结论为细胞核控制细胞分裂、分化，B正确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；变形虫切割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与核移植实验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，切割后的变形虫一半有核、一半无核，遵循单一变量原则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，实验结果说明细胞核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控制细胞的代谢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，C正确；伞藻嫁接实验仅能证明伞藻帽的形状取决于假根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，要证明伞藻帽的形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状取决于细胞核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，细胞核控制遗传，还需进行细胞核移植实验，D错误。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4073eb6e?sp=1&amp;pid=f21a5c51f&amp;color=0,0,0&amp;vtp=1&amp;bt=1&amp;bbb=1&amp;hb=1"/>
          <p:cNvSpPr/>
          <p:nvPr/>
        </p:nvSpPr>
        <p:spPr>
          <a:xfrm>
            <a:off x="722376" y="972000"/>
            <a:ext cx="10753344" cy="13716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伞藻是一种单细胞绿藻，由“帽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”、柄和假根三部分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。图1和图2分别为科学家以伞形帽和菊花形帽两种伞藻为材料进行的嫁接和核移植实验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4073eb6e.bracket?pid=f21a5c51f&amp;color=0,0,0&amp;vpa=2&amp;vtp=1&amp;bbb=1"/>
          <p:cNvSpPr/>
          <p:nvPr/>
        </p:nvSpPr>
        <p:spPr>
          <a:xfrm>
            <a:off x="6857111" y="1898592"/>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4_3#54073eb6e?iti=1&amp;htil=1&amp;pid=f21a5c51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73352" y="2440628"/>
            <a:ext cx="3474720" cy="14356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4_4#54073eb6e?iti=2&amp;htil=1&amp;pid=f21a5c51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01000" y="2449772"/>
            <a:ext cx="1572768" cy="14264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4_5#54073eb6e?iti=1&amp;htil=1&amp;pid=f21a5c51f&amp;color=0,0,0&amp;vtp=1&amp;bbb=1"/>
          <p:cNvSpPr/>
          <p:nvPr/>
        </p:nvSpPr>
        <p:spPr>
          <a:xfrm>
            <a:off x="3180524" y="4003236"/>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4_6#54073eb6e?iti=2&amp;htil=1&amp;pid=f21a5c51f&amp;color=0,0,0&amp;vtp=1&amp;bbb=1"/>
          <p:cNvSpPr/>
          <p:nvPr/>
        </p:nvSpPr>
        <p:spPr>
          <a:xfrm>
            <a:off x="8557196" y="4003236"/>
            <a:ext cx="460375" cy="399415"/>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5_BD.4_7#54073eb6e.choices?pid=f21a5c51f&amp;color=0,0,0&amp;vtp=1&amp;bbb=1"/>
          <p:cNvSpPr/>
          <p:nvPr/>
        </p:nvSpPr>
        <p:spPr>
          <a:xfrm>
            <a:off x="722376" y="4498062"/>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A.根据图1实验结果说明伞藻帽的形态由细胞核决定</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.图1中的②与图2中的③新生长出来的伞帽都是伞形帽</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.图2实验说明细胞核能通过影响细胞分裂控制伞藻帽的形态</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.图2的实验是对图1研究细胞核功能实验的完善和补充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54073eb6e?pid=f21a5c51f&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图1实验只能说明伞藻帽的形态与伞藻的假根有关，假根中还含有细胞质部分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以证明伞藻帽的形态由细胞核决定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，A错误；细胞核是细胞遗传和代谢的控制中心，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2中的③与图1中①的帽形相同，都是菊花形帽，B错误；图2进行的是伞藻核移植实验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结果能说明细胞核决定伞藻帽的形状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，但不能说明是通过影响细胞分裂起作用的，C错误；图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验结果说明伞藻帽的形状与假根有关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，图2实验说明伞藻帽的形状与假根中的细胞核有关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2实验是对图1研究细胞核功能实验的完善和补充，D正确。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21c19343?sp=1&amp;pid=375768f7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下图是细胞核的结构模式图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，下列关于各结构及功能的叙述正确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021c19343.bracket?pid=375768f79&amp;color=0,0,0&amp;vpa=3&amp;vtp=1"/>
          <p:cNvSpPr/>
          <p:nvPr/>
        </p:nvSpPr>
        <p:spPr>
          <a:xfrm>
            <a:off x="1430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7_2#021c19343?htil=2&amp;pid=375768f7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63111" y="2021528"/>
            <a:ext cx="1499616" cy="12893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021c19343.choices?htil=2&amp;pid=375768f79&amp;color=0,0,0&amp;vtp=1&amp;bbb=1"/>
              <p:cNvSpPr/>
              <p:nvPr/>
            </p:nvSpPr>
            <p:spPr>
              <a:xfrm>
                <a:off x="722376" y="1932662"/>
                <a:ext cx="91165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A.①属于生物膜系统，把核内物质与细胞质分开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与蛋白质构成，存在于所有细胞中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的合成以及核糖体的形成有关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.④有利于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从细胞核进入细胞质，实现核质之间的物质交换</a:t>
                </a:r>
                <a:endParaRPr lang="en-US" altLang="zh-CN" sz="2000" dirty="0"/>
              </a:p>
            </p:txBody>
          </p:sp>
        </mc:Choice>
        <mc:Fallback>
          <p:sp>
            <p:nvSpPr>
              <p:cNvPr id="5" name="QC_5_BD.7_3#021c19343.choices?htil=2&amp;pid=375768f79&amp;color=0,0,0&amp;vtp=1&amp;bbb=1"/>
              <p:cNvSpPr>
                <a:spLocks noRot="1" noChangeAspect="1" noMove="1" noResize="1" noEditPoints="1" noAdjustHandles="1" noChangeArrowheads="1" noChangeShapeType="1" noTextEdit="1"/>
              </p:cNvSpPr>
              <p:nvPr/>
            </p:nvSpPr>
            <p:spPr>
              <a:xfrm>
                <a:off x="722376" y="1932662"/>
                <a:ext cx="9116568" cy="1866900"/>
              </a:xfrm>
              <a:prstGeom prst="rect">
                <a:avLst/>
              </a:prstGeom>
              <a:blipFill rotWithShape="1">
                <a:blip r:embed="rId2"/>
                <a:stretch>
                  <a:fillRect l="-4"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021c19343?pid=375768f7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①表示核膜，其属于生物膜系统，把核内物质与细胞质分开，A正确；②表示染色质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与蛋白质构成，并不存在于所有细胞中，B错误；③表示核仁，与某种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核糖体的形成有关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，C错误；④表示核孔，有利于蛋白质和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从细胞核进入细胞质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，实现核质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之间的物质交换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9_1#021c19343?pid=375768f79&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2f5b08cb2?sp=1&amp;pid=375768f7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2型糖尿病患者体内胰岛素含量较高，胰岛素是一种由胰岛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分泌的可以调节血糖的蛋白质类激素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，合成胰岛素时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，核质之间会进行频繁的物质交换和信息交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。如图是胰岛B细胞局部的电镜照片，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均为细胞核的结构，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2f5b08cb2?sp=1&amp;pid=375768f79&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502" b="33"/>
                </a:stretch>
              </a:blipFill>
            </p:spPr>
            <p:txBody>
              <a:bodyPr/>
              <a:lstStyle/>
              <a:p>
                <a:r>
                  <a:rPr lang="zh-CN" altLang="en-US">
                    <a:noFill/>
                  </a:rPr>
                  <a:t> </a:t>
                </a:r>
              </a:p>
            </p:txBody>
          </p:sp>
        </mc:Fallback>
      </mc:AlternateContent>
      <p:sp>
        <p:nvSpPr>
          <p:cNvPr id="3" name="QC_5_AN.11_1#2f5b08cb2.bracket?pid=375768f79&amp;color=0,0,0&amp;vpa=4&amp;vtp=1"/>
          <p:cNvSpPr/>
          <p:nvPr/>
        </p:nvSpPr>
        <p:spPr>
          <a:xfrm>
            <a:off x="10829798"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0_2#2f5b08cb2?pid=375768f7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9200" y="2478728"/>
            <a:ext cx="2139696" cy="170078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0_3#2f5b08cb2.choices?pid=375768f79&amp;color=0,0,0&amp;vtp=1&amp;bbb=1"/>
              <p:cNvSpPr/>
              <p:nvPr/>
            </p:nvSpPr>
            <p:spPr>
              <a:xfrm>
                <a:off x="722376" y="4307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A.1的主要成分是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型糖尿病患者胰岛B细胞的核孔数较多</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C.3共由两层磷脂分子构成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是与核糖体形成有关的场所</a:t>
                </a:r>
                <a:endParaRPr lang="en-US" altLang="zh-CN" sz="2000" dirty="0"/>
              </a:p>
            </p:txBody>
          </p:sp>
        </mc:Choice>
        <mc:Fallback>
          <p:sp>
            <p:nvSpPr>
              <p:cNvPr id="5" name="QC_5_BD.10_3#2f5b08cb2.choices?pid=375768f79&amp;color=0,0,0&amp;vtp=1&amp;bbb=1"/>
              <p:cNvSpPr>
                <a:spLocks noRot="1" noChangeAspect="1" noMove="1" noResize="1" noEditPoints="1" noAdjustHandles="1" noChangeArrowheads="1" noChangeShapeType="1" noTextEdit="1"/>
              </p:cNvSpPr>
              <p:nvPr/>
            </p:nvSpPr>
            <p:spPr>
              <a:xfrm>
                <a:off x="722376" y="43075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6096</Words>
  <Application>WPS 演示</Application>
  <PresentationFormat>宽屏</PresentationFormat>
  <Paragraphs>387</Paragraphs>
  <Slides>37</Slides>
  <Notes>36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37</vt:i4>
      </vt:variant>
    </vt:vector>
  </HeadingPairs>
  <TitlesOfParts>
    <vt:vector size="5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2025-05-10T06:48:00Z</dcterms:created>
  <dcterms:modified xsi:type="dcterms:W3CDTF">2025-05-16T01:34:41Z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B4F9D7D73D114EBB875293F2ACA98A0E_12</vt:lpwstr>
  </property>
  <property fmtid="{D5CDD505-2E9C-101B-9397-08002B2CF9AE}" pid="3" name="KSOProductBuildVer">
    <vt:lpwstr>2052-12.1.0.20784</vt:lpwstr>
  </property>
</Properties>
</file>