
<file path=[Content_Types].xml><?xml version="1.0" encoding="utf-8"?>
<Types xmlns="http://schemas.openxmlformats.org/package/2006/content-types">
  <Default Extension="png" ContentType="image/png"/>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4"/>
  </p:notesMasterIdLst>
  <p:sldIdLst>
    <p:sldId id="256" r:id="rId3"/>
    <p:sldId id="257" r:id="rId5"/>
    <p:sldId id="258" r:id="rId6"/>
    <p:sldId id="259" r:id="rId7"/>
    <p:sldId id="260" r:id="rId8"/>
    <p:sldId id="261" r:id="rId9"/>
    <p:sldId id="262" r:id="rId10"/>
    <p:sldId id="263" r:id="rId11"/>
    <p:sldId id="264" r:id="rId12"/>
    <p:sldId id="265" r:id="rId13"/>
    <p:sldId id="266" r:id="rId14"/>
    <p:sldId id="267" r:id="rId15"/>
    <p:sldId id="268" r:id="rId16"/>
    <p:sldId id="269" r:id="rId17"/>
    <p:sldId id="270" r:id="rId18"/>
    <p:sldId id="271" r:id="rId19"/>
    <p:sldId id="272" r:id="rId20"/>
    <p:sldId id="273" r:id="rId21"/>
    <p:sldId id="274" r:id="rId22"/>
    <p:sldId id="275" r:id="rId23"/>
    <p:sldId id="276" r:id="rId24"/>
    <p:sldId id="277" r:id="rId25"/>
    <p:sldId id="278" r:id="rId26"/>
    <p:sldId id="279" r:id="rId27"/>
    <p:sldId id="280" r:id="rId28"/>
    <p:sldId id="281" r:id="rId29"/>
    <p:sldId id="282" r:id="rId30"/>
    <p:sldId id="283" r:id="rId31"/>
    <p:sldId id="284" r:id="rId32"/>
    <p:sldId id="285" r:id="rId33"/>
    <p:sldId id="286" r:id="rId34"/>
    <p:sldId id="287" r:id="rId35"/>
    <p:sldId id="288" r:id="rId36"/>
    <p:sldId id="289" r:id="rId37"/>
    <p:sldId id="290" r:id="rId38"/>
    <p:sldId id="291" r:id="rId39"/>
    <p:sldId id="292" r:id="rId40"/>
    <p:sldId id="293" r:id="rId41"/>
    <p:sldId id="294" r:id="rId42"/>
    <p:sldId id="295" r:id="rId43"/>
    <p:sldId id="296" r:id="rId44"/>
    <p:sldId id="297" r:id="rId45"/>
    <p:sldId id="298" r:id="rId46"/>
    <p:sldId id="299" r:id="rId47"/>
    <p:sldId id="300" r:id="rId48"/>
    <p:sldId id="301" r:id="rId49"/>
    <p:sldId id="302" r:id="rId50"/>
    <p:sldId id="303" r:id="rId51"/>
    <p:sldId id="304" r:id="rId52"/>
    <p:sldId id="305" r:id="rId53"/>
    <p:sldId id="306" r:id="rId54"/>
    <p:sldId id="307" r:id="rId55"/>
    <p:sldId id="308" r:id="rId56"/>
    <p:sldId id="309" r:id="rId57"/>
    <p:sldId id="310" r:id="rId58"/>
    <p:sldId id="311" r:id="rId59"/>
    <p:sldId id="312" r:id="rId60"/>
    <p:sldId id="313" r:id="rId61"/>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horzBarState="maximized">
    <p:restoredLeft sz="15611"/>
    <p:restoredTop sz="94610"/>
  </p:normalViewPr>
  <p:slideViewPr>
    <p:cSldViewPr snapToGrid="0" snapToObjects="1">
      <p:cViewPr varScale="1">
        <p:scale>
          <a:sx n="109" d="100"/>
          <a:sy n="109" d="100"/>
        </p:scale>
        <p:origin x="636" y="96"/>
      </p:cViewPr>
      <p:guideLst/>
    </p:cSldViewPr>
  </p:slideViewPr>
  <p:notesTextViewPr>
    <p:cViewPr>
      <p:scale>
        <a:sx n="1" d="1"/>
        <a:sy n="1" d="1"/>
      </p:scale>
      <p:origin x="0" y="0"/>
    </p:cViewPr>
  </p:notesTextViewPr>
  <p:sorterViewPr>
    <p:cViewPr>
      <p:scale>
        <a:sx n="150" d="100"/>
        <a:sy n="150" d="100"/>
      </p:scale>
      <p:origin x="0" y="-47580"/>
    </p:cViewPr>
  </p:sorter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4" Type="http://schemas.openxmlformats.org/officeDocument/2006/relationships/tableStyles" Target="tableStyles.xml"/><Relationship Id="rId63" Type="http://schemas.openxmlformats.org/officeDocument/2006/relationships/viewProps" Target="viewProps.xml"/><Relationship Id="rId62" Type="http://schemas.openxmlformats.org/officeDocument/2006/relationships/presProps" Target="presProps.xml"/><Relationship Id="rId61" Type="http://schemas.openxmlformats.org/officeDocument/2006/relationships/slide" Target="slides/slide58.xml"/><Relationship Id="rId60" Type="http://schemas.openxmlformats.org/officeDocument/2006/relationships/slide" Target="slides/slide57.xml"/><Relationship Id="rId6" Type="http://schemas.openxmlformats.org/officeDocument/2006/relationships/slide" Target="slides/slide3.xml"/><Relationship Id="rId59" Type="http://schemas.openxmlformats.org/officeDocument/2006/relationships/slide" Target="slides/slide56.xml"/><Relationship Id="rId58" Type="http://schemas.openxmlformats.org/officeDocument/2006/relationships/slide" Target="slides/slide55.xml"/><Relationship Id="rId57" Type="http://schemas.openxmlformats.org/officeDocument/2006/relationships/slide" Target="slides/slide54.xml"/><Relationship Id="rId56" Type="http://schemas.openxmlformats.org/officeDocument/2006/relationships/slide" Target="slides/slide53.xml"/><Relationship Id="rId55" Type="http://schemas.openxmlformats.org/officeDocument/2006/relationships/slide" Target="slides/slide52.xml"/><Relationship Id="rId54" Type="http://schemas.openxmlformats.org/officeDocument/2006/relationships/slide" Target="slides/slide51.xml"/><Relationship Id="rId53" Type="http://schemas.openxmlformats.org/officeDocument/2006/relationships/slide" Target="slides/slide50.xml"/><Relationship Id="rId52" Type="http://schemas.openxmlformats.org/officeDocument/2006/relationships/slide" Target="slides/slide49.xml"/><Relationship Id="rId51" Type="http://schemas.openxmlformats.org/officeDocument/2006/relationships/slide" Target="slides/slide48.xml"/><Relationship Id="rId50" Type="http://schemas.openxmlformats.org/officeDocument/2006/relationships/slide" Target="slides/slide47.xml"/><Relationship Id="rId5" Type="http://schemas.openxmlformats.org/officeDocument/2006/relationships/slide" Target="slides/slide2.xml"/><Relationship Id="rId49" Type="http://schemas.openxmlformats.org/officeDocument/2006/relationships/slide" Target="slides/slide46.xml"/><Relationship Id="rId48" Type="http://schemas.openxmlformats.org/officeDocument/2006/relationships/slide" Target="slides/slide45.xml"/><Relationship Id="rId47" Type="http://schemas.openxmlformats.org/officeDocument/2006/relationships/slide" Target="slides/slide44.xml"/><Relationship Id="rId46" Type="http://schemas.openxmlformats.org/officeDocument/2006/relationships/slide" Target="slides/slide43.xml"/><Relationship Id="rId45" Type="http://schemas.openxmlformats.org/officeDocument/2006/relationships/slide" Target="slides/slide42.xml"/><Relationship Id="rId44" Type="http://schemas.openxmlformats.org/officeDocument/2006/relationships/slide" Target="slides/slide41.xml"/><Relationship Id="rId43" Type="http://schemas.openxmlformats.org/officeDocument/2006/relationships/slide" Target="slides/slide40.xml"/><Relationship Id="rId42" Type="http://schemas.openxmlformats.org/officeDocument/2006/relationships/slide" Target="slides/slide39.xml"/><Relationship Id="rId41" Type="http://schemas.openxmlformats.org/officeDocument/2006/relationships/slide" Target="slides/slide38.xml"/><Relationship Id="rId40" Type="http://schemas.openxmlformats.org/officeDocument/2006/relationships/slide" Target="slides/slide37.xml"/><Relationship Id="rId4" Type="http://schemas.openxmlformats.org/officeDocument/2006/relationships/notesMaster" Target="notesMasters/notesMaster1.xml"/><Relationship Id="rId39" Type="http://schemas.openxmlformats.org/officeDocument/2006/relationships/slide" Target="slides/slide36.xml"/><Relationship Id="rId38" Type="http://schemas.openxmlformats.org/officeDocument/2006/relationships/slide" Target="slides/slide35.xml"/><Relationship Id="rId37" Type="http://schemas.openxmlformats.org/officeDocument/2006/relationships/slide" Target="slides/slide34.xml"/><Relationship Id="rId36" Type="http://schemas.openxmlformats.org/officeDocument/2006/relationships/slide" Target="slides/slide33.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2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0.xml"/></Relationships>
</file>

<file path=ppt/notesSlides/_rels/notesSlide3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1.xml"/></Relationships>
</file>

<file path=ppt/notesSlides/_rels/notesSlide3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2.xml"/></Relationships>
</file>

<file path=ppt/notesSlides/_rels/notesSlide3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3.xml"/></Relationships>
</file>

<file path=ppt/notesSlides/_rels/notesSlide3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4.xml"/></Relationships>
</file>

<file path=ppt/notesSlides/_rels/notesSlide3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5.xml"/></Relationships>
</file>

<file path=ppt/notesSlides/_rels/notesSlide3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6.xml"/></Relationships>
</file>

<file path=ppt/notesSlides/_rels/notesSlide3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7.xml"/></Relationships>
</file>

<file path=ppt/notesSlides/_rels/notesSlide3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8.xml"/></Relationships>
</file>

<file path=ppt/notesSlides/_rels/notesSlide3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9.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4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0.xml"/></Relationships>
</file>

<file path=ppt/notesSlides/_rels/notesSlide4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1.xml"/></Relationships>
</file>

<file path=ppt/notesSlides/_rels/notesSlide4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2.xml"/></Relationships>
</file>

<file path=ppt/notesSlides/_rels/notesSlide4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3.xml"/></Relationships>
</file>

<file path=ppt/notesSlides/_rels/notesSlide4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4.xml"/></Relationships>
</file>

<file path=ppt/notesSlides/_rels/notesSlide4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5.xml"/></Relationships>
</file>

<file path=ppt/notesSlides/_rels/notesSlide4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6.xml"/></Relationships>
</file>

<file path=ppt/notesSlides/_rels/notesSlide4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7.xml"/></Relationships>
</file>

<file path=ppt/notesSlides/_rels/notesSlide4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8.xml"/></Relationships>
</file>

<file path=ppt/notesSlides/_rels/notesSlide4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9.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5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0.xml"/></Relationships>
</file>

<file path=ppt/notesSlides/_rels/notesSlide5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1.xml"/></Relationships>
</file>

<file path=ppt/notesSlides/_rels/notesSlide5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2.xml"/></Relationships>
</file>

<file path=ppt/notesSlides/_rels/notesSlide5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3.xml"/></Relationships>
</file>

<file path=ppt/notesSlides/_rels/notesSlide5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4.xml"/></Relationships>
</file>

<file path=ppt/notesSlides/_rels/notesSlide5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5.xml"/></Relationships>
</file>

<file path=ppt/notesSlides/_rels/notesSlide5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6.xml"/></Relationships>
</file>

<file path=ppt/notesSlides/_rels/notesSlide5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7.xml"/></Relationships>
</file>

<file path=ppt/notesSlides/_rels/notesSlide5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8.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a:lstStyle/>
          <a:p>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易错点#df=b80549339">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易错点</a:t>
            </a:r>
            <a:endParaRPr lang="en-US" sz="5400" dirty="0"/>
          </a:p>
        </p:txBody>
      </p:sp>
      <p:sp>
        <p:nvSpPr>
          <p:cNvPr id="4" name="MasterShapeName"/>
          <p:cNvSpPr/>
          <p:nvPr/>
        </p:nvSpPr>
        <p:spPr>
          <a:xfrm>
            <a:off x="557784" y="2011680"/>
            <a:ext cx="6784848" cy="813816"/>
          </a:xfrm>
          <a:prstGeom prst="rect">
            <a:avLst/>
          </a:prstGeom>
          <a:noFill/>
        </p:spPr>
        <p:txBody>
          <a:bodyPr wrap="square" lIns="0" tIns="0" rIns="0" bIns="0" rtlCol="0" anchor="t"/>
          <a:lstStyle/>
          <a:p>
            <a:pPr algn="l">
              <a:lnSpc>
                <a:spcPct val="100000"/>
              </a:lnSpc>
            </a:pPr>
            <a:r>
              <a:rPr lang="en-US" sz="44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不能根据气体变化情况判断细胞呼吸方式</a:t>
            </a:r>
            <a:endParaRPr lang="en-US" sz="4400" dirty="0"/>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内容1#df=90a7c45b0">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题型1 探究酵母菌细胞呼吸的方式</a:t>
            </a:r>
            <a:endParaRPr lang="en-US" sz="2800"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内容1#df=54677ddd7">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题型2 有氧呼吸的过程</a:t>
            </a:r>
            <a:endParaRPr lang="en-US" sz="2800"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内容1#df=e1a0651bc">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题型3 无氧呼吸的过程</a:t>
            </a:r>
            <a:endParaRPr lang="en-US" sz="2800"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内容1#df=e1446b00e">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题型1 有氧呼吸和无氧呼吸的比较</a:t>
            </a:r>
            <a:endParaRPr lang="en-US" sz="2800"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内容1#df=2ef7d8a58">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题型2 细胞呼吸原理的应用</a:t>
            </a:r>
            <a:endParaRPr lang="en-US" sz="2800" dirty="0"/>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内容1#df=b80549339">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易错点 不能根据气体变化情况判断细胞呼吸方式</a:t>
            </a:r>
            <a:endParaRPr lang="en-US" sz="280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biology#pid=6811f58d3e41e8d6aeec5702#tid=681dcfbab9ac520009b90c84#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8010144" y="4334256"/>
            <a:ext cx="3666744" cy="429768"/>
          </a:xfrm>
          <a:prstGeom prst="rect">
            <a:avLst/>
          </a:prstGeom>
          <a:noFill/>
        </p:spPr>
        <p:txBody>
          <a:bodyPr wrap="square" lIns="0" tIns="0" rIns="0" bIns="0" rtlCol="0" anchor="ctr"/>
          <a:lstStyle/>
          <a:p>
            <a:pPr algn="ctr"/>
            <a:r>
              <a:rPr lang="en-US" sz="24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生物学</a:t>
            </a:r>
            <a:endParaRPr lang="en-US" sz="2400" dirty="0"/>
          </a:p>
        </p:txBody>
      </p:sp>
      <p:sp>
        <p:nvSpPr>
          <p:cNvPr id="4" name="MasterShapeName"/>
          <p:cNvSpPr/>
          <p:nvPr/>
        </p:nvSpPr>
        <p:spPr>
          <a:xfrm>
            <a:off x="8010144" y="4782312"/>
            <a:ext cx="3666744" cy="429768"/>
          </a:xfrm>
          <a:prstGeom prst="rect">
            <a:avLst/>
          </a:prstGeom>
          <a:noFill/>
        </p:spPr>
        <p:txBody>
          <a:bodyPr wrap="square" lIns="0" tIns="0" rIns="0" bIns="0" rtlCol="0" anchor="ctr"/>
          <a:lstStyle/>
          <a:p>
            <a:pPr algn="ctr"/>
            <a:r>
              <a:rPr lang="en-US" sz="20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必修1 分子与细胞 RJ 多选题</a:t>
            </a:r>
            <a:endParaRPr lang="en-US" sz="20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高中必刷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高中必刷题</a:t>
            </a:r>
            <a:endParaRPr lang="en-US" sz="5400" dirty="0"/>
          </a:p>
        </p:txBody>
      </p:sp>
      <p:sp>
        <p:nvSpPr>
          <p:cNvPr id="4"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高考强化">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高考强化</a:t>
            </a:r>
            <a:endParaRPr lang="en-US" sz="5400" dirty="0"/>
          </a:p>
        </p:txBody>
      </p:sp>
      <p:sp>
        <p:nvSpPr>
          <p:cNvPr id="4"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易错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a:lstStyle/>
          <a:p>
            <a:endParaRPr lang="zh-CN" altLang="en-US"/>
          </a:p>
        </p:txBody>
      </p:sp>
      <p:sp>
        <p:nvSpPr>
          <p:cNvPr id="4" name="MasterShapeName"/>
          <p:cNvSpPr/>
          <p:nvPr/>
        </p:nvSpPr>
        <p:spPr>
          <a:xfrm>
            <a:off x="557784" y="2011680"/>
            <a:ext cx="6784848" cy="813816"/>
          </a:xfrm>
          <a:prstGeom prst="rect">
            <a:avLst/>
          </a:prstGeom>
          <a:noFill/>
        </p:spPr>
        <p:txBody>
          <a:bodyPr/>
          <a:lstStyle/>
          <a:p>
            <a:endParaRPr lang="zh-CN" altLang="en-US"/>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专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a:lstStyle/>
          <a:p>
            <a:endParaRPr lang="zh-CN" altLang="en-US"/>
          </a:p>
        </p:txBody>
      </p:sp>
      <p:sp>
        <p:nvSpPr>
          <p:cNvPr id="4" name="MasterShapeName"/>
          <p:cNvSpPr/>
          <p:nvPr/>
        </p:nvSpPr>
        <p:spPr>
          <a:xfrm>
            <a:off x="557784" y="2011680"/>
            <a:ext cx="6784848" cy="813816"/>
          </a:xfrm>
          <a:prstGeom prst="rect">
            <a:avLst/>
          </a:prstGeom>
          <a:noFill/>
        </p:spPr>
        <p:txBody>
          <a:bodyPr/>
          <a:lstStyle/>
          <a:p>
            <a:endParaRPr lang="zh-CN" altLang="en-US"/>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9" Type="http://schemas.openxmlformats.org/officeDocument/2006/relationships/theme" Target="../theme/theme1.xml"/><Relationship Id="rId18" Type="http://schemas.openxmlformats.org/officeDocument/2006/relationships/slideLayout" Target="../slideLayouts/slideLayout18.xml"/><Relationship Id="rId17" Type="http://schemas.openxmlformats.org/officeDocument/2006/relationships/slideLayout" Target="../slideLayouts/slideLayout17.xml"/><Relationship Id="rId16" Type="http://schemas.openxmlformats.org/officeDocument/2006/relationships/slideLayout" Target="../slideLayouts/slideLayout16.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14.xml"/><Relationship Id="rId1" Type="http://schemas.openxmlformats.org/officeDocument/2006/relationships/image" Target="../media/image17.png"/></Relationships>
</file>

<file path=ppt/slides/_rels/slide11.xml.rels><?xml version="1.0" encoding="UTF-8" standalone="yes"?>
<Relationships xmlns="http://schemas.openxmlformats.org/package/2006/relationships"><Relationship Id="rId4" Type="http://schemas.openxmlformats.org/officeDocument/2006/relationships/notesSlide" Target="../notesSlides/notesSlide11.xml"/><Relationship Id="rId3" Type="http://schemas.openxmlformats.org/officeDocument/2006/relationships/slideLayout" Target="../slideLayouts/slideLayout14.xml"/><Relationship Id="rId2" Type="http://schemas.openxmlformats.org/officeDocument/2006/relationships/image" Target="../media/image19.png"/><Relationship Id="rId1" Type="http://schemas.openxmlformats.org/officeDocument/2006/relationships/image" Target="../media/image18.jpeg"/></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14.xml"/><Relationship Id="rId1" Type="http://schemas.openxmlformats.org/officeDocument/2006/relationships/image" Target="../media/image20.png"/></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14.xml"/><Relationship Id="rId1" Type="http://schemas.openxmlformats.org/officeDocument/2006/relationships/image" Target="../media/image21.png"/></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15.xml"/><Relationship Id="rId1" Type="http://schemas.openxmlformats.org/officeDocument/2006/relationships/image" Target="../media/image22.png"/></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15.xml"/><Relationship Id="rId1" Type="http://schemas.openxmlformats.org/officeDocument/2006/relationships/image" Target="../media/image23.png"/></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4.xml"/><Relationship Id="rId1" Type="http://schemas.openxmlformats.org/officeDocument/2006/relationships/image" Target="../media/image8.png"/></Relationships>
</file>

<file path=ppt/slides/_rels/slide17.xml.rels><?xml version="1.0" encoding="UTF-8" standalone="yes"?>
<Relationships xmlns="http://schemas.openxmlformats.org/package/2006/relationships"><Relationship Id="rId4" Type="http://schemas.openxmlformats.org/officeDocument/2006/relationships/notesSlide" Target="../notesSlides/notesSlide17.xml"/><Relationship Id="rId3" Type="http://schemas.openxmlformats.org/officeDocument/2006/relationships/slideLayout" Target="../slideLayouts/slideLayout9.xml"/><Relationship Id="rId2" Type="http://schemas.openxmlformats.org/officeDocument/2006/relationships/image" Target="../media/image25.png"/><Relationship Id="rId1" Type="http://schemas.openxmlformats.org/officeDocument/2006/relationships/image" Target="../media/image24.jpeg"/></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9.xml"/><Relationship Id="rId1" Type="http://schemas.openxmlformats.org/officeDocument/2006/relationships/image" Target="../media/image26.png"/></Relationships>
</file>

<file path=ppt/slides/_rels/slide19.xml.rels><?xml version="1.0" encoding="UTF-8" standalone="yes"?>
<Relationships xmlns="http://schemas.openxmlformats.org/package/2006/relationships"><Relationship Id="rId4" Type="http://schemas.openxmlformats.org/officeDocument/2006/relationships/notesSlide" Target="../notesSlides/notesSlide19.xml"/><Relationship Id="rId3" Type="http://schemas.openxmlformats.org/officeDocument/2006/relationships/slideLayout" Target="../slideLayouts/slideLayout9.xml"/><Relationship Id="rId2" Type="http://schemas.openxmlformats.org/officeDocument/2006/relationships/image" Target="../media/image28.png"/><Relationship Id="rId1" Type="http://schemas.openxmlformats.org/officeDocument/2006/relationships/image" Target="../media/image27.jpe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9.xml"/><Relationship Id="rId1" Type="http://schemas.openxmlformats.org/officeDocument/2006/relationships/image" Target="../media/image29.png"/></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9.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9.xml"/></Relationships>
</file>

<file path=ppt/slides/_rels/slide23.xml.rels><?xml version="1.0" encoding="UTF-8" standalone="yes"?>
<Relationships xmlns="http://schemas.openxmlformats.org/package/2006/relationships"><Relationship Id="rId4" Type="http://schemas.openxmlformats.org/officeDocument/2006/relationships/notesSlide" Target="../notesSlides/notesSlide23.xml"/><Relationship Id="rId3" Type="http://schemas.openxmlformats.org/officeDocument/2006/relationships/slideLayout" Target="../slideLayouts/slideLayout9.xml"/><Relationship Id="rId2" Type="http://schemas.openxmlformats.org/officeDocument/2006/relationships/image" Target="../media/image31.png"/><Relationship Id="rId1" Type="http://schemas.openxmlformats.org/officeDocument/2006/relationships/image" Target="../media/image30.jpeg"/></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24.xml"/><Relationship Id="rId2" Type="http://schemas.openxmlformats.org/officeDocument/2006/relationships/slideLayout" Target="../slideLayouts/slideLayout9.xml"/><Relationship Id="rId1" Type="http://schemas.openxmlformats.org/officeDocument/2006/relationships/image" Target="../media/image32.png"/></Relationships>
</file>

<file path=ppt/slides/_rels/slide25.xml.rels><?xml version="1.0" encoding="UTF-8" standalone="yes"?>
<Relationships xmlns="http://schemas.openxmlformats.org/package/2006/relationships"><Relationship Id="rId6" Type="http://schemas.openxmlformats.org/officeDocument/2006/relationships/notesSlide" Target="../notesSlides/notesSlide25.xml"/><Relationship Id="rId5" Type="http://schemas.openxmlformats.org/officeDocument/2006/relationships/slideLayout" Target="../slideLayouts/slideLayout9.xml"/><Relationship Id="rId4" Type="http://schemas.openxmlformats.org/officeDocument/2006/relationships/image" Target="../media/image36.png"/><Relationship Id="rId3" Type="http://schemas.openxmlformats.org/officeDocument/2006/relationships/image" Target="../media/image35.png"/><Relationship Id="rId2" Type="http://schemas.openxmlformats.org/officeDocument/2006/relationships/image" Target="../media/image34.png"/><Relationship Id="rId1" Type="http://schemas.openxmlformats.org/officeDocument/2006/relationships/image" Target="../media/image33.png"/></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26.xml"/><Relationship Id="rId2" Type="http://schemas.openxmlformats.org/officeDocument/2006/relationships/slideLayout" Target="../slideLayouts/slideLayout9.xml"/><Relationship Id="rId1" Type="http://schemas.openxmlformats.org/officeDocument/2006/relationships/image" Target="../media/image37.png"/></Relationships>
</file>

<file path=ppt/slides/_rels/slide27.xml.rels><?xml version="1.0" encoding="UTF-8" standalone="yes"?>
<Relationships xmlns="http://schemas.openxmlformats.org/package/2006/relationships"><Relationship Id="rId5" Type="http://schemas.openxmlformats.org/officeDocument/2006/relationships/notesSlide" Target="../notesSlides/notesSlide27.xml"/><Relationship Id="rId4" Type="http://schemas.openxmlformats.org/officeDocument/2006/relationships/slideLayout" Target="../slideLayouts/slideLayout9.xml"/><Relationship Id="rId3" Type="http://schemas.openxmlformats.org/officeDocument/2006/relationships/image" Target="../media/image40.png"/><Relationship Id="rId2" Type="http://schemas.openxmlformats.org/officeDocument/2006/relationships/image" Target="../media/image39.jpeg"/><Relationship Id="rId1" Type="http://schemas.openxmlformats.org/officeDocument/2006/relationships/image" Target="../media/image38.png"/></Relationships>
</file>

<file path=ppt/slides/_rels/slide28.xml.rels><?xml version="1.0" encoding="UTF-8" standalone="yes"?>
<Relationships xmlns="http://schemas.openxmlformats.org/package/2006/relationships"><Relationship Id="rId3" Type="http://schemas.openxmlformats.org/officeDocument/2006/relationships/notesSlide" Target="../notesSlides/notesSlide28.xml"/><Relationship Id="rId2" Type="http://schemas.openxmlformats.org/officeDocument/2006/relationships/slideLayout" Target="../slideLayouts/slideLayout9.xml"/><Relationship Id="rId1" Type="http://schemas.openxmlformats.org/officeDocument/2006/relationships/image" Target="../media/image41.png"/></Relationships>
</file>

<file path=ppt/slides/_rels/slide29.xml.rels><?xml version="1.0" encoding="UTF-8" standalone="yes"?>
<Relationships xmlns="http://schemas.openxmlformats.org/package/2006/relationships"><Relationship Id="rId3" Type="http://schemas.openxmlformats.org/officeDocument/2006/relationships/notesSlide" Target="../notesSlides/notesSlide29.xml"/><Relationship Id="rId2" Type="http://schemas.openxmlformats.org/officeDocument/2006/relationships/slideLayout" Target="../slideLayouts/slideLayout9.xml"/><Relationship Id="rId1" Type="http://schemas.openxmlformats.org/officeDocument/2006/relationships/image" Target="../media/image42.png"/></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4.xml"/><Relationship Id="rId1" Type="http://schemas.openxmlformats.org/officeDocument/2006/relationships/image" Target="../media/image8.png"/></Relationships>
</file>

<file path=ppt/slides/_rels/slide30.xml.rels><?xml version="1.0" encoding="UTF-8" standalone="yes"?>
<Relationships xmlns="http://schemas.openxmlformats.org/package/2006/relationships"><Relationship Id="rId4" Type="http://schemas.openxmlformats.org/officeDocument/2006/relationships/notesSlide" Target="../notesSlides/notesSlide30.xml"/><Relationship Id="rId3" Type="http://schemas.openxmlformats.org/officeDocument/2006/relationships/slideLayout" Target="../slideLayouts/slideLayout9.xml"/><Relationship Id="rId2" Type="http://schemas.openxmlformats.org/officeDocument/2006/relationships/image" Target="../media/image44.jpeg"/><Relationship Id="rId1" Type="http://schemas.openxmlformats.org/officeDocument/2006/relationships/image" Target="../media/image43.jpeg"/></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9.xml"/></Relationships>
</file>

<file path=ppt/slides/_rels/slide32.xml.rels><?xml version="1.0" encoding="UTF-8" standalone="yes"?>
<Relationships xmlns="http://schemas.openxmlformats.org/package/2006/relationships"><Relationship Id="rId4" Type="http://schemas.openxmlformats.org/officeDocument/2006/relationships/notesSlide" Target="../notesSlides/notesSlide32.xml"/><Relationship Id="rId3" Type="http://schemas.openxmlformats.org/officeDocument/2006/relationships/slideLayout" Target="../slideLayouts/slideLayout9.xml"/><Relationship Id="rId2" Type="http://schemas.openxmlformats.org/officeDocument/2006/relationships/image" Target="../media/image46.jpeg"/><Relationship Id="rId1" Type="http://schemas.openxmlformats.org/officeDocument/2006/relationships/image" Target="../media/image45.jpeg"/></Relationships>
</file>

<file path=ppt/slides/_rels/slide33.xml.rels><?xml version="1.0" encoding="UTF-8" standalone="yes"?>
<Relationships xmlns="http://schemas.openxmlformats.org/package/2006/relationships"><Relationship Id="rId5" Type="http://schemas.openxmlformats.org/officeDocument/2006/relationships/notesSlide" Target="../notesSlides/notesSlide33.xml"/><Relationship Id="rId4" Type="http://schemas.openxmlformats.org/officeDocument/2006/relationships/slideLayout" Target="../slideLayouts/slideLayout9.xml"/><Relationship Id="rId3" Type="http://schemas.openxmlformats.org/officeDocument/2006/relationships/image" Target="../media/image49.png"/><Relationship Id="rId2" Type="http://schemas.openxmlformats.org/officeDocument/2006/relationships/image" Target="../media/image48.png"/><Relationship Id="rId1" Type="http://schemas.openxmlformats.org/officeDocument/2006/relationships/image" Target="../media/image47.jpeg"/></Relationships>
</file>

<file path=ppt/slides/_rels/slide34.xml.rels><?xml version="1.0" encoding="UTF-8" standalone="yes"?>
<Relationships xmlns="http://schemas.openxmlformats.org/package/2006/relationships"><Relationship Id="rId4" Type="http://schemas.openxmlformats.org/officeDocument/2006/relationships/notesSlide" Target="../notesSlides/notesSlide34.xml"/><Relationship Id="rId3" Type="http://schemas.openxmlformats.org/officeDocument/2006/relationships/slideLayout" Target="../slideLayouts/slideLayout9.xml"/><Relationship Id="rId2" Type="http://schemas.openxmlformats.org/officeDocument/2006/relationships/image" Target="../media/image51.png"/><Relationship Id="rId1" Type="http://schemas.openxmlformats.org/officeDocument/2006/relationships/image" Target="../media/image50.png"/></Relationships>
</file>

<file path=ppt/slides/_rels/slide35.xml.rels><?xml version="1.0" encoding="UTF-8" standalone="yes"?>
<Relationships xmlns="http://schemas.openxmlformats.org/package/2006/relationships"><Relationship Id="rId5" Type="http://schemas.openxmlformats.org/officeDocument/2006/relationships/notesSlide" Target="../notesSlides/notesSlide35.xml"/><Relationship Id="rId4" Type="http://schemas.openxmlformats.org/officeDocument/2006/relationships/slideLayout" Target="../slideLayouts/slideLayout9.xml"/><Relationship Id="rId3" Type="http://schemas.openxmlformats.org/officeDocument/2006/relationships/image" Target="../media/image54.png"/><Relationship Id="rId2" Type="http://schemas.openxmlformats.org/officeDocument/2006/relationships/image" Target="../media/image53.png"/><Relationship Id="rId1" Type="http://schemas.openxmlformats.org/officeDocument/2006/relationships/image" Target="../media/image52.png"/></Relationships>
</file>

<file path=ppt/slides/_rels/slide36.xml.rels><?xml version="1.0" encoding="UTF-8" standalone="yes"?>
<Relationships xmlns="http://schemas.openxmlformats.org/package/2006/relationships"><Relationship Id="rId3" Type="http://schemas.openxmlformats.org/officeDocument/2006/relationships/notesSlide" Target="../notesSlides/notesSlide36.xml"/><Relationship Id="rId2" Type="http://schemas.openxmlformats.org/officeDocument/2006/relationships/slideLayout" Target="../slideLayouts/slideLayout4.xml"/><Relationship Id="rId1" Type="http://schemas.openxmlformats.org/officeDocument/2006/relationships/image" Target="../media/image8.png"/></Relationships>
</file>

<file path=ppt/slides/_rels/slide37.xml.rels><?xml version="1.0" encoding="UTF-8" standalone="yes"?>
<Relationships xmlns="http://schemas.openxmlformats.org/package/2006/relationships"><Relationship Id="rId3" Type="http://schemas.openxmlformats.org/officeDocument/2006/relationships/notesSlide" Target="../notesSlides/notesSlide37.xml"/><Relationship Id="rId2" Type="http://schemas.openxmlformats.org/officeDocument/2006/relationships/slideLayout" Target="../slideLayouts/slideLayout16.xml"/><Relationship Id="rId1" Type="http://schemas.openxmlformats.org/officeDocument/2006/relationships/image" Target="../media/image55.png"/></Relationships>
</file>

<file path=ppt/slides/_rels/slide38.xml.rels><?xml version="1.0" encoding="UTF-8" standalone="yes"?>
<Relationships xmlns="http://schemas.openxmlformats.org/package/2006/relationships"><Relationship Id="rId3" Type="http://schemas.openxmlformats.org/officeDocument/2006/relationships/notesSlide" Target="../notesSlides/notesSlide38.xml"/><Relationship Id="rId2" Type="http://schemas.openxmlformats.org/officeDocument/2006/relationships/slideLayout" Target="../slideLayouts/slideLayout16.xml"/><Relationship Id="rId1" Type="http://schemas.openxmlformats.org/officeDocument/2006/relationships/image" Target="../media/image56.png"/></Relationships>
</file>

<file path=ppt/slides/_rels/slide39.xml.rels><?xml version="1.0" encoding="UTF-8" standalone="yes"?>
<Relationships xmlns="http://schemas.openxmlformats.org/package/2006/relationships"><Relationship Id="rId3" Type="http://schemas.openxmlformats.org/officeDocument/2006/relationships/notesSlide" Target="../notesSlides/notesSlide39.xml"/><Relationship Id="rId2" Type="http://schemas.openxmlformats.org/officeDocument/2006/relationships/slideLayout" Target="../slideLayouts/slideLayout16.xml"/><Relationship Id="rId1" Type="http://schemas.openxmlformats.org/officeDocument/2006/relationships/image" Target="../media/image57.jpe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16.xml"/></Relationships>
</file>

<file path=ppt/slides/_rels/slide41.xml.rels><?xml version="1.0" encoding="UTF-8" standalone="yes"?>
<Relationships xmlns="http://schemas.openxmlformats.org/package/2006/relationships"><Relationship Id="rId4" Type="http://schemas.openxmlformats.org/officeDocument/2006/relationships/notesSlide" Target="../notesSlides/notesSlide41.xml"/><Relationship Id="rId3" Type="http://schemas.openxmlformats.org/officeDocument/2006/relationships/slideLayout" Target="../slideLayouts/slideLayout16.xml"/><Relationship Id="rId2" Type="http://schemas.openxmlformats.org/officeDocument/2006/relationships/image" Target="../media/image59.png"/><Relationship Id="rId1" Type="http://schemas.openxmlformats.org/officeDocument/2006/relationships/image" Target="../media/image58.jpeg"/></Relationships>
</file>

<file path=ppt/slides/_rels/slide42.xml.rels><?xml version="1.0" encoding="UTF-8" standalone="yes"?>
<Relationships xmlns="http://schemas.openxmlformats.org/package/2006/relationships"><Relationship Id="rId3" Type="http://schemas.openxmlformats.org/officeDocument/2006/relationships/notesSlide" Target="../notesSlides/notesSlide42.xml"/><Relationship Id="rId2" Type="http://schemas.openxmlformats.org/officeDocument/2006/relationships/slideLayout" Target="../slideLayouts/slideLayout16.xml"/><Relationship Id="rId1" Type="http://schemas.openxmlformats.org/officeDocument/2006/relationships/image" Target="../media/image60.png"/></Relationships>
</file>

<file path=ppt/slides/_rels/slide43.xml.rels><?xml version="1.0" encoding="UTF-8" standalone="yes"?>
<Relationships xmlns="http://schemas.openxmlformats.org/package/2006/relationships"><Relationship Id="rId3" Type="http://schemas.openxmlformats.org/officeDocument/2006/relationships/notesSlide" Target="../notesSlides/notesSlide43.xml"/><Relationship Id="rId2" Type="http://schemas.openxmlformats.org/officeDocument/2006/relationships/slideLayout" Target="../slideLayouts/slideLayout17.xml"/><Relationship Id="rId1" Type="http://schemas.openxmlformats.org/officeDocument/2006/relationships/image" Target="../media/image61.png"/></Relationships>
</file>

<file path=ppt/slides/_rels/slide44.xml.rels><?xml version="1.0" encoding="UTF-8" standalone="yes"?>
<Relationships xmlns="http://schemas.openxmlformats.org/package/2006/relationships"><Relationship Id="rId3" Type="http://schemas.openxmlformats.org/officeDocument/2006/relationships/notesSlide" Target="../notesSlides/notesSlide44.xml"/><Relationship Id="rId2" Type="http://schemas.openxmlformats.org/officeDocument/2006/relationships/slideLayout" Target="../slideLayouts/slideLayout17.xml"/><Relationship Id="rId1" Type="http://schemas.openxmlformats.org/officeDocument/2006/relationships/image" Target="../media/image62.png"/></Relationships>
</file>

<file path=ppt/slides/_rels/slide45.xml.rels><?xml version="1.0" encoding="UTF-8" standalone="yes"?>
<Relationships xmlns="http://schemas.openxmlformats.org/package/2006/relationships"><Relationship Id="rId5" Type="http://schemas.openxmlformats.org/officeDocument/2006/relationships/notesSlide" Target="../notesSlides/notesSlide45.xml"/><Relationship Id="rId4" Type="http://schemas.openxmlformats.org/officeDocument/2006/relationships/slideLayout" Target="../slideLayouts/slideLayout18.xml"/><Relationship Id="rId3" Type="http://schemas.openxmlformats.org/officeDocument/2006/relationships/image" Target="../media/image65.png"/><Relationship Id="rId2" Type="http://schemas.openxmlformats.org/officeDocument/2006/relationships/image" Target="../media/image64.png"/><Relationship Id="rId1" Type="http://schemas.openxmlformats.org/officeDocument/2006/relationships/image" Target="../media/image63.jpeg"/></Relationships>
</file>

<file path=ppt/slides/_rels/slide46.xml.rels><?xml version="1.0" encoding="UTF-8" standalone="yes"?>
<Relationships xmlns="http://schemas.openxmlformats.org/package/2006/relationships"><Relationship Id="rId3" Type="http://schemas.openxmlformats.org/officeDocument/2006/relationships/notesSlide" Target="../notesSlides/notesSlide46.xml"/><Relationship Id="rId2" Type="http://schemas.openxmlformats.org/officeDocument/2006/relationships/slideLayout" Target="../slideLayouts/slideLayout18.xml"/><Relationship Id="rId1" Type="http://schemas.openxmlformats.org/officeDocument/2006/relationships/image" Target="../media/image66.png"/></Relationships>
</file>

<file path=ppt/slides/_rels/slide47.xml.rels><?xml version="1.0" encoding="UTF-8" standalone="yes"?>
<Relationships xmlns="http://schemas.openxmlformats.org/package/2006/relationships"><Relationship Id="rId3" Type="http://schemas.openxmlformats.org/officeDocument/2006/relationships/notesSlide" Target="../notesSlides/notesSlide47.xml"/><Relationship Id="rId2" Type="http://schemas.openxmlformats.org/officeDocument/2006/relationships/slideLayout" Target="../slideLayouts/slideLayout18.xml"/><Relationship Id="rId1" Type="http://schemas.openxmlformats.org/officeDocument/2006/relationships/image" Target="../media/image67.png"/></Relationships>
</file>

<file path=ppt/slides/_rels/slide48.xml.rels><?xml version="1.0" encoding="UTF-8" standalone="yes"?>
<Relationships xmlns="http://schemas.openxmlformats.org/package/2006/relationships"><Relationship Id="rId3" Type="http://schemas.openxmlformats.org/officeDocument/2006/relationships/notesSlide" Target="../notesSlides/notesSlide48.xml"/><Relationship Id="rId2" Type="http://schemas.openxmlformats.org/officeDocument/2006/relationships/slideLayout" Target="../slideLayouts/slideLayout4.xml"/><Relationship Id="rId1" Type="http://schemas.openxmlformats.org/officeDocument/2006/relationships/image" Target="../media/image8.png"/></Relationships>
</file>

<file path=ppt/slides/_rels/slide49.xml.rels><?xml version="1.0" encoding="UTF-8" standalone="yes"?>
<Relationships xmlns="http://schemas.openxmlformats.org/package/2006/relationships"><Relationship Id="rId5" Type="http://schemas.openxmlformats.org/officeDocument/2006/relationships/notesSlide" Target="../notesSlides/notesSlide49.xml"/><Relationship Id="rId4" Type="http://schemas.openxmlformats.org/officeDocument/2006/relationships/slideLayout" Target="../slideLayouts/slideLayout9.xml"/><Relationship Id="rId3" Type="http://schemas.openxmlformats.org/officeDocument/2006/relationships/image" Target="../media/image70.png"/><Relationship Id="rId2" Type="http://schemas.openxmlformats.org/officeDocument/2006/relationships/image" Target="../media/image69.jpeg"/><Relationship Id="rId1" Type="http://schemas.openxmlformats.org/officeDocument/2006/relationships/image" Target="../media/image68.png"/></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13.xml"/><Relationship Id="rId1" Type="http://schemas.openxmlformats.org/officeDocument/2006/relationships/image" Target="../media/image9.png"/></Relationships>
</file>

<file path=ppt/slides/_rels/slide50.xml.rels><?xml version="1.0" encoding="UTF-8" standalone="yes"?>
<Relationships xmlns="http://schemas.openxmlformats.org/package/2006/relationships"><Relationship Id="rId3" Type="http://schemas.openxmlformats.org/officeDocument/2006/relationships/notesSlide" Target="../notesSlides/notesSlide50.xml"/><Relationship Id="rId2" Type="http://schemas.openxmlformats.org/officeDocument/2006/relationships/slideLayout" Target="../slideLayouts/slideLayout9.xml"/><Relationship Id="rId1" Type="http://schemas.openxmlformats.org/officeDocument/2006/relationships/image" Target="../media/image71.png"/></Relationships>
</file>

<file path=ppt/slides/_rels/slide51.xml.rels><?xml version="1.0" encoding="UTF-8" standalone="yes"?>
<Relationships xmlns="http://schemas.openxmlformats.org/package/2006/relationships"><Relationship Id="rId3" Type="http://schemas.openxmlformats.org/officeDocument/2006/relationships/notesSlide" Target="../notesSlides/notesSlide51.xml"/><Relationship Id="rId2" Type="http://schemas.openxmlformats.org/officeDocument/2006/relationships/slideLayout" Target="../slideLayouts/slideLayout9.xml"/><Relationship Id="rId1" Type="http://schemas.openxmlformats.org/officeDocument/2006/relationships/image" Target="../media/image72.png"/></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9.xml"/></Relationships>
</file>

<file path=ppt/slides/_rels/slide53.xml.rels><?xml version="1.0" encoding="UTF-8" standalone="yes"?>
<Relationships xmlns="http://schemas.openxmlformats.org/package/2006/relationships"><Relationship Id="rId3" Type="http://schemas.openxmlformats.org/officeDocument/2006/relationships/notesSlide" Target="../notesSlides/notesSlide53.xml"/><Relationship Id="rId2" Type="http://schemas.openxmlformats.org/officeDocument/2006/relationships/slideLayout" Target="../slideLayouts/slideLayout9.xml"/><Relationship Id="rId1" Type="http://schemas.openxmlformats.org/officeDocument/2006/relationships/image" Target="../media/image73.png"/></Relationships>
</file>

<file path=ppt/slides/_rels/slide54.xml.rels><?xml version="1.0" encoding="UTF-8" standalone="yes"?>
<Relationships xmlns="http://schemas.openxmlformats.org/package/2006/relationships"><Relationship Id="rId4" Type="http://schemas.openxmlformats.org/officeDocument/2006/relationships/notesSlide" Target="../notesSlides/notesSlide54.xml"/><Relationship Id="rId3" Type="http://schemas.openxmlformats.org/officeDocument/2006/relationships/slideLayout" Target="../slideLayouts/slideLayout9.xml"/><Relationship Id="rId2" Type="http://schemas.openxmlformats.org/officeDocument/2006/relationships/image" Target="../media/image75.png"/><Relationship Id="rId1" Type="http://schemas.openxmlformats.org/officeDocument/2006/relationships/image" Target="../media/image74.png"/></Relationships>
</file>

<file path=ppt/slides/_rels/slide55.xml.rels><?xml version="1.0" encoding="UTF-8" standalone="yes"?>
<Relationships xmlns="http://schemas.openxmlformats.org/package/2006/relationships"><Relationship Id="rId6" Type="http://schemas.openxmlformats.org/officeDocument/2006/relationships/notesSlide" Target="../notesSlides/notesSlide55.xml"/><Relationship Id="rId5" Type="http://schemas.openxmlformats.org/officeDocument/2006/relationships/slideLayout" Target="../slideLayouts/slideLayout9.xml"/><Relationship Id="rId4" Type="http://schemas.openxmlformats.org/officeDocument/2006/relationships/image" Target="../media/image79.png"/><Relationship Id="rId3" Type="http://schemas.openxmlformats.org/officeDocument/2006/relationships/image" Target="../media/image78.png"/><Relationship Id="rId2" Type="http://schemas.openxmlformats.org/officeDocument/2006/relationships/image" Target="../media/image77.png"/><Relationship Id="rId1" Type="http://schemas.openxmlformats.org/officeDocument/2006/relationships/image" Target="../media/image76.png"/></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9.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9.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11.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13.xml"/><Relationship Id="rId1" Type="http://schemas.openxmlformats.org/officeDocument/2006/relationships/image" Target="../media/image10.png"/></Relationships>
</file>

<file path=ppt/slides/_rels/slide7.xml.rels><?xml version="1.0" encoding="UTF-8" standalone="yes"?>
<Relationships xmlns="http://schemas.openxmlformats.org/package/2006/relationships"><Relationship Id="rId5" Type="http://schemas.openxmlformats.org/officeDocument/2006/relationships/notesSlide" Target="../notesSlides/notesSlide7.xml"/><Relationship Id="rId4" Type="http://schemas.openxmlformats.org/officeDocument/2006/relationships/slideLayout" Target="../slideLayouts/slideLayout13.xml"/><Relationship Id="rId3" Type="http://schemas.openxmlformats.org/officeDocument/2006/relationships/image" Target="../media/image13.png"/><Relationship Id="rId2" Type="http://schemas.openxmlformats.org/officeDocument/2006/relationships/image" Target="../media/image12.jpeg"/><Relationship Id="rId1" Type="http://schemas.openxmlformats.org/officeDocument/2006/relationships/image" Target="../media/image11.png"/></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13.xml"/><Relationship Id="rId1" Type="http://schemas.openxmlformats.org/officeDocument/2006/relationships/image" Target="../media/image14.png"/></Relationships>
</file>

<file path=ppt/slides/_rels/slide9.xml.rels><?xml version="1.0" encoding="UTF-8" standalone="yes"?>
<Relationships xmlns="http://schemas.openxmlformats.org/package/2006/relationships"><Relationship Id="rId4" Type="http://schemas.openxmlformats.org/officeDocument/2006/relationships/notesSlide" Target="../notesSlides/notesSlide9.xml"/><Relationship Id="rId3" Type="http://schemas.openxmlformats.org/officeDocument/2006/relationships/slideLayout" Target="../slideLayouts/slideLayout14.xml"/><Relationship Id="rId2" Type="http://schemas.openxmlformats.org/officeDocument/2006/relationships/image" Target="../media/image16.png"/><Relationship Id="rId1" Type="http://schemas.openxmlformats.org/officeDocument/2006/relationships/image" Target="../media/image15.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6_AS.10_1#0c950d6d2?pid=54677ddd7&amp;color=0,0,0&amp;vtp=1&amp;bt=1&amp;bbb=1&amp;hb=1"/>
              <p:cNvSpPr/>
              <p:nvPr/>
            </p:nvSpPr>
            <p:spPr>
              <a:xfrm>
                <a:off x="722376" y="972000"/>
                <a:ext cx="10753344" cy="18542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①表示有氧呼吸的第一阶段，场所Ⅰ是细胞质基质，A正确。②</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表示有氧呼吸的第二阶段，</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两个过程都产生了</a:t>
                </a:r>
                <a14:m>
                  <m:oMath xmlns:m="http://schemas.openxmlformats.org/officeDocument/2006/math">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H</m:t>
                    </m:r>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，B正确。甲是丙酮酸</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，可以在细胞质基质中通过无氧呼吸的第二阶段</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转化成乳酸</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，C正确。②表示有氧呼吸的第二阶段，发生的场所Ⅱ是线粒体基质；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③表示有氧呼</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吸的第三阶段</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，发生的场所是线粒体内膜，骨骼肌细胞能同时发生②③过程，D错误。</a:t>
                </a:r>
                <a:endParaRPr lang="en-US" altLang="zh-CN" sz="2200" dirty="0"/>
              </a:p>
            </p:txBody>
          </p:sp>
        </mc:Choice>
        <mc:Fallback>
          <p:sp>
            <p:nvSpPr>
              <p:cNvPr id="2" name="QC_6_AS.10_1#0c950d6d2?pid=54677ddd7&amp;color=0,0,0&amp;vtp=1&amp;bt=1&amp;bbb=1&amp;hb=1"/>
              <p:cNvSpPr>
                <a:spLocks noRot="1" noChangeAspect="1" noMove="1" noResize="1" noEditPoints="1" noAdjustHandles="1" noChangeArrowheads="1" noChangeShapeType="1" noTextEdit="1"/>
              </p:cNvSpPr>
              <p:nvPr/>
            </p:nvSpPr>
            <p:spPr>
              <a:xfrm>
                <a:off x="722376" y="972000"/>
                <a:ext cx="10753344" cy="1854200"/>
              </a:xfrm>
              <a:prstGeom prst="rect">
                <a:avLst/>
              </a:prstGeom>
              <a:blipFill rotWithShape="1">
                <a:blip r:embed="rId1"/>
                <a:stretch>
                  <a:fillRect l="-4" t="-24" r="-1482" b="2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11_1#51958cbd7?sp=1&amp;pid=54677ddd7&amp;color=0,0,0&amp;vtp=1&amp;bt=1&amp;bbb=1&amp;hb=1"/>
          <p:cNvSpPr/>
          <p:nvPr/>
        </p:nvSpPr>
        <p:spPr>
          <a:xfrm>
            <a:off x="722376" y="972000"/>
            <a:ext cx="10753344" cy="9144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多选题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［湖南永州2024高一上期中］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如图是真核细胞有氧呼吸的基本过程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。下列说法正确</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6_AN.12_1#51958cbd7.bracket?pid=54677ddd7&amp;color=0,0,0&amp;vpa=4&amp;vtp=1&amp;bbb=1"/>
          <p:cNvSpPr/>
          <p:nvPr/>
        </p:nvSpPr>
        <p:spPr>
          <a:xfrm>
            <a:off x="1468501" y="1429200"/>
            <a:ext cx="557213"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CD</a:t>
            </a:r>
            <a:endParaRPr lang="en-US" altLang="zh-CN" sz="2000" dirty="0"/>
          </a:p>
        </p:txBody>
      </p:sp>
      <p:pic>
        <p:nvPicPr>
          <p:cNvPr id="4" name="QC_6_BD.11_2#51958cbd7?pid=54677ddd7&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3739896" y="2021528"/>
            <a:ext cx="4709160" cy="1792224"/>
          </a:xfrm>
          <a:prstGeom prst="rect">
            <a:avLst/>
          </a:prstGeom>
          <a:noFill/>
          <a:extLst>
            <a:ext uri="{909E8E84-426E-40DD-AFC4-6F175D3DCCD1}">
              <a14:hiddenFill xmlns:a14="http://schemas.microsoft.com/office/drawing/2010/main">
                <a:solidFill>
                  <a:scrgbClr r="0" g="0" b="0">
                    <a:alpha val="0"/>
                  </a:scrgbClr>
                </a:solidFill>
              </a14:hiddenFill>
            </a:ext>
          </a:extLst>
        </p:spPr>
      </p:pic>
      <mc:AlternateContent xmlns:mc="http://schemas.openxmlformats.org/markup-compatibility/2006">
        <mc:Choice xmlns:a14="http://schemas.microsoft.com/office/drawing/2010/main" Requires="a14">
          <p:sp>
            <p:nvSpPr>
              <p:cNvPr id="5" name="QC_6_BD.11_3#51958cbd7.choices?pid=54677ddd7&amp;color=0,0,0&amp;vtp=1&amp;bbb=1"/>
              <p:cNvSpPr/>
              <p:nvPr/>
            </p:nvSpPr>
            <p:spPr>
              <a:xfrm>
                <a:off x="722376" y="3951928"/>
                <a:ext cx="10753344" cy="927100"/>
              </a:xfrm>
              <a:prstGeom prst="rect">
                <a:avLst/>
              </a:prstGeom>
              <a:noFill/>
            </p:spPr>
            <p:txBody>
              <a:bodyPr wrap="none" lIns="0" tIns="0" rIns="0" bIns="0" rtlCol="0" anchor="t"/>
              <a:lstStyle/>
              <a:p>
                <a:pPr marL="0" marR="0" lvl="0" indent="0" defTabSz="914400" eaLnBrk="1" fontAlgn="auto" latinLnBrk="1" hangingPunct="1">
                  <a:lnSpc>
                    <a:spcPts val="3600"/>
                  </a:lnSpc>
                  <a:spcBef>
                    <a:spcPts val="0"/>
                  </a:spcBef>
                  <a:spcAft>
                    <a:spcPts val="0"/>
                  </a:spcAft>
                  <a:buClrTx/>
                  <a:buSzTx/>
                  <a:buNone/>
                  <a:tabLst>
                    <a:tab pos="5483860" algn="l"/>
                  </a:tabLst>
                  <a:defRPr/>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A.过程①和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②发生的场所是细胞质基质</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.在氧气充足的条件下才能进行过程①</a:t>
                </a:r>
                <a:endParaRPr lang="en-US" altLang="zh-CN" sz="2000" dirty="0"/>
              </a:p>
              <a:p>
                <a:pPr marL="0" marR="0" lvl="0" indent="0" defTabSz="914400" eaLnBrk="1" fontAlgn="auto" latinLnBrk="1" hangingPunct="1">
                  <a:lnSpc>
                    <a:spcPts val="3700"/>
                  </a:lnSpc>
                  <a:spcBef>
                    <a:spcPts val="0"/>
                  </a:spcBef>
                  <a:spcAft>
                    <a:spcPts val="0"/>
                  </a:spcAft>
                  <a:buClrTx/>
                  <a:buSzTx/>
                  <a:buNone/>
                  <a:tabLst>
                    <a:tab pos="5483860" algn="l"/>
                  </a:tabLst>
                  <a:defRPr/>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.过程②产生的</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ATP</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比过程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④少</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.图中的</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H</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在线粒体内膜被消耗</a:t>
                </a:r>
                <a:endParaRPr lang="en-US" altLang="zh-CN" sz="2000" dirty="0"/>
              </a:p>
            </p:txBody>
          </p:sp>
        </mc:Choice>
        <mc:Fallback>
          <p:sp>
            <p:nvSpPr>
              <p:cNvPr id="5" name="QC_6_BD.11_3#51958cbd7.choices?pid=54677ddd7&amp;color=0,0,0&amp;vtp=1&amp;bbb=1"/>
              <p:cNvSpPr>
                <a:spLocks noRot="1" noChangeAspect="1" noMove="1" noResize="1" noEditPoints="1" noAdjustHandles="1" noChangeArrowheads="1" noChangeShapeType="1" noTextEdit="1"/>
              </p:cNvSpPr>
              <p:nvPr/>
            </p:nvSpPr>
            <p:spPr>
              <a:xfrm>
                <a:off x="722376" y="3951928"/>
                <a:ext cx="10753344" cy="927100"/>
              </a:xfrm>
              <a:prstGeom prst="rect">
                <a:avLst/>
              </a:prstGeom>
              <a:blipFill rotWithShape="1">
                <a:blip r:embed="rId2"/>
                <a:stretch>
                  <a:fillRect l="-4" t="-35" b="35"/>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6_EX.13_1#51958cbd7?pid=54677ddd7&amp;color=0,0,0&amp;mp=1&amp;vtp=1&amp;bt=1&amp;bbb=1&amp;hb=1"/>
              <p:cNvSpPr/>
              <p:nvPr/>
            </p:nvSpPr>
            <p:spPr>
              <a:xfrm>
                <a:off x="722376" y="969264"/>
                <a:ext cx="10753344" cy="2298700"/>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思路导引</a:t>
                </a:r>
                <a:endParaRPr lang="en-US" altLang="zh-CN" sz="2000" dirty="0"/>
              </a:p>
              <a:p>
                <a:pPr latinLnBrk="1">
                  <a:lnSpc>
                    <a:spcPts val="3700"/>
                  </a:lnSpc>
                </a:pP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①</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为细胞呼吸第一阶段，发生在细胞质基质中，反应物为葡萄糖，生成物为丙酮酸和</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H</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，释放</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少量能量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；②③为丙酮酸进入线粒体基质进行有氧呼吸第二阶段，反应物为丙酮酸和水</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，生成二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氧化碳和</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H</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，释放少量能量；④为有氧呼吸第三阶段，发生在线粒体内膜，</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H</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和氧气结合生成</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水</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，同时释放大量能量。</a:t>
                </a:r>
                <a:endParaRPr lang="en-US" altLang="zh-CN" sz="2000" dirty="0"/>
              </a:p>
            </p:txBody>
          </p:sp>
        </mc:Choice>
        <mc:Fallback>
          <p:sp>
            <p:nvSpPr>
              <p:cNvPr id="2" name="QC_6_EX.13_1#51958cbd7?pid=54677ddd7&amp;color=0,0,0&amp;mp=1&amp;vtp=1&amp;bt=1&amp;bbb=1&amp;hb=1"/>
              <p:cNvSpPr>
                <a:spLocks noRot="1" noChangeAspect="1" noMove="1" noResize="1" noEditPoints="1" noAdjustHandles="1" noChangeArrowheads="1" noChangeShapeType="1" noTextEdit="1"/>
              </p:cNvSpPr>
              <p:nvPr/>
            </p:nvSpPr>
            <p:spPr>
              <a:xfrm>
                <a:off x="722376" y="969264"/>
                <a:ext cx="10753344" cy="2298700"/>
              </a:xfrm>
              <a:prstGeom prst="rect">
                <a:avLst/>
              </a:prstGeom>
              <a:blipFill rotWithShape="1">
                <a:blip r:embed="rId1"/>
                <a:stretch>
                  <a:fillRect l="-4" t="-11" r="-402" b="11"/>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6_AS.14_1#51958cbd7?pid=54677ddd7&amp;color=0,0,0&amp;vtp=1&amp;bt=1&amp;bbb=1&amp;hb=1"/>
              <p:cNvSpPr/>
              <p:nvPr/>
            </p:nvSpPr>
            <p:spPr>
              <a:xfrm>
                <a:off x="722376" y="972000"/>
                <a:ext cx="10753344" cy="1397000"/>
              </a:xfrm>
              <a:prstGeom prst="rect">
                <a:avLst/>
              </a:prstGeom>
              <a:noFill/>
            </p:spPr>
            <p:txBody>
              <a:bodyPr wrap="none" lIns="0" tIns="0" rIns="0" bIns="0" rtlCol="0" anchor="t"/>
              <a:lstStyle/>
              <a:p>
                <a:pPr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①发生在细胞质基质，②发生在线粒体基质，A错误；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有氧呼吸和无氧呼吸第一阶段相同，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故有氧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、无氧均可进行过程①，B错误；②产生少量的</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ATP</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，④产生大量</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ATP</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；图中的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14:m>
                  <m:oMath xmlns:m="http://schemas.openxmlformats.org/officeDocument/2006/math">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H</m:t>
                    </m:r>
                    <m:r>
                      <a:rPr lang="en-US" altLang="zh-CN" sz="22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在线粒体内膜与</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结合生成</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H</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O</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，D正确。</a:t>
                </a:r>
                <a:endParaRPr lang="en-US" altLang="zh-CN" sz="2200" dirty="0"/>
              </a:p>
            </p:txBody>
          </p:sp>
        </mc:Choice>
        <mc:Fallback>
          <p:sp>
            <p:nvSpPr>
              <p:cNvPr id="2" name="QC_6_AS.14_1#51958cbd7?pid=54677ddd7&amp;color=0,0,0&amp;vtp=1&amp;bt=1&amp;bbb=1&amp;hb=1"/>
              <p:cNvSpPr>
                <a:spLocks noRot="1" noChangeAspect="1" noMove="1" noResize="1" noEditPoints="1" noAdjustHandles="1" noChangeArrowheads="1" noChangeShapeType="1" noTextEdit="1"/>
              </p:cNvSpPr>
              <p:nvPr/>
            </p:nvSpPr>
            <p:spPr>
              <a:xfrm>
                <a:off x="722376" y="972000"/>
                <a:ext cx="10753344" cy="1397000"/>
              </a:xfrm>
              <a:prstGeom prst="rect">
                <a:avLst/>
              </a:prstGeom>
              <a:blipFill rotWithShape="1">
                <a:blip r:embed="rId1"/>
                <a:stretch>
                  <a:fillRect l="-4" t="-32" r="-1482" b="32"/>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15_1#c37aff108?pid=e1a0651bc&amp;color=0,0,0&amp;vtp=1&amp;bt=1&amp;bbb=1&amp;hb=1"/>
          <p:cNvSpPr/>
          <p:nvPr/>
        </p:nvSpPr>
        <p:spPr>
          <a:xfrm>
            <a:off x="722376" y="972000"/>
            <a:ext cx="10753344" cy="9144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［河北邯郸一中2025高一上月考］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马铃薯块茎储藏不当会出现酸味</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，这种现象与马铃薯块茎细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胞的无氧呼吸有关</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下列叙述正确的是(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6_AN.16_1#c37aff108.bracket?pid=e1a0651bc&amp;color=0,0,0&amp;vpa=5&amp;vtp=1"/>
          <p:cNvSpPr/>
          <p:nvPr/>
        </p:nvSpPr>
        <p:spPr>
          <a:xfrm>
            <a:off x="5240401" y="1429200"/>
            <a:ext cx="355600"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mc:AlternateContent xmlns:mc="http://schemas.openxmlformats.org/markup-compatibility/2006">
        <mc:Choice xmlns:a14="http://schemas.microsoft.com/office/drawing/2010/main" Requires="a14">
          <p:sp>
            <p:nvSpPr>
              <p:cNvPr id="4" name="QC_6_BD.15_2#c37aff108.choices?pid=e1a0651bc&amp;color=0,0,0&amp;vtp=1&amp;bbb=1"/>
              <p:cNvSpPr/>
              <p:nvPr/>
            </p:nvSpPr>
            <p:spPr>
              <a:xfrm>
                <a:off x="722376" y="1932662"/>
                <a:ext cx="10753344" cy="18669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A.马铃薯块茎细胞无氧呼吸的产物是乳酸和二氧化碳</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.马铃薯块茎细胞无氧呼吸产生乳酸的阶段，也会生成少量</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ATP</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.马铃薯块茎细胞无氧呼吸产生乳酸的过程在细胞质基质中进行</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.马铃薯块茎储藏库中氧气浓度的升高会增加酸味的产生</a:t>
                </a:r>
                <a:endParaRPr lang="en-US" altLang="zh-CN" sz="2000" dirty="0"/>
              </a:p>
            </p:txBody>
          </p:sp>
        </mc:Choice>
        <mc:Fallback>
          <p:sp>
            <p:nvSpPr>
              <p:cNvPr id="4" name="QC_6_BD.15_2#c37aff108.choices?pid=e1a0651bc&amp;color=0,0,0&amp;vtp=1&amp;bbb=1"/>
              <p:cNvSpPr>
                <a:spLocks noRot="1" noChangeAspect="1" noMove="1" noResize="1" noEditPoints="1" noAdjustHandles="1" noChangeArrowheads="1" noChangeShapeType="1" noTextEdit="1"/>
              </p:cNvSpPr>
              <p:nvPr/>
            </p:nvSpPr>
            <p:spPr>
              <a:xfrm>
                <a:off x="722376" y="1932662"/>
                <a:ext cx="10753344" cy="1866900"/>
              </a:xfrm>
              <a:prstGeom prst="rect">
                <a:avLst/>
              </a:prstGeom>
              <a:blipFill rotWithShape="1">
                <a:blip r:embed="rId1"/>
                <a:stretch>
                  <a:fillRect l="-4" t="-19" b="1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6_AS.17_1#c37aff108?pid=e1a0651bc&amp;color=0,0,0&amp;vtp=1&amp;bt=1&amp;bbb=1&amp;hb=1"/>
              <p:cNvSpPr/>
              <p:nvPr/>
            </p:nvSpPr>
            <p:spPr>
              <a:xfrm>
                <a:off x="722376" y="972000"/>
                <a:ext cx="10753344" cy="18415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马铃薯块茎细胞无氧呼吸的产物是乳酸，该过程不产生二氧化碳，A错误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；马铃薯块茎细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胞无氧呼吸产生乳酸的阶段是无氧呼吸第二阶段</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，不能生成</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ATP</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；无氧呼吸的全部过程</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都是在细胞质基质中进行的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，C正确；马铃薯块茎储存时，氧气浓度增加会抑制其无氧呼吸</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会增加酸味的产生</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，D错误。</a:t>
                </a:r>
                <a:endParaRPr lang="en-US" altLang="zh-CN" sz="2200" dirty="0"/>
              </a:p>
            </p:txBody>
          </p:sp>
        </mc:Choice>
        <mc:Fallback>
          <p:sp>
            <p:nvSpPr>
              <p:cNvPr id="2" name="QC_6_AS.17_1#c37aff108?pid=e1a0651bc&amp;color=0,0,0&amp;vtp=1&amp;bt=1&amp;bbb=1&amp;hb=1"/>
              <p:cNvSpPr>
                <a:spLocks noRot="1" noChangeAspect="1" noMove="1" noResize="1" noEditPoints="1" noAdjustHandles="1" noChangeArrowheads="1" noChangeShapeType="1" noTextEdit="1"/>
              </p:cNvSpPr>
              <p:nvPr/>
            </p:nvSpPr>
            <p:spPr>
              <a:xfrm>
                <a:off x="722376" y="972000"/>
                <a:ext cx="10753344" cy="1841500"/>
              </a:xfrm>
              <a:prstGeom prst="rect">
                <a:avLst/>
              </a:prstGeom>
              <a:blipFill rotWithShape="1">
                <a:blip r:embed="rId1"/>
                <a:stretch>
                  <a:fillRect l="-4" t="-24" b="2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39c280702.fixed?pid=1a7bc67c0&amp;color=100,146,38&amp;vtp=1"/>
          <p:cNvSpPr/>
          <p:nvPr/>
        </p:nvSpPr>
        <p:spPr>
          <a:xfrm>
            <a:off x="6181344" y="950976"/>
            <a:ext cx="969264" cy="1197864"/>
          </a:xfrm>
          <a:prstGeom prst="rect">
            <a:avLst/>
          </a:prstGeom>
          <a:noFill/>
        </p:spPr>
        <p:txBody>
          <a:bodyPr wrap="square" lIns="0" tIns="0" rIns="0" bIns="0" rtlCol="0" anchor="ctr"/>
          <a:lstStyle/>
          <a:p>
            <a:pPr algn="l" latinLnBrk="1">
              <a:lnSpc>
                <a:spcPct val="1000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1</a:t>
            </a:r>
            <a:endParaRPr lang="en-US" altLang="zh-CN" sz="7200" dirty="0"/>
          </a:p>
        </p:txBody>
      </p:sp>
      <p:sp>
        <p:nvSpPr>
          <p:cNvPr id="3" name="C_4#39c280702.fixed?pid=1a7bc67c0&amp;color=255,255,255&amp;vtp=1&amp;bbb=1"/>
          <p:cNvSpPr/>
          <p:nvPr/>
        </p:nvSpPr>
        <p:spPr>
          <a:xfrm>
            <a:off x="0" y="3493008"/>
            <a:ext cx="12188952" cy="768096"/>
          </a:xfrm>
          <a:prstGeom prst="rect">
            <a:avLst/>
          </a:prstGeom>
          <a:noFill/>
        </p:spPr>
        <p:txBody>
          <a:bodyPr wrap="none" lIns="0" tIns="0" rIns="0" bIns="0" rtlCol="0" anchor="ctr"/>
          <a:lstStyle/>
          <a:p>
            <a:pPr algn="ctr" latinLnBrk="1">
              <a:lnSpc>
                <a:spcPts val="5400"/>
              </a:lnSpc>
            </a:pP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课时1</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细胞呼吸方式的探究和原理</a:t>
            </a:r>
            <a:endParaRPr lang="en-US" altLang="zh-CN" sz="4400" dirty="0"/>
          </a:p>
        </p:txBody>
      </p:sp>
      <p:pic>
        <p:nvPicPr>
          <p:cNvPr id="4" name="C_4#39c280702.fixed?pid=1a7bc67c0&amp;color=0,0,0&amp;tib=255,255,255&amp;vtp=1" descr="preencoded.png"/>
          <p:cNvPicPr>
            <a:picLocks noChangeAspect="1"/>
          </p:cNvPicPr>
          <p:nvPr/>
        </p:nvPicPr>
        <p:blipFill>
          <a:blip r:embed="rId1"/>
          <a:stretch>
            <a:fillRect/>
          </a:stretch>
        </p:blipFill>
        <p:spPr>
          <a:xfrm>
            <a:off x="9939528" y="4507992"/>
            <a:ext cx="402336" cy="438912"/>
          </a:xfrm>
          <a:prstGeom prst="rect">
            <a:avLst/>
          </a:prstGeom>
        </p:spPr>
      </p:pic>
      <p:sp>
        <p:nvSpPr>
          <p:cNvPr id="5" name="C_4_BD#39c280702.fixed?pid=1a7bc67c0&amp;color=255,255,255&amp;vtp=1&amp;bbb=1"/>
          <p:cNvSpPr/>
          <p:nvPr/>
        </p:nvSpPr>
        <p:spPr>
          <a:xfrm>
            <a:off x="10460736" y="4343400"/>
            <a:ext cx="1709928" cy="640080"/>
          </a:xfrm>
          <a:prstGeom prst="rect">
            <a:avLst/>
          </a:prstGeom>
          <a:noFill/>
        </p:spPr>
        <p:txBody>
          <a:bodyPr wrap="none" lIns="0" tIns="0" rIns="0" bIns="0" rtlCol="0" anchor="ctr"/>
          <a:lstStyle/>
          <a:p>
            <a:pPr algn="l" latinLnBrk="1">
              <a:lnSpc>
                <a:spcPts val="4900"/>
              </a:lnSpc>
            </a:pPr>
            <a:r>
              <a:rPr lang="en-US" altLang="zh-CN" sz="2800" b="1" i="0" dirty="0">
                <a:solidFill>
                  <a:srgbClr val="FFFFFF"/>
                </a:solidFill>
                <a:latin typeface="黑体" panose="02010609060101010101" charset="-122"/>
                <a:ea typeface="黑体" panose="02010609060101010101" charset="-122"/>
                <a:cs typeface="黑体" panose="02010609060101010101" pitchFamily="34" charset="-120"/>
              </a:rPr>
              <a:t>刷提升</a:t>
            </a:r>
            <a:endParaRPr lang="en-US" altLang="zh-CN" sz="2800" dirty="0"/>
          </a:p>
        </p:txBody>
      </p:sp>
    </p:spTree>
  </p:cSld>
  <p:clrMapOvr>
    <a:masterClrMapping/>
  </p:clrMapOvr>
  <p:transition>
    <p:fade/>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8_1#ac2a94963?sp=1&amp;pid=39c280702&amp;color=0,0,0&amp;vtp=1&amp;bt=1&amp;bbb=1&amp;hb=1"/>
          <p:cNvSpPr/>
          <p:nvPr/>
        </p:nvSpPr>
        <p:spPr>
          <a:xfrm>
            <a:off x="722376" y="972000"/>
            <a:ext cx="10753344" cy="9144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［广东广州2024高一上期末］</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如图所示，装置1和装置2用于探究酵母菌细胞呼吸的方式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叙述错误的是(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19_1#ac2a94963.bracket?pid=39c280702&amp;color=0,0,0&amp;vpa=6&amp;vtp=1"/>
          <p:cNvSpPr/>
          <p:nvPr/>
        </p:nvSpPr>
        <p:spPr>
          <a:xfrm>
            <a:off x="2446401" y="1429200"/>
            <a:ext cx="357188"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pic>
        <p:nvPicPr>
          <p:cNvPr id="4" name="QC_5_BD.18_2#ac2a94963?pid=39c280702&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3858768" y="2021528"/>
            <a:ext cx="4480560" cy="1737360"/>
          </a:xfrm>
          <a:prstGeom prst="rect">
            <a:avLst/>
          </a:prstGeom>
          <a:noFill/>
          <a:extLst>
            <a:ext uri="{909E8E84-426E-40DD-AFC4-6F175D3DCCD1}">
              <a14:hiddenFill xmlns:a14="http://schemas.microsoft.com/office/drawing/2010/main">
                <a:solidFill>
                  <a:scrgbClr r="0" g="0" b="0">
                    <a:alpha val="0"/>
                  </a:scrgbClr>
                </a:solidFill>
              </a14:hiddenFill>
            </a:ext>
          </a:extLst>
        </p:spPr>
      </p:pic>
      <mc:AlternateContent xmlns:mc="http://schemas.openxmlformats.org/markup-compatibility/2006">
        <mc:Choice xmlns:a14="http://schemas.microsoft.com/office/drawing/2010/main" Requires="a14">
          <p:sp>
            <p:nvSpPr>
              <p:cNvPr id="5" name="QC_5_BD.18_3#ac2a94963.choices?pid=39c280702&amp;color=0,0,0&amp;vtp=1&amp;bbb=1"/>
              <p:cNvSpPr/>
              <p:nvPr/>
            </p:nvSpPr>
            <p:spPr>
              <a:xfrm>
                <a:off x="722376" y="3888428"/>
                <a:ext cx="10753344" cy="18669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A.装置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1中</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H</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溶液和猪肝研磨液混合，可以为酵母菌提供氧气</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.装置1中溴麝香草酚蓝溶液变色，说明酵母菌未发生无氧呼吸</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.装置2应静置一段时间后，再将软管插入溴麝香草酚蓝溶液中</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.检测酒精时，需使装置2中的葡萄糖耗尽，再取酵母菌培养液与酸性重铬酸钾进行反应</a:t>
                </a:r>
                <a:endParaRPr lang="en-US" altLang="zh-CN" sz="2000" dirty="0"/>
              </a:p>
            </p:txBody>
          </p:sp>
        </mc:Choice>
        <mc:Fallback>
          <p:sp>
            <p:nvSpPr>
              <p:cNvPr id="5" name="QC_5_BD.18_3#ac2a94963.choices?pid=39c280702&amp;color=0,0,0&amp;vtp=1&amp;bbb=1"/>
              <p:cNvSpPr>
                <a:spLocks noRot="1" noChangeAspect="1" noMove="1" noResize="1" noEditPoints="1" noAdjustHandles="1" noChangeArrowheads="1" noChangeShapeType="1" noTextEdit="1"/>
              </p:cNvSpPr>
              <p:nvPr/>
            </p:nvSpPr>
            <p:spPr>
              <a:xfrm>
                <a:off x="722376" y="3888428"/>
                <a:ext cx="10753344" cy="1866900"/>
              </a:xfrm>
              <a:prstGeom prst="rect">
                <a:avLst/>
              </a:prstGeom>
              <a:blipFill rotWithShape="1">
                <a:blip r:embed="rId2"/>
                <a:stretch>
                  <a:fillRect l="-4" t="-17" b="17"/>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20_1#ac2a94963?pid=39c280702&amp;color=0,0,0&amp;vtp=1&amp;bt=1&amp;bbb=1&amp;hb=1"/>
              <p:cNvSpPr/>
              <p:nvPr/>
            </p:nvSpPr>
            <p:spPr>
              <a:xfrm>
                <a:off x="722376" y="972000"/>
                <a:ext cx="10753344" cy="36703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猪肝研磨液含有过氧化氢酶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，可催化</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H</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分解产生氧气，故装置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1中</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H</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溶液和猪肝研磨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液混合</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，可以为酵母菌提供氧气，A正确；溴麝香草酚蓝溶液用于检测二氧化碳</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，酵母菌无氧呼</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吸和有氧呼吸都可产生二氧化碳</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，装置1中溴麝香草酚蓝溶液变色</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，不能说明酵母菌未发生无氧</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呼吸</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，B错误；装置2用于检测酵母菌的无氧呼吸，由于装置内的空气中含有氧气，故装置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2应静</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置一段时间后</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（耗尽装置中的氧气，确保检测产物来自无氧呼吸</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），再将软管插入溴麝香草酚蓝</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溶液中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，避免酵母菌有氧呼吸的产物对检测结果造成干扰，C正确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；由于葡萄糖也能与酸性重铬</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酸钾反应发生颜色变化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，因此，需等装置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2中的葡萄糖耗尽后取酵母菌培养液用酸性重铬酸钾进</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行检测</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，D正确。</a:t>
                </a:r>
                <a:endParaRPr lang="en-US" altLang="zh-CN" sz="2200" dirty="0"/>
              </a:p>
            </p:txBody>
          </p:sp>
        </mc:Choice>
        <mc:Fallback>
          <p:sp>
            <p:nvSpPr>
              <p:cNvPr id="2" name="QC_5_AS.20_1#ac2a94963?pid=39c280702&amp;color=0,0,0&amp;vtp=1&amp;bt=1&amp;bbb=1&amp;hb=1"/>
              <p:cNvSpPr>
                <a:spLocks noRot="1" noChangeAspect="1" noMove="1" noResize="1" noEditPoints="1" noAdjustHandles="1" noChangeArrowheads="1" noChangeShapeType="1" noTextEdit="1"/>
              </p:cNvSpPr>
              <p:nvPr/>
            </p:nvSpPr>
            <p:spPr>
              <a:xfrm>
                <a:off x="722376" y="972000"/>
                <a:ext cx="10753344" cy="3670300"/>
              </a:xfrm>
              <a:prstGeom prst="rect">
                <a:avLst/>
              </a:prstGeom>
              <a:blipFill rotWithShape="1">
                <a:blip r:embed="rId1"/>
                <a:stretch>
                  <a:fillRect l="-4" t="-12" r="-402" b="12"/>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QC_5_BD.21_1#27201b0d2?htil=2&amp;pid=39c280702&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7529974" y="1054296"/>
            <a:ext cx="3813048" cy="2798064"/>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3" name="QC_5_BD.21_2#27201b0d2?htil=2&amp;sp=1&amp;pid=39c280702&amp;color=0,0,0&amp;vtp=1&amp;bt=1&amp;bbb=1&amp;hb=1"/>
          <p:cNvSpPr/>
          <p:nvPr/>
        </p:nvSpPr>
        <p:spPr>
          <a:xfrm>
            <a:off x="722376" y="972000"/>
            <a:ext cx="6803136" cy="18288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［黑龙江哈尔滨六中2025高一上月考</a:t>
            </a:r>
            <a:r>
              <a:rPr lang="en-US" altLang="zh-CN" sz="2000" b="0" i="0">
                <a:solidFill>
                  <a:srgbClr val="000000"/>
                </a:solidFill>
                <a:latin typeface="仿宋" panose="02010609060101010101" pitchFamily="34" charset="-122"/>
                <a:ea typeface="仿宋" panose="02010609060101010101" pitchFamily="34" charset="-122"/>
                <a:cs typeface="仿宋" panose="02010609060101010101"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细胞呼吸是联系糖</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、脂肪和蛋白质相互转化的枢纽</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。如图是人体肝细胞内的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部分生化反应及其联系示意图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。图中编号表示过程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，字母表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示物质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下列叙述错误的是(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4" name="QC_5_AN.22_1#27201b0d2.bracket?pid=39c280702&amp;color=0,0,0&amp;vpa=7&amp;vtp=1"/>
          <p:cNvSpPr/>
          <p:nvPr/>
        </p:nvSpPr>
        <p:spPr>
          <a:xfrm>
            <a:off x="3970401" y="2343600"/>
            <a:ext cx="355600"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mc:AlternateContent xmlns:mc="http://schemas.openxmlformats.org/markup-compatibility/2006">
        <mc:Choice xmlns:a14="http://schemas.microsoft.com/office/drawing/2010/main" Requires="a14">
          <p:sp>
            <p:nvSpPr>
              <p:cNvPr id="5" name="QC_5_BD.21_3#27201b0d2.choices?htil=2&amp;pid=39c280702&amp;color=0,0,0&amp;vtp=1&amp;bbb=1"/>
              <p:cNvSpPr/>
              <p:nvPr/>
            </p:nvSpPr>
            <p:spPr>
              <a:xfrm>
                <a:off x="722376" y="2847062"/>
                <a:ext cx="6803136" cy="18669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A.摄入葡萄糖过多，A会转化为脂肪储存</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.有氧运动会减少A转化为甘油和脂肪酸</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.物质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A分解成</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H</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的过程需要</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直接参与</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.④过程中大部分化学能转化成热能</a:t>
                </a:r>
                <a:endParaRPr lang="en-US" altLang="zh-CN" sz="2000" dirty="0"/>
              </a:p>
            </p:txBody>
          </p:sp>
        </mc:Choice>
        <mc:Fallback>
          <p:sp>
            <p:nvSpPr>
              <p:cNvPr id="5" name="QC_5_BD.21_3#27201b0d2.choices?htil=2&amp;pid=39c280702&amp;color=0,0,0&amp;vtp=1&amp;bbb=1"/>
              <p:cNvSpPr>
                <a:spLocks noRot="1" noChangeAspect="1" noMove="1" noResize="1" noEditPoints="1" noAdjustHandles="1" noChangeArrowheads="1" noChangeShapeType="1" noTextEdit="1"/>
              </p:cNvSpPr>
              <p:nvPr/>
            </p:nvSpPr>
            <p:spPr>
              <a:xfrm>
                <a:off x="722376" y="2847062"/>
                <a:ext cx="6803136" cy="1866900"/>
              </a:xfrm>
              <a:prstGeom prst="rect">
                <a:avLst/>
              </a:prstGeom>
              <a:blipFill rotWithShape="1">
                <a:blip r:embed="rId2"/>
                <a:stretch>
                  <a:fillRect l="-6" t="-19" r="2" b="1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2#944bccf54.fixed?pid=0960d3bd1&amp;color=100,146,38&amp;vtp=1"/>
          <p:cNvSpPr/>
          <p:nvPr/>
        </p:nvSpPr>
        <p:spPr>
          <a:xfrm>
            <a:off x="6181344" y="950976"/>
            <a:ext cx="969264" cy="1197864"/>
          </a:xfrm>
          <a:prstGeom prst="rect">
            <a:avLst/>
          </a:prstGeom>
          <a:noFill/>
        </p:spPr>
        <p:txBody>
          <a:bodyPr wrap="square" lIns="0" tIns="0" rIns="0" bIns="0" rtlCol="0" anchor="ctr"/>
          <a:lstStyle/>
          <a:p>
            <a:pPr algn="l" latinLnBrk="1">
              <a:lnSpc>
                <a:spcPct val="1000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3</a:t>
            </a:r>
            <a:endParaRPr lang="en-US" altLang="zh-CN" sz="7200" dirty="0"/>
          </a:p>
        </p:txBody>
      </p:sp>
      <p:sp>
        <p:nvSpPr>
          <p:cNvPr id="3" name="C_2#944bccf54.fixed?pid=0960d3bd1&amp;color=255,255,255&amp;vtp=1&amp;bbb=1"/>
          <p:cNvSpPr/>
          <p:nvPr/>
        </p:nvSpPr>
        <p:spPr>
          <a:xfrm>
            <a:off x="0" y="3712464"/>
            <a:ext cx="12188952" cy="768096"/>
          </a:xfrm>
          <a:prstGeom prst="rect">
            <a:avLst/>
          </a:prstGeom>
          <a:noFill/>
        </p:spPr>
        <p:txBody>
          <a:bodyPr wrap="none" lIns="0" tIns="0" rIns="0" bIns="0" rtlCol="0" anchor="ctr"/>
          <a:lstStyle/>
          <a:p>
            <a:pPr algn="ctr" latinLnBrk="1">
              <a:lnSpc>
                <a:spcPts val="5400"/>
              </a:lnSpc>
            </a:pP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第3节</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细胞呼吸的原理和应用</a:t>
            </a:r>
            <a:endParaRPr lang="en-US" altLang="zh-CN" sz="4400" dirty="0"/>
          </a:p>
        </p:txBody>
      </p:sp>
    </p:spTree>
  </p:cSld>
  <p:clrMapOvr>
    <a:masterClrMapping/>
  </p:clrMapOvr>
  <p:transition>
    <p:fad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23_1#27201b0d2?pid=39c280702&amp;color=0,0,0&amp;vtp=1&amp;bt=1&amp;bbb=1&amp;hb=1"/>
              <p:cNvSpPr/>
              <p:nvPr/>
            </p:nvSpPr>
            <p:spPr>
              <a:xfrm>
                <a:off x="722376" y="972000"/>
                <a:ext cx="10753344" cy="23114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葡萄糖初步分解产生A丙酮酸，丙酮酸可转化为甘油和脂肪酸，进而转化为脂肪储存，</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A正</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确</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；有氧运动会增强细胞代谢，能量消耗量增加，A（丙酮酸）更多地被氧化分解供能</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，转化为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甘油和脂肪酸的量会减少</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，B正确；物质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A在线粒体中分解成</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a:t>
                </a:r>
                <a14:m>
                  <m:oMath xmlns:m="http://schemas.openxmlformats.org/officeDocument/2006/math">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H</m:t>
                    </m:r>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的过程是有氧呼吸第二阶</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段，该阶段不需要</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直接参与，C错误；④指有氧呼吸第三阶段，该过程中释放大量能量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，其中</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大部分能量以热能的形式散失</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，少部分转化为</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ATP</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中活跃的化学能，D正确。</a:t>
                </a:r>
                <a:endParaRPr lang="en-US" altLang="zh-CN" sz="2200" dirty="0"/>
              </a:p>
            </p:txBody>
          </p:sp>
        </mc:Choice>
        <mc:Fallback>
          <p:sp>
            <p:nvSpPr>
              <p:cNvPr id="2" name="QC_5_AS.23_1#27201b0d2?pid=39c280702&amp;color=0,0,0&amp;vtp=1&amp;bt=1&amp;bbb=1&amp;hb=1"/>
              <p:cNvSpPr>
                <a:spLocks noRot="1" noChangeAspect="1" noMove="1" noResize="1" noEditPoints="1" noAdjustHandles="1" noChangeArrowheads="1" noChangeShapeType="1" noTextEdit="1"/>
              </p:cNvSpPr>
              <p:nvPr/>
            </p:nvSpPr>
            <p:spPr>
              <a:xfrm>
                <a:off x="722376" y="972000"/>
                <a:ext cx="10753344" cy="2311400"/>
              </a:xfrm>
              <a:prstGeom prst="rect">
                <a:avLst/>
              </a:prstGeom>
              <a:blipFill rotWithShape="1">
                <a:blip r:embed="rId1"/>
                <a:stretch>
                  <a:fillRect l="-4" t="-19" r="-779" b="1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24_1#d481944d7?pid=39c280702&amp;color=0,0,0&amp;vtp=1&amp;bt=1&amp;bbb=1&amp;hb=1"/>
          <p:cNvSpPr/>
          <p:nvPr/>
        </p:nvSpPr>
        <p:spPr>
          <a:xfrm>
            <a:off x="722376" y="972000"/>
            <a:ext cx="10753344" cy="13716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［辽宁大连2024高一上期末统考］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肿瘤细胞通过无氧呼吸产生能量的方式称为“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瓦博格效应”，</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生长迅速的肿瘤细胞即使在氧气充足的条件下也会发生</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“瓦博格效应</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”。下列说法错误的是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25_1#d481944d7.bracket?pid=39c280702&amp;color=0,0,0&amp;vpa=8&amp;vtp=1"/>
          <p:cNvSpPr/>
          <p:nvPr/>
        </p:nvSpPr>
        <p:spPr>
          <a:xfrm>
            <a:off x="909701" y="1886400"/>
            <a:ext cx="385763"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sp>
        <p:nvSpPr>
          <p:cNvPr id="4" name="QC_5_BD.24_2#d481944d7.choices?pid=39c280702&amp;color=0,0,0&amp;vtp=1&amp;bbb=1"/>
          <p:cNvSpPr/>
          <p:nvPr/>
        </p:nvSpPr>
        <p:spPr>
          <a:xfrm>
            <a:off x="722376" y="2389862"/>
            <a:ext cx="10753344" cy="18669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A.“瓦博格效应”发生的场所是细胞质基质</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.“瓦博格效应”产生丙酮酸的过程与有氧呼吸第一阶段相同</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.“瓦博格效应”导致生长迅速的癌细胞消耗葡萄糖比正常细胞多</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.消耗等量的葡萄糖，生长迅速的癌细胞产生的能量比正常细胞多</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26_1#d481944d7?pid=39c280702&amp;color=0,0,0&amp;vtp=1&amp;bt=1&amp;bbb=1&amp;hb=1"/>
          <p:cNvSpPr/>
          <p:nvPr/>
        </p:nvSpPr>
        <p:spPr>
          <a:xfrm>
            <a:off x="722376" y="972000"/>
            <a:ext cx="10753344" cy="22987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肿瘤细胞的“瓦博格效应”即无氧呼吸，无氧呼吸的两个阶段均发生在细胞质基质，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A正</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确</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。无氧呼吸第一阶段与有氧呼吸第一阶段相同，B正确。无氧呼吸释放的能量较少</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，由题意可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知</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，生长迅速的肿瘤细胞在氧气充足时也会发生“瓦博格”效应</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，因此生长迅速的癌细胞消耗的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葡萄糖比正常细胞多</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；消耗等量的葡萄糖，生长迅速的癌细胞产生的能量比正常细胞少，C</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27_1#c6118e595?sp=1&amp;pid=39c280702&amp;color=0,0,0&amp;vtp=1&amp;bt=1&amp;bbb=1&amp;hb=1"/>
          <p:cNvSpPr/>
          <p:nvPr/>
        </p:nvSpPr>
        <p:spPr>
          <a:xfrm>
            <a:off x="722376" y="972000"/>
            <a:ext cx="10753344" cy="9144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［湖北荆州中学2025高一上期末］</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如图为寒冷的深海里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，某种海鱼部分细胞在缺氧条件下的无</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氧呼吸途径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下列叙述正确的是(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28_1#c6118e595.bracket?pid=39c280702&amp;color=0,0,0&amp;vpa=9&amp;vtp=1"/>
          <p:cNvSpPr/>
          <p:nvPr/>
        </p:nvSpPr>
        <p:spPr>
          <a:xfrm>
            <a:off x="4478401" y="1429200"/>
            <a:ext cx="355600"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pic>
        <p:nvPicPr>
          <p:cNvPr id="4" name="QC_5_BD.27_2#c6118e595?pid=39c280702&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3758184" y="2021528"/>
            <a:ext cx="4681728" cy="1408176"/>
          </a:xfrm>
          <a:prstGeom prst="rect">
            <a:avLst/>
          </a:prstGeom>
          <a:noFill/>
          <a:extLst>
            <a:ext uri="{909E8E84-426E-40DD-AFC4-6F175D3DCCD1}">
              <a14:hiddenFill xmlns:a14="http://schemas.microsoft.com/office/drawing/2010/main">
                <a:solidFill>
                  <a:scrgbClr r="0" g="0" b="0">
                    <a:alpha val="0"/>
                  </a:scrgbClr>
                </a:solidFill>
              </a14:hiddenFill>
            </a:ext>
          </a:extLst>
        </p:spPr>
      </p:pic>
      <mc:AlternateContent xmlns:mc="http://schemas.openxmlformats.org/markup-compatibility/2006">
        <mc:Choice xmlns:a14="http://schemas.microsoft.com/office/drawing/2010/main" Requires="a14">
          <p:sp>
            <p:nvSpPr>
              <p:cNvPr id="5" name="QC_5_BD.27_3#c6118e595.choices?pid=39c280702&amp;color=0,0,0&amp;vtp=1&amp;bbb=1"/>
              <p:cNvSpPr/>
              <p:nvPr/>
            </p:nvSpPr>
            <p:spPr>
              <a:xfrm>
                <a:off x="722376" y="3558228"/>
                <a:ext cx="10753344" cy="18669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A.图中②过程产生丙酮酸的同时也产生了少量</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H</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，这些</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H</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会积累起来</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.图中通过②③过程，葡萄糖中的化学能大部分转化为了热能</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.在低氧条件下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，该海鱼细胞呼吸产生的</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可能多于消耗的</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.在寒冷的深海里，影响该海鱼细胞呼吸强度的外界因素只有温度</a:t>
                </a:r>
                <a:endParaRPr lang="en-US" altLang="zh-CN" sz="2000" dirty="0"/>
              </a:p>
            </p:txBody>
          </p:sp>
        </mc:Choice>
        <mc:Fallback>
          <p:sp>
            <p:nvSpPr>
              <p:cNvPr id="5" name="QC_5_BD.27_3#c6118e595.choices?pid=39c280702&amp;color=0,0,0&amp;vtp=1&amp;bbb=1"/>
              <p:cNvSpPr>
                <a:spLocks noRot="1" noChangeAspect="1" noMove="1" noResize="1" noEditPoints="1" noAdjustHandles="1" noChangeArrowheads="1" noChangeShapeType="1" noTextEdit="1"/>
              </p:cNvSpPr>
              <p:nvPr/>
            </p:nvSpPr>
            <p:spPr>
              <a:xfrm>
                <a:off x="722376" y="3558228"/>
                <a:ext cx="10753344" cy="1866900"/>
              </a:xfrm>
              <a:prstGeom prst="rect">
                <a:avLst/>
              </a:prstGeom>
              <a:blipFill rotWithShape="1">
                <a:blip r:embed="rId2"/>
                <a:stretch>
                  <a:fillRect l="-4" t="-17" b="17"/>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29_1#c6118e595?pid=39c280702&amp;color=0,0,0&amp;vtp=1&amp;bt=1&amp;bbb=1&amp;hb=1"/>
              <p:cNvSpPr/>
              <p:nvPr/>
            </p:nvSpPr>
            <p:spPr>
              <a:xfrm>
                <a:off x="722376" y="972000"/>
                <a:ext cx="10753344" cy="23114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图中②过程产生丙酮酸的同时也产生了少量</a:t>
                </a:r>
                <a14:m>
                  <m:oMath xmlns:m="http://schemas.openxmlformats.org/officeDocument/2006/math">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H</m:t>
                    </m:r>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，这些</a:t>
                </a:r>
                <a14:m>
                  <m:oMath xmlns:m="http://schemas.openxmlformats.org/officeDocument/2006/math">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H</m:t>
                    </m:r>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会参与形成酒精，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不会积累起来，</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错误；图中通过②③过程（无氧呼吸产生酒精），葡萄糖中的大部分能量存留在酒精中，B</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在低氧条件下，该海鱼某些细胞有氧呼吸产生</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和水</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，肌细胞无氧呼吸产生酒精和</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，所以</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该海鱼细胞呼吸产生</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的量可能多于消耗</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的量，C正确；在寒冷的深海里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，影响该海鱼细胞</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呼吸强度的外界因素有温度</a:t>
                </a:r>
                <a:r>
                  <a:rPr lang="en-US" altLang="zh-CN" sz="22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浓度等，D错误。</a:t>
                </a:r>
                <a:endParaRPr lang="en-US" altLang="zh-CN" sz="2200" dirty="0"/>
              </a:p>
            </p:txBody>
          </p:sp>
        </mc:Choice>
        <mc:Fallback>
          <p:sp>
            <p:nvSpPr>
              <p:cNvPr id="2" name="QC_5_AS.29_1#c6118e595?pid=39c280702&amp;color=0,0,0&amp;vtp=1&amp;bt=1&amp;bbb=1&amp;hb=1"/>
              <p:cNvSpPr>
                <a:spLocks noRot="1" noChangeAspect="1" noMove="1" noResize="1" noEditPoints="1" noAdjustHandles="1" noChangeArrowheads="1" noChangeShapeType="1" noTextEdit="1"/>
              </p:cNvSpPr>
              <p:nvPr/>
            </p:nvSpPr>
            <p:spPr>
              <a:xfrm>
                <a:off x="722376" y="972000"/>
                <a:ext cx="10753344" cy="2311400"/>
              </a:xfrm>
              <a:prstGeom prst="rect">
                <a:avLst/>
              </a:prstGeom>
              <a:blipFill rotWithShape="1">
                <a:blip r:embed="rId1"/>
                <a:stretch>
                  <a:fillRect l="-4" t="-19" r="-3543" b="1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BD.30_1#628bc3d40?sp=1&amp;pid=39c280702&amp;color=0,0,0&amp;vtp=1&amp;bt=1&amp;bbb=1&amp;hb=1"/>
              <p:cNvSpPr/>
              <p:nvPr/>
            </p:nvSpPr>
            <p:spPr>
              <a:xfrm>
                <a:off x="722376" y="972000"/>
                <a:ext cx="10753344" cy="13716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a:t>
                </a: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多选题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［江西赣州2025高一下开学考］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药物</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X</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Y</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均可抑制有氧呼吸</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。为了研究这些药物的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效应</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，科研人员分离了一些肌肉细胞</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，在有</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供应的情况下分别用这两种药物处理</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，并测定细胞</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内</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ATP</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NADH</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及丙酮酸水平，实验结果如表。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下列说法正确的是(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5_BD.30_1#628bc3d40?sp=1&amp;pid=39c280702&amp;color=0,0,0&amp;vtp=1&amp;bt=1&amp;bbb=1&amp;hb=1"/>
              <p:cNvSpPr>
                <a:spLocks noRot="1" noChangeAspect="1" noMove="1" noResize="1" noEditPoints="1" noAdjustHandles="1" noChangeArrowheads="1" noChangeShapeType="1" noTextEdit="1"/>
              </p:cNvSpPr>
              <p:nvPr/>
            </p:nvSpPr>
            <p:spPr>
              <a:xfrm>
                <a:off x="722376" y="972000"/>
                <a:ext cx="10753344" cy="1371600"/>
              </a:xfrm>
              <a:prstGeom prst="rect">
                <a:avLst/>
              </a:prstGeom>
              <a:blipFill rotWithShape="1">
                <a:blip r:embed="rId1"/>
                <a:stretch>
                  <a:fillRect l="-4" t="-33" r="-661" b="33"/>
                </a:stretch>
              </a:blipFill>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graphicFrame>
            <p:nvGraphicFramePr>
              <p:cNvPr id="26" name="QC_5_BD.30_2#628bc3d40?colgroup=12,8,8,8&amp;pid=39c280702&amp;color=0,0,0&amp;vtp=1&amp;bbb=1"/>
              <p:cNvGraphicFramePr>
                <a:graphicFrameLocks noGrp="1"/>
              </p:cNvGraphicFramePr>
              <p:nvPr/>
            </p:nvGraphicFramePr>
            <p:xfrm>
              <a:off x="722376" y="2478728"/>
              <a:ext cx="10716768" cy="1838960"/>
            </p:xfrm>
            <a:graphic>
              <a:graphicData uri="http://schemas.openxmlformats.org/drawingml/2006/table">
                <a:tbl>
                  <a:tblPr/>
                  <a:tblGrid>
                    <a:gridCol w="3337560"/>
                    <a:gridCol w="2459736"/>
                    <a:gridCol w="2459736"/>
                    <a:gridCol w="2459736"/>
                  </a:tblGrid>
                  <a:tr h="459740">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分组</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14:m>
                            <m:oMath xmlns:m="http://schemas.openxmlformats.org/officeDocument/2006/math">
                              <m:r>
                                <m:rPr>
                                  <m:sty m:val="p"/>
                                </m:rP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ATP</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14:m>
                            <m:oMath xmlns:m="http://schemas.openxmlformats.org/officeDocument/2006/math">
                              <m:r>
                                <m:rPr>
                                  <m:sty m:val="p"/>
                                </m:rP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NADH</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丙酮酸</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59740">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对照（没有药物处理）</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14:m>
                            <m:oMath xmlns:m="http://schemas.openxmlformats.org/officeDocument/2006/math">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100</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14:m>
                            <m:oMath xmlns:m="http://schemas.openxmlformats.org/officeDocument/2006/math">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100</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14:m>
                            <m:oMath xmlns:m="http://schemas.openxmlformats.org/officeDocument/2006/math">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100</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59740">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药物</a:t>
                          </a:r>
                          <a14:m>
                            <m:oMath xmlns:m="http://schemas.openxmlformats.org/officeDocument/2006/math">
                              <m:r>
                                <m:rPr>
                                  <m:sty m:val="p"/>
                                </m:rP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X</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14:m>
                            <m:oMath xmlns:m="http://schemas.openxmlformats.org/officeDocument/2006/math">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14:m>
                            <m:oMath xmlns:m="http://schemas.openxmlformats.org/officeDocument/2006/math">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14:m>
                            <m:oMath xmlns:m="http://schemas.openxmlformats.org/officeDocument/2006/math">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59740">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药物</a:t>
                          </a:r>
                          <a14:m>
                            <m:oMath xmlns:m="http://schemas.openxmlformats.org/officeDocument/2006/math">
                              <m:r>
                                <m:rPr>
                                  <m:sty m:val="p"/>
                                </m:rP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Y</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14:m>
                            <m:oMath xmlns:m="http://schemas.openxmlformats.org/officeDocument/2006/math">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20</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14:m>
                            <m:oMath xmlns:m="http://schemas.openxmlformats.org/officeDocument/2006/math">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15</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14:m>
                            <m:oMath xmlns:m="http://schemas.openxmlformats.org/officeDocument/2006/math">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150</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mc:Choice>
        <mc:Fallback xmlns="">
          <p:graphicFrame>
            <p:nvGraphicFramePr>
              <p:cNvPr id="26" name="QC_5_BD.30_2#628bc3d40?colgroup=12,8,8,8&amp;pid=39c280702&amp;color=0,0,0&amp;vtp=1&amp;bbb=1"/>
              <p:cNvGraphicFramePr>
                <a:graphicFrameLocks noGrp="1"/>
              </p:cNvGraphicFramePr>
              <p:nvPr/>
            </p:nvGraphicFramePr>
            <p:xfrm>
              <a:off x="722376" y="2478728"/>
              <a:ext cx="10716768" cy="1838960"/>
            </p:xfrm>
            <a:graphic>
              <a:graphicData uri="http://schemas.openxmlformats.org/drawingml/2006/table">
                <a:tbl>
                  <a:tblPr/>
                  <a:tblGrid>
                    <a:gridCol w="3337560"/>
                    <a:gridCol w="2459736"/>
                    <a:gridCol w="2459736"/>
                    <a:gridCol w="2459736"/>
                  </a:tblGrid>
                  <a:tr h="459740">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分组</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2"/>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2"/>
                        </a:blipFill>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丙酮酸</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59740">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对照（没有药物处理）</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2"/>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2"/>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2"/>
                        </a:blipFill>
                      </a:tcPr>
                    </a:tc>
                  </a:tr>
                  <a:tr h="459740">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2"/>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2"/>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2"/>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2"/>
                        </a:blipFill>
                      </a:tcPr>
                    </a:tc>
                  </a:tr>
                  <a:tr h="459740">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2"/>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2"/>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2"/>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2"/>
                        </a:blipFill>
                      </a:tcPr>
                    </a:tc>
                  </a:tr>
                </a:tbl>
              </a:graphicData>
            </a:graphic>
          </p:graphicFrame>
        </mc:Fallback>
      </mc:AlternateContent>
      <mc:AlternateContent xmlns:mc="http://schemas.openxmlformats.org/markup-compatibility/2006">
        <mc:Choice xmlns:a14="http://schemas.microsoft.com/office/drawing/2010/main" Requires="a14">
          <p:sp>
            <p:nvSpPr>
              <p:cNvPr id="4" name="QC_5_BD.30_3#628bc3d40?pid=39c280702&amp;color=0,0,0&amp;vtp=1&amp;bbb=1"/>
              <p:cNvSpPr/>
              <p:nvPr/>
            </p:nvSpPr>
            <p:spPr>
              <a:xfrm>
                <a:off x="722376" y="4447228"/>
                <a:ext cx="10753344" cy="520700"/>
              </a:xfrm>
              <a:prstGeom prst="rect">
                <a:avLst/>
              </a:prstGeom>
              <a:noFill/>
            </p:spPr>
            <p:txBody>
              <a:bodyPr wrap="none" lIns="0" tIns="0" rIns="0" bIns="0" rtlCol="0" anchor="t"/>
              <a:lstStyle/>
              <a:p>
                <a:pPr algn="l" latinLnBrk="1">
                  <a:lnSpc>
                    <a:spcPts val="41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对照组的数据定为</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，以便比较</a:t>
                </a:r>
                <a:endParaRPr lang="en-US" altLang="zh-CN" sz="2000" dirty="0"/>
              </a:p>
            </p:txBody>
          </p:sp>
        </mc:Choice>
        <mc:Fallback>
          <p:sp>
            <p:nvSpPr>
              <p:cNvPr id="4" name="QC_5_BD.30_3#628bc3d40?pid=39c280702&amp;color=0,0,0&amp;vtp=1&amp;bbb=1"/>
              <p:cNvSpPr>
                <a:spLocks noRot="1" noChangeAspect="1" noMove="1" noResize="1" noEditPoints="1" noAdjustHandles="1" noChangeArrowheads="1" noChangeShapeType="1" noTextEdit="1"/>
              </p:cNvSpPr>
              <p:nvPr/>
            </p:nvSpPr>
            <p:spPr>
              <a:xfrm>
                <a:off x="722376" y="4447228"/>
                <a:ext cx="10753344" cy="520700"/>
              </a:xfrm>
              <a:prstGeom prst="rect">
                <a:avLst/>
              </a:prstGeom>
              <a:blipFill rotWithShape="1">
                <a:blip r:embed="rId3"/>
                <a:stretch>
                  <a:fillRect l="-4" t="-62" b="62"/>
                </a:stretch>
              </a:blipFill>
            </p:spPr>
            <p:txBody>
              <a:bodyPr/>
              <a:lstStyle/>
              <a:p>
                <a:r>
                  <a:rPr lang="zh-CN" altLang="en-US">
                    <a:noFill/>
                  </a:rPr>
                  <a:t> </a:t>
                </a:r>
              </a:p>
            </p:txBody>
          </p:sp>
        </mc:Fallback>
      </mc:AlternateContent>
      <p:sp>
        <p:nvSpPr>
          <p:cNvPr id="5" name="QC_5_AN.31_1#628bc3d40.bracket?pid=39c280702&amp;color=0,0,0&amp;vpa=10&amp;vtp=1&amp;bbb=1"/>
          <p:cNvSpPr/>
          <p:nvPr/>
        </p:nvSpPr>
        <p:spPr>
          <a:xfrm>
            <a:off x="8147114" y="1886400"/>
            <a:ext cx="743649"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ACD</a:t>
            </a:r>
            <a:endParaRPr lang="en-US" altLang="zh-CN" sz="2000" dirty="0"/>
          </a:p>
        </p:txBody>
      </p:sp>
      <mc:AlternateContent xmlns:mc="http://schemas.openxmlformats.org/markup-compatibility/2006">
        <mc:Choice xmlns:a14="http://schemas.microsoft.com/office/drawing/2010/main" Requires="a14">
          <p:sp>
            <p:nvSpPr>
              <p:cNvPr id="6" name="QC_5_BD.30_4#628bc3d40.choices?pid=39c280702&amp;color=0,0,0&amp;vtp=1&amp;bbb=1"/>
              <p:cNvSpPr/>
              <p:nvPr/>
            </p:nvSpPr>
            <p:spPr>
              <a:xfrm>
                <a:off x="722376" y="4954246"/>
                <a:ext cx="10753344" cy="927100"/>
              </a:xfrm>
              <a:prstGeom prst="rect">
                <a:avLst/>
              </a:prstGeom>
              <a:noFill/>
            </p:spPr>
            <p:txBody>
              <a:bodyPr wrap="none" lIns="0" tIns="0" rIns="0" bIns="0" rtlCol="0" anchor="t"/>
              <a:lstStyle/>
              <a:p>
                <a:pPr marL="0" marR="0" lvl="0" indent="0" defTabSz="914400" eaLnBrk="1" fontAlgn="auto" latinLnBrk="1" hangingPunct="1">
                  <a:lnSpc>
                    <a:spcPts val="3600"/>
                  </a:lnSpc>
                  <a:spcBef>
                    <a:spcPts val="0"/>
                  </a:spcBef>
                  <a:spcAft>
                    <a:spcPts val="0"/>
                  </a:spcAft>
                  <a:buClrTx/>
                  <a:buSzTx/>
                  <a:buNone/>
                  <a:tabLst>
                    <a:tab pos="5483860" algn="l"/>
                  </a:tabLst>
                  <a:defRPr/>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A.药物</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X</m:t>
                    </m:r>
                  </m:oMath>
                </a14:m>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可能抑制有氧呼吸的第一阶段</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.药物</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Y</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抑制有氧呼吸的三个阶段</a:t>
                </a:r>
                <a:endParaRPr lang="en-US" altLang="zh-CN" sz="2000" dirty="0"/>
              </a:p>
              <a:p>
                <a:pPr marL="0" marR="0" lvl="0" indent="0" defTabSz="914400" eaLnBrk="1" fontAlgn="auto" latinLnBrk="1" hangingPunct="1">
                  <a:lnSpc>
                    <a:spcPts val="3700"/>
                  </a:lnSpc>
                  <a:spcBef>
                    <a:spcPts val="0"/>
                  </a:spcBef>
                  <a:spcAft>
                    <a:spcPts val="0"/>
                  </a:spcAft>
                  <a:buClrTx/>
                  <a:buSzTx/>
                  <a:buNone/>
                  <a:tabLst>
                    <a:tab pos="5483860" algn="l"/>
                  </a:tabLst>
                  <a:defRPr/>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.有氧呼吸的三个阶段均能产生</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ATP</m:t>
                    </m:r>
                  </m:oMath>
                </a14:m>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.推测药物</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X</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对无氧呼吸也有抑制作用</a:t>
                </a:r>
                <a:endParaRPr lang="en-US" altLang="zh-CN" sz="2000" dirty="0"/>
              </a:p>
            </p:txBody>
          </p:sp>
        </mc:Choice>
        <mc:Fallback>
          <p:sp>
            <p:nvSpPr>
              <p:cNvPr id="6" name="QC_5_BD.30_4#628bc3d40.choices?pid=39c280702&amp;color=0,0,0&amp;vtp=1&amp;bbb=1"/>
              <p:cNvSpPr>
                <a:spLocks noRot="1" noChangeAspect="1" noMove="1" noResize="1" noEditPoints="1" noAdjustHandles="1" noChangeArrowheads="1" noChangeShapeType="1" noTextEdit="1"/>
              </p:cNvSpPr>
              <p:nvPr/>
            </p:nvSpPr>
            <p:spPr>
              <a:xfrm>
                <a:off x="722376" y="4954246"/>
                <a:ext cx="10753344" cy="927100"/>
              </a:xfrm>
              <a:prstGeom prst="rect">
                <a:avLst/>
              </a:prstGeom>
              <a:blipFill rotWithShape="1">
                <a:blip r:embed="rId4"/>
                <a:stretch>
                  <a:fillRect l="-4" t="-66" b="66"/>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fade">
                                      <p:cBhvr>
                                        <p:cTn id="10"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32_1#628bc3d40?pid=39c280702&amp;color=0,0,0&amp;vtp=1&amp;bt=1&amp;bbb=1&amp;hb=1"/>
              <p:cNvSpPr/>
              <p:nvPr/>
            </p:nvSpPr>
            <p:spPr>
              <a:xfrm>
                <a:off x="722376" y="972000"/>
                <a:ext cx="10753344" cy="32258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与对照组相比，药物</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X</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处理后细胞内</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ATP</m:t>
                    </m:r>
                  </m:oMath>
                </a14:m>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NADH</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及丙酮酸水平都大幅降低</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，由于丙酮酸是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有氧呼吸第一阶段的产物</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，所以药物</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X</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可能抑制有氧呼吸的第一阶段</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，导致后续反应无法正常进</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，从而使</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ATP</m:t>
                    </m:r>
                  </m:oMath>
                </a14:m>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NADH</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生成减少，A正确；药物</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Y</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处理后，细胞内</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ATP</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NADH</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水平降低</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，丙酮酸</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水平大幅升高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，说明丙酮酸的生成没有受到明显抑制，但后续反应受到抑制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，可能是抑制了有氧</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呼吸的第二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、三阶段，而不是三个阶段，B错误；有氧呼吸的三个阶段中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，第一阶段和第二阶段</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产生少量</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ATP</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，第三阶段产生大量</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ATP</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无氧呼吸的第一阶段与有氧呼吸第一阶段相同，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药物</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X</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可能抑制有氧呼吸第一阶段，所以推测药物</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X</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对无氧呼吸也有抑制作用，D正确。</a:t>
                </a:r>
                <a:endParaRPr lang="en-US" altLang="zh-CN" sz="2200" dirty="0"/>
              </a:p>
            </p:txBody>
          </p:sp>
        </mc:Choice>
        <mc:Fallback>
          <p:sp>
            <p:nvSpPr>
              <p:cNvPr id="2" name="QC_5_AS.32_1#628bc3d40?pid=39c280702&amp;color=0,0,0&amp;vtp=1&amp;bt=1&amp;bbb=1&amp;hb=1"/>
              <p:cNvSpPr>
                <a:spLocks noRot="1" noChangeAspect="1" noMove="1" noResize="1" noEditPoints="1" noAdjustHandles="1" noChangeArrowheads="1" noChangeShapeType="1" noTextEdit="1"/>
              </p:cNvSpPr>
              <p:nvPr/>
            </p:nvSpPr>
            <p:spPr>
              <a:xfrm>
                <a:off x="722376" y="972000"/>
                <a:ext cx="10753344" cy="3225800"/>
              </a:xfrm>
              <a:prstGeom prst="rect">
                <a:avLst/>
              </a:prstGeom>
              <a:blipFill rotWithShape="1">
                <a:blip r:embed="rId1"/>
                <a:stretch>
                  <a:fillRect l="-4" t="-14" r="-673" b="1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BD.33_1#f56687301?sp=1&amp;pid=39c280702&amp;color=0,0,0&amp;vtp=1&amp;bt=1&amp;bbb=1&amp;hb=1"/>
              <p:cNvSpPr/>
              <p:nvPr/>
            </p:nvSpPr>
            <p:spPr>
              <a:xfrm>
                <a:off x="722376" y="972000"/>
                <a:ext cx="10753344" cy="13716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［湖南长沙长郡中学2025高一上期末］</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某植物可进行两种无氧呼吸</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，且可通过改变无氧呼吸途</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径来适应缺氧环境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。在无氧条件下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，该植物幼苗的根细胞经呼吸作用释放</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的速率随时间的变</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化趋势如图所示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下列相关叙述错误的是(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5_BD.33_1#f56687301?sp=1&amp;pid=39c280702&amp;color=0,0,0&amp;vtp=1&amp;bt=1&amp;bbb=1&amp;hb=1"/>
              <p:cNvSpPr>
                <a:spLocks noRot="1" noChangeAspect="1" noMove="1" noResize="1" noEditPoints="1" noAdjustHandles="1" noChangeArrowheads="1" noChangeShapeType="1" noTextEdit="1"/>
              </p:cNvSpPr>
              <p:nvPr/>
            </p:nvSpPr>
            <p:spPr>
              <a:xfrm>
                <a:off x="722376" y="972000"/>
                <a:ext cx="10753344" cy="1371600"/>
              </a:xfrm>
              <a:prstGeom prst="rect">
                <a:avLst/>
              </a:prstGeom>
              <a:blipFill rotWithShape="1">
                <a:blip r:embed="rId1"/>
                <a:stretch>
                  <a:fillRect l="-4" t="-33" b="33"/>
                </a:stretch>
              </a:blipFill>
            </p:spPr>
            <p:txBody>
              <a:bodyPr/>
              <a:lstStyle/>
              <a:p>
                <a:r>
                  <a:rPr lang="zh-CN" altLang="en-US">
                    <a:noFill/>
                  </a:rPr>
                  <a:t> </a:t>
                </a:r>
              </a:p>
            </p:txBody>
          </p:sp>
        </mc:Fallback>
      </mc:AlternateContent>
      <p:sp>
        <p:nvSpPr>
          <p:cNvPr id="3" name="QC_5_AN.34_1#f56687301.bracket?pid=39c280702&amp;color=0,0,0&amp;vpa=11&amp;vtp=1"/>
          <p:cNvSpPr/>
          <p:nvPr/>
        </p:nvSpPr>
        <p:spPr>
          <a:xfrm>
            <a:off x="5494401" y="1886400"/>
            <a:ext cx="355600"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pic>
        <p:nvPicPr>
          <p:cNvPr id="4" name="QC_5_BD.33_2#f56687301?htil=3&amp;pid=39c280702&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8782099" y="2478728"/>
            <a:ext cx="2231136" cy="1563624"/>
          </a:xfrm>
          <a:prstGeom prst="rect">
            <a:avLst/>
          </a:prstGeom>
          <a:noFill/>
          <a:extLst>
            <a:ext uri="{909E8E84-426E-40DD-AFC4-6F175D3DCCD1}">
              <a14:hiddenFill xmlns:a14="http://schemas.microsoft.com/office/drawing/2010/main">
                <a:solidFill>
                  <a:scrgbClr r="0" g="0" b="0">
                    <a:alpha val="0"/>
                  </a:scrgbClr>
                </a:solidFill>
              </a14:hiddenFill>
            </a:ext>
          </a:extLst>
        </p:spPr>
      </p:pic>
      <mc:AlternateContent xmlns:mc="http://schemas.openxmlformats.org/markup-compatibility/2006">
        <mc:Choice xmlns:a14="http://schemas.microsoft.com/office/drawing/2010/main" Requires="a14">
          <p:sp>
            <p:nvSpPr>
              <p:cNvPr id="5" name="QC_5_BD.33_3#f56687301.choices?htil=3&amp;pid=39c280702&amp;color=0,0,0&amp;vtp=1&amp;bbb=1"/>
              <p:cNvSpPr/>
              <p:nvPr/>
            </p:nvSpPr>
            <p:spPr>
              <a:xfrm>
                <a:off x="722376" y="2389862"/>
                <a:ext cx="8385048" cy="18669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A.在时间</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𝑎</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之前，植物根细胞进行了产乳酸的无氧呼吸</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𝑎</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𝑏</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时间内植物根细胞存在着产酒精的无氧呼吸</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.每分子葡萄糖经无氧呼吸产生酒精时生成的</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ATP</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比产生乳酸时的多</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.该植物根细胞无氧呼吸产生酒精的场所和产生乳酸的场所相同</a:t>
                </a:r>
                <a:endParaRPr lang="en-US" altLang="zh-CN" sz="2000" dirty="0"/>
              </a:p>
            </p:txBody>
          </p:sp>
        </mc:Choice>
        <mc:Fallback>
          <p:sp>
            <p:nvSpPr>
              <p:cNvPr id="5" name="QC_5_BD.33_3#f56687301.choices?htil=3&amp;pid=39c280702&amp;color=0,0,0&amp;vtp=1&amp;bbb=1"/>
              <p:cNvSpPr>
                <a:spLocks noRot="1" noChangeAspect="1" noMove="1" noResize="1" noEditPoints="1" noAdjustHandles="1" noChangeArrowheads="1" noChangeShapeType="1" noTextEdit="1"/>
              </p:cNvSpPr>
              <p:nvPr/>
            </p:nvSpPr>
            <p:spPr>
              <a:xfrm>
                <a:off x="722376" y="2389862"/>
                <a:ext cx="8385048" cy="1866900"/>
              </a:xfrm>
              <a:prstGeom prst="rect">
                <a:avLst/>
              </a:prstGeom>
              <a:blipFill rotWithShape="1">
                <a:blip r:embed="rId3"/>
                <a:stretch>
                  <a:fillRect l="-5" t="-19" r="3" b="1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35_1#f56687301?pid=39c280702&amp;color=0,0,0&amp;vtp=1&amp;bt=1&amp;bbb=1&amp;hb=1"/>
              <p:cNvSpPr/>
              <p:nvPr/>
            </p:nvSpPr>
            <p:spPr>
              <a:xfrm>
                <a:off x="722376" y="972000"/>
                <a:ext cx="10753344" cy="32131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由题意可知，某植物可通过改变无氧呼吸途径来适应缺氧环境</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，而无氧呼吸产生酒精时有</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释放，图示在时间</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𝑎</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之前</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，植物根细胞无</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释放，说明在时间</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𝑎</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之前</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，植物根细胞进行了产</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乳酸的无氧呼吸</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，A正确；在</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𝑎</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𝑏</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时间内</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，植物根细胞释放的</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量从无到有</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，且</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释放速率逐</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渐增大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，说明存在着产酒精的无氧呼吸，B正确；无论是产生酒精还是产生乳酸的无氧呼吸</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，都</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只在第一阶段释放少量能量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，第二阶段无能量释放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，因此每分子葡萄糖经无氧呼吸产生酒精时生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成的</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ATP</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和产生乳酸时相同，C错误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；该植物根细胞无氧呼吸产生酒精的场所和产生乳酸的场所</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相同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，都是细胞质基质，D正确。</a:t>
                </a:r>
                <a:endParaRPr lang="en-US" altLang="zh-CN" sz="2200" dirty="0"/>
              </a:p>
            </p:txBody>
          </p:sp>
        </mc:Choice>
        <mc:Fallback>
          <p:sp>
            <p:nvSpPr>
              <p:cNvPr id="2" name="QC_5_AS.35_1#f56687301?pid=39c280702&amp;color=0,0,0&amp;vtp=1&amp;bt=1&amp;bbb=1&amp;hb=1"/>
              <p:cNvSpPr>
                <a:spLocks noRot="1" noChangeAspect="1" noMove="1" noResize="1" noEditPoints="1" noAdjustHandles="1" noChangeArrowheads="1" noChangeShapeType="1" noTextEdit="1"/>
              </p:cNvSpPr>
              <p:nvPr/>
            </p:nvSpPr>
            <p:spPr>
              <a:xfrm>
                <a:off x="722376" y="972000"/>
                <a:ext cx="10753344" cy="3213100"/>
              </a:xfrm>
              <a:prstGeom prst="rect">
                <a:avLst/>
              </a:prstGeom>
              <a:blipFill rotWithShape="1">
                <a:blip r:embed="rId1"/>
                <a:stretch>
                  <a:fillRect l="-4" t="-14" r="-709" b="1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BD.36_1#150df8457?pid=39c280702&amp;color=0,0,0&amp;vtp=1&amp;bt=1&amp;bbb=1&amp;hb=1"/>
          <p:cNvSpPr/>
          <p:nvPr/>
        </p:nvSpPr>
        <p:spPr>
          <a:xfrm>
            <a:off x="722376" y="972000"/>
            <a:ext cx="10753344" cy="9144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7.</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［江苏镇江2024高一上期末］</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酵母菌是制作马奶酒的重要发酵菌种之一</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，科研人员对马奶酒中</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的酵母菌菌株进行研究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。请回答问题：</a:t>
            </a:r>
            <a:endParaRPr lang="en-US" altLang="zh-CN" sz="2000" dirty="0">
              <a:solidFill>
                <a:srgbClr val="000000"/>
              </a:solidFill>
            </a:endParaRPr>
          </a:p>
        </p:txBody>
      </p:sp>
      <p:sp>
        <p:nvSpPr>
          <p:cNvPr id="3" name="QB_6_BD.37_1#b8a50c4b8?pid=150df8457&amp;color=0,0,0&amp;vtp=1&amp;bbb=1"/>
          <p:cNvSpPr/>
          <p:nvPr/>
        </p:nvSpPr>
        <p:spPr>
          <a:xfrm>
            <a:off x="722376" y="1932662"/>
            <a:ext cx="10753344" cy="431800"/>
          </a:xfrm>
          <a:prstGeom prst="rect">
            <a:avLst/>
          </a:prstGeom>
          <a:noFill/>
        </p:spPr>
        <p:txBody>
          <a:bodyPr wrap="none" lIns="0" tIns="0" rIns="0" bIns="0" rtlCol="0" anchor="t"/>
          <a:lstStyle/>
          <a:p>
            <a:pPr algn="l" latinLnBrk="1">
              <a:lnSpc>
                <a:spcPts val="34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）酵母菌在无氧条件下将葡萄糖分解为酒精和</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solidFill>
                <a:srgbClr val="000000"/>
              </a:solidFill>
            </a:endParaRPr>
          </a:p>
        </p:txBody>
      </p:sp>
      <mc:AlternateContent xmlns:mc="http://schemas.openxmlformats.org/markup-compatibility/2006">
        <mc:Choice xmlns:a14="http://schemas.microsoft.com/office/drawing/2010/main" Requires="a14">
          <p:sp>
            <p:nvSpPr>
              <p:cNvPr id="4" name="QB_6_AN.38_1#b8a50c4b8.blank?pid=150df8457&amp;color=0,0,0&amp;vpa=12&amp;vtp=1&amp;bbb=1"/>
              <p:cNvSpPr/>
              <p:nvPr/>
            </p:nvSpPr>
            <p:spPr>
              <a:xfrm>
                <a:off x="6242114" y="1987428"/>
                <a:ext cx="582041" cy="317500"/>
              </a:xfrm>
              <a:prstGeom prst="rect">
                <a:avLst/>
              </a:prstGeom>
              <a:noFill/>
            </p:spPr>
            <p:txBody>
              <a:bodyPr wrap="none" lIns="0" tIns="0" rIns="0" bIns="0" rtlCol="0" anchor="t"/>
              <a:lstStyle/>
              <a:p>
                <a:pPr algn="ctr" latinLnBrk="1">
                  <a:lnSpc>
                    <a:spcPts val="2500"/>
                  </a:lnSpc>
                </a:pPr>
                <a14:m>
                  <m:oMath xmlns:m="http://schemas.openxmlformats.org/officeDocument/2006/math">
                    <m:sSub>
                      <m:sSubPr>
                        <m:ctrlPr>
                          <a:rPr lang="en-US" altLang="zh-CN" sz="2000" b="1" i="1"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𝐂𝐎</m:t>
                        </m:r>
                      </m:e>
                      <m:sub>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𝟐</m:t>
                        </m:r>
                      </m:sub>
                    </m:sSub>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00" dirty="0"/>
              </a:p>
            </p:txBody>
          </p:sp>
        </mc:Choice>
        <mc:Fallback>
          <p:sp>
            <p:nvSpPr>
              <p:cNvPr id="4" name="QB_6_AN.38_1#b8a50c4b8.blank?pid=150df8457&amp;color=0,0,0&amp;vpa=12&amp;vtp=1&amp;bbb=1"/>
              <p:cNvSpPr>
                <a:spLocks noRot="1" noChangeAspect="1" noMove="1" noResize="1" noEditPoints="1" noAdjustHandles="1" noChangeArrowheads="1" noChangeShapeType="1" noTextEdit="1"/>
              </p:cNvSpPr>
              <p:nvPr/>
            </p:nvSpPr>
            <p:spPr>
              <a:xfrm>
                <a:off x="6242114" y="1987428"/>
                <a:ext cx="582041" cy="317500"/>
              </a:xfrm>
              <a:prstGeom prst="rect">
                <a:avLst/>
              </a:prstGeom>
              <a:blipFill rotWithShape="1">
                <a:blip r:embed="rId1"/>
                <a:stretch>
                  <a:fillRect l="-11" t="-162" r="76" b="162"/>
                </a:stretch>
              </a:blipFill>
            </p:spPr>
            <p:txBody>
              <a:bodyPr/>
              <a:lstStyle/>
              <a:p>
                <a:r>
                  <a:rPr lang="zh-CN" altLang="en-US">
                    <a:noFill/>
                  </a:rPr>
                  <a:t> </a:t>
                </a:r>
              </a:p>
            </p:txBody>
          </p:sp>
        </mc:Fallback>
      </mc:AlternateContent>
      <p:sp>
        <p:nvSpPr>
          <p:cNvPr id="5" name="QB_6_AS.39_1#b8a50c4b8?pid=150df8457&amp;color=0,0,0&amp;vtp=1&amp;bbb=1"/>
          <p:cNvSpPr/>
          <p:nvPr/>
        </p:nvSpPr>
        <p:spPr>
          <a:xfrm>
            <a:off x="722376" y="2377001"/>
            <a:ext cx="10753344" cy="482600"/>
          </a:xfrm>
          <a:prstGeom prst="rect">
            <a:avLst/>
          </a:prstGeom>
          <a:noFill/>
        </p:spPr>
        <p:txBody>
          <a:bodyPr wrap="none" lIns="0" tIns="0" rIns="0" bIns="0" rtlCol="0" anchor="t"/>
          <a:lstStyle/>
          <a:p>
            <a:pPr algn="l" latinLnBrk="1">
              <a:lnSpc>
                <a:spcPts val="38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酵母菌在无氧条件下将葡萄糖分解为酒精和二氧化碳，同时释放出少量能量。</a:t>
            </a:r>
            <a:endParaRPr lang="en-US" altLang="zh-CN" sz="2200" dirty="0">
              <a:solidFill>
                <a:srgbClr val="000000"/>
              </a:solidFill>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P spid="5" grpId="0" animBg="1"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539495328.fixed?pid=1a7bc67c0&amp;color=100,146,38&amp;vtp=1"/>
          <p:cNvSpPr/>
          <p:nvPr/>
        </p:nvSpPr>
        <p:spPr>
          <a:xfrm>
            <a:off x="6181344" y="950976"/>
            <a:ext cx="969264" cy="1197864"/>
          </a:xfrm>
          <a:prstGeom prst="rect">
            <a:avLst/>
          </a:prstGeom>
          <a:noFill/>
        </p:spPr>
        <p:txBody>
          <a:bodyPr wrap="square" lIns="0" tIns="0" rIns="0" bIns="0" rtlCol="0" anchor="ctr"/>
          <a:lstStyle/>
          <a:p>
            <a:pPr algn="l" latinLnBrk="1">
              <a:lnSpc>
                <a:spcPct val="1000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1</a:t>
            </a:r>
            <a:endParaRPr lang="en-US" altLang="zh-CN" sz="7200" dirty="0"/>
          </a:p>
        </p:txBody>
      </p:sp>
      <p:sp>
        <p:nvSpPr>
          <p:cNvPr id="3" name="C_4#539495328.fixed?pid=1a7bc67c0&amp;color=255,255,255&amp;vtp=1&amp;bbb=1"/>
          <p:cNvSpPr/>
          <p:nvPr/>
        </p:nvSpPr>
        <p:spPr>
          <a:xfrm>
            <a:off x="0" y="3493008"/>
            <a:ext cx="12188952" cy="768096"/>
          </a:xfrm>
          <a:prstGeom prst="rect">
            <a:avLst/>
          </a:prstGeom>
          <a:noFill/>
        </p:spPr>
        <p:txBody>
          <a:bodyPr wrap="none" lIns="0" tIns="0" rIns="0" bIns="0" rtlCol="0" anchor="ctr"/>
          <a:lstStyle/>
          <a:p>
            <a:pPr algn="ctr" latinLnBrk="1">
              <a:lnSpc>
                <a:spcPts val="5400"/>
              </a:lnSpc>
            </a:pP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课时1</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细胞呼吸方式的探究和原理</a:t>
            </a:r>
            <a:endParaRPr lang="en-US" altLang="zh-CN" sz="4400" dirty="0"/>
          </a:p>
        </p:txBody>
      </p:sp>
      <p:pic>
        <p:nvPicPr>
          <p:cNvPr id="4" name="C_4#539495328.fixed?pid=1a7bc67c0&amp;color=0,0,0&amp;tib=255,255,255&amp;vtp=1" descr="preencoded.png"/>
          <p:cNvPicPr>
            <a:picLocks noChangeAspect="1"/>
          </p:cNvPicPr>
          <p:nvPr/>
        </p:nvPicPr>
        <p:blipFill>
          <a:blip r:embed="rId1"/>
          <a:stretch>
            <a:fillRect/>
          </a:stretch>
        </p:blipFill>
        <p:spPr>
          <a:xfrm>
            <a:off x="9939528" y="4507992"/>
            <a:ext cx="402336" cy="438912"/>
          </a:xfrm>
          <a:prstGeom prst="rect">
            <a:avLst/>
          </a:prstGeom>
        </p:spPr>
      </p:pic>
      <p:sp>
        <p:nvSpPr>
          <p:cNvPr id="5" name="C_4_BD#539495328.fixed?pid=1a7bc67c0&amp;color=255,255,255&amp;vtp=1&amp;bbb=1"/>
          <p:cNvSpPr/>
          <p:nvPr/>
        </p:nvSpPr>
        <p:spPr>
          <a:xfrm>
            <a:off x="10460736" y="4343400"/>
            <a:ext cx="1709928" cy="640080"/>
          </a:xfrm>
          <a:prstGeom prst="rect">
            <a:avLst/>
          </a:prstGeom>
          <a:noFill/>
        </p:spPr>
        <p:txBody>
          <a:bodyPr wrap="none" lIns="0" tIns="0" rIns="0" bIns="0" rtlCol="0" anchor="ctr"/>
          <a:lstStyle/>
          <a:p>
            <a:pPr algn="l" latinLnBrk="1">
              <a:lnSpc>
                <a:spcPts val="4900"/>
              </a:lnSpc>
            </a:pPr>
            <a:r>
              <a:rPr lang="en-US" altLang="zh-CN" sz="2800" b="1" i="0" dirty="0">
                <a:solidFill>
                  <a:srgbClr val="FFFFFF"/>
                </a:solidFill>
                <a:latin typeface="黑体" panose="02010609060101010101" charset="-122"/>
                <a:ea typeface="黑体" panose="02010609060101010101" charset="-122"/>
                <a:cs typeface="黑体" panose="02010609060101010101" pitchFamily="34" charset="-120"/>
              </a:rPr>
              <a:t>刷基础</a:t>
            </a:r>
            <a:endParaRPr lang="en-US" altLang="zh-CN" sz="2800" dirty="0"/>
          </a:p>
        </p:txBody>
      </p:sp>
    </p:spTree>
  </p:cSld>
  <p:clrMapOvr>
    <a:masterClrMapping/>
  </p:clrMapOvr>
  <p:transition>
    <p:fade/>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6_BD.40_1#f2e64d29c?sp=1&amp;pid=150df8457&amp;color=0,0,0&amp;vtp=1&amp;bt=1&amp;bbb=1&amp;hb=1"/>
          <p:cNvSpPr/>
          <p:nvPr/>
        </p:nvSpPr>
        <p:spPr>
          <a:xfrm>
            <a:off x="722376" y="972000"/>
            <a:ext cx="10753344" cy="13716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（2）马奶中含有的糖类主要为乳糖。某些微生物可将乳糖水解为葡萄糖和半乳糖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，酵母菌可利</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用这些单糖发酵产生酒精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，从而制成马奶酒</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。科研人员研究野生型酵母菌和马奶酒酵母菌的发酵</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情况</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，结果分别如图1、图2所示。</a:t>
            </a:r>
            <a:endParaRPr lang="en-US" altLang="zh-CN" sz="2000" dirty="0"/>
          </a:p>
        </p:txBody>
      </p:sp>
      <p:pic>
        <p:nvPicPr>
          <p:cNvPr id="3" name="QO_6_BD.40_3#f2e64d29c?htil=1&amp;pid=150df8457&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1536192" y="2487872"/>
            <a:ext cx="3739896" cy="2340864"/>
          </a:xfrm>
          <a:prstGeom prst="rect">
            <a:avLst/>
          </a:prstGeom>
          <a:noFill/>
          <a:extLst>
            <a:ext uri="{909E8E84-426E-40DD-AFC4-6F175D3DCCD1}">
              <a14:hiddenFill xmlns:a14="http://schemas.microsoft.com/office/drawing/2010/main">
                <a:solidFill>
                  <a:scrgbClr r="0" g="0" b="0">
                    <a:alpha val="0"/>
                  </a:scrgbClr>
                </a:solidFill>
              </a14:hiddenFill>
            </a:ext>
          </a:extLst>
        </p:spPr>
      </p:pic>
      <p:pic>
        <p:nvPicPr>
          <p:cNvPr id="4" name="QO_6_BD.40_4#f2e64d29c?htil=1&amp;pid=150df8457&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6949440" y="2478728"/>
            <a:ext cx="3666744" cy="2350008"/>
          </a:xfrm>
          <a:prstGeom prst="rect">
            <a:avLst/>
          </a:prstGeom>
          <a:noFill/>
          <a:extLst>
            <a:ext uri="{909E8E84-426E-40DD-AFC4-6F175D3DCCD1}">
              <a14:hiddenFill xmlns:a14="http://schemas.microsoft.com/office/drawing/2010/main">
                <a:solidFill>
                  <a:scrgbClr r="0" g="0" b="0">
                    <a:alpha val="0"/>
                  </a:scrgbClr>
                </a:solidFill>
              </a14:hiddenFill>
            </a:ext>
          </a:extLst>
        </p:spPr>
      </p:pic>
    </p:spTree>
  </p:cSld>
  <p:clrMapOvr>
    <a:masterClrMapping/>
  </p:clrMapOvr>
  <p:transition>
    <p:fade/>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7_BD.41_1#4d2d28f65?pid=f2e64d29c&amp;color=0,0,0&amp;vtp=1&amp;bt=1&amp;bbb=1&amp;hb=1"/>
          <p:cNvSpPr/>
          <p:nvPr/>
        </p:nvSpPr>
        <p:spPr>
          <a:xfrm>
            <a:off x="722376" y="969264"/>
            <a:ext cx="10753344" cy="9144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①据图可知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，野生型酵母菌首先利用</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进行发酵</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，当这种糖耗尽时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，酒精产量的增加停滞</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一段时间后，开始利用</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进行发酵</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B_7_AN.42_1#4d2d28f65.blank?pid=f2e64d29c&amp;color=0,0,0&amp;vpa=13&amp;vtp=1&amp;bbb=1"/>
          <p:cNvSpPr/>
          <p:nvPr/>
        </p:nvSpPr>
        <p:spPr>
          <a:xfrm>
            <a:off x="4795901" y="931164"/>
            <a:ext cx="946150"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葡萄糖</a:t>
            </a:r>
            <a:endParaRPr lang="en-US" altLang="zh-CN" sz="2000" dirty="0"/>
          </a:p>
        </p:txBody>
      </p:sp>
      <p:sp>
        <p:nvSpPr>
          <p:cNvPr id="4" name="QB_7_AN.43_1#4d2d28f65.blank?pid=f2e64d29c&amp;color=0,0,0&amp;vpa=14&amp;vtp=1&amp;bbb=1"/>
          <p:cNvSpPr/>
          <p:nvPr/>
        </p:nvSpPr>
        <p:spPr>
          <a:xfrm>
            <a:off x="3271901" y="1388364"/>
            <a:ext cx="946150"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半乳糖</a:t>
            </a:r>
            <a:endParaRPr lang="en-US" altLang="zh-CN" sz="2000" dirty="0"/>
          </a:p>
        </p:txBody>
      </p:sp>
      <p:sp>
        <p:nvSpPr>
          <p:cNvPr id="5" name="QB_7_AS.44_1#4d2d28f65?pid=f2e64d29c&amp;color=0,0,0&amp;vtp=1&amp;bbb=1&amp;hb=1"/>
          <p:cNvSpPr/>
          <p:nvPr/>
        </p:nvSpPr>
        <p:spPr>
          <a:xfrm>
            <a:off x="722376" y="1938020"/>
            <a:ext cx="10753344" cy="13843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据图1可知，野生型酵母菌发酵过程中，葡萄糖的浓度先于半乳糖下降</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，可推知野生型酵</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母菌首先利用葡萄糖进行发酵</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；当葡萄糖耗尽时，酒精浓度不再增加</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，一段时间后随着半乳糖的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浓度下降酒精浓度再次上升</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，可推测葡萄糖消耗完后，野生型酵母菌开始利用半乳糖发酵。</a:t>
            </a:r>
            <a:endParaRPr lang="en-US" altLang="zh-CN" sz="2200" dirty="0"/>
          </a:p>
        </p:txBody>
      </p:sp>
      <p:sp>
        <p:nvSpPr>
          <p:cNvPr id="6" name="QB_7_BD.45_1#41f088f82?pid=f2e64d29c&amp;color=0,0,0&amp;vtp=1&amp;bbb=1&amp;hb=1"/>
          <p:cNvSpPr/>
          <p:nvPr/>
        </p:nvSpPr>
        <p:spPr>
          <a:xfrm>
            <a:off x="722376" y="3370614"/>
            <a:ext cx="10753344" cy="13716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②分析图中曲线，与野生型酵母菌相比</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，马奶酒酵母菌在利用葡萄糖和半乳糖发酵产生酒精方面</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的不同点：</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__________________________________________________________________________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6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7" name="QB_7_AN.46_1#41f088f82.blank?pid=f2e64d29c&amp;color=0,0,0&amp;vpa=15&amp;vtp=1&amp;bbb=1&amp;hb=1"/>
          <p:cNvSpPr/>
          <p:nvPr/>
        </p:nvSpPr>
        <p:spPr>
          <a:xfrm>
            <a:off x="722377" y="3789714"/>
            <a:ext cx="10749631" cy="914400"/>
          </a:xfrm>
          <a:prstGeom prst="rect">
            <a:avLst/>
          </a:prstGeom>
          <a:noFill/>
        </p:spPr>
        <p:txBody>
          <a:bodyPr wrap="square" lIns="0" tIns="0" rIns="0" bIns="0" rtlCol="0" anchor="t"/>
          <a:lstStyle/>
          <a:p>
            <a:pPr latinLnBrk="1">
              <a:lnSpc>
                <a:spcPts val="3600"/>
              </a:lnSpc>
            </a:pPr>
            <a:r>
              <a:rPr lang="en-US" altLang="zh-CN" sz="2000" b="1" i="0">
                <a:solidFill>
                  <a:srgbClr val="00B050"/>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马奶酒酵母菌先利用半乳糖进行发酵</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，随后同时利用葡萄糖和半乳糖进行发酵</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，发</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酵产生酒精速率快</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，酒精浓度高峰出现早</a:t>
            </a:r>
            <a:endParaRPr lang="en-US" altLang="zh-CN" sz="2000" dirty="0"/>
          </a:p>
        </p:txBody>
      </p:sp>
      <p:sp>
        <p:nvSpPr>
          <p:cNvPr id="8" name="QB_7_AS.47_1#41f088f82?pid=f2e64d29c&amp;color=0,0,0&amp;vtp=1&amp;bbb=1&amp;hb=1"/>
          <p:cNvSpPr/>
          <p:nvPr/>
        </p:nvSpPr>
        <p:spPr>
          <a:xfrm>
            <a:off x="722376" y="4800600"/>
            <a:ext cx="10753344" cy="13843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比较两图中的实验结果可知，与野生型酵母菌相比</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，马奶酒酵母菌在利用葡萄糖和半乳糖</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发酵产生酒精时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，先利用的是半乳糖，随后同时利用半乳糖和葡萄糖，且产生酒精的速率快</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，酒</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精浓度高峰出现早</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5">
                                            <p:txEl>
                                              <p:pRg st="1" end="1"/>
                                            </p:txEl>
                                          </p:spTgt>
                                        </p:tgtEl>
                                        <p:attrNameLst>
                                          <p:attrName>style.visibility</p:attrName>
                                        </p:attrNameLst>
                                      </p:cBhvr>
                                      <p:to>
                                        <p:strVal val="visible"/>
                                      </p:to>
                                    </p:set>
                                    <p:animEffect transition="in" filter="fade">
                                      <p:cBhvr>
                                        <p:cTn id="29" dur="500"/>
                                        <p:tgtEl>
                                          <p:spTgt spid="5">
                                            <p:txEl>
                                              <p:pRg st="1" end="1"/>
                                            </p:txEl>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5">
                                            <p:txEl>
                                              <p:pRg st="2" end="2"/>
                                            </p:txEl>
                                          </p:spTgt>
                                        </p:tgtEl>
                                        <p:attrNameLst>
                                          <p:attrName>style.visibility</p:attrName>
                                        </p:attrNameLst>
                                      </p:cBhvr>
                                      <p:to>
                                        <p:strVal val="visible"/>
                                      </p:to>
                                    </p:set>
                                    <p:animEffect transition="in" filter="fade">
                                      <p:cBhvr>
                                        <p:cTn id="32" dur="500"/>
                                        <p:tgtEl>
                                          <p:spTgt spid="5">
                                            <p:txEl>
                                              <p:pRg st="2" end="2"/>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7">
                                            <p:bg/>
                                          </p:spTgt>
                                        </p:tgtEl>
                                        <p:attrNameLst>
                                          <p:attrName>style.visibility</p:attrName>
                                        </p:attrNameLst>
                                      </p:cBhvr>
                                      <p:to>
                                        <p:strVal val="visible"/>
                                      </p:to>
                                    </p:set>
                                    <p:animEffect transition="in" filter="fade">
                                      <p:cBhvr>
                                        <p:cTn id="37" dur="500"/>
                                        <p:tgtEl>
                                          <p:spTgt spid="7">
                                            <p:bg/>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7">
                                            <p:txEl>
                                              <p:pRg st="0" end="0"/>
                                            </p:txEl>
                                          </p:spTgt>
                                        </p:tgtEl>
                                        <p:attrNameLst>
                                          <p:attrName>style.visibility</p:attrName>
                                        </p:attrNameLst>
                                      </p:cBhvr>
                                      <p:to>
                                        <p:strVal val="visible"/>
                                      </p:to>
                                    </p:set>
                                    <p:animEffect transition="in" filter="fade">
                                      <p:cBhvr>
                                        <p:cTn id="40" dur="500"/>
                                        <p:tgtEl>
                                          <p:spTgt spid="7">
                                            <p:txEl>
                                              <p:pRg st="0" end="0"/>
                                            </p:txEl>
                                          </p:spTgt>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7">
                                            <p:txEl>
                                              <p:pRg st="1" end="1"/>
                                            </p:txEl>
                                          </p:spTgt>
                                        </p:tgtEl>
                                        <p:attrNameLst>
                                          <p:attrName>style.visibility</p:attrName>
                                        </p:attrNameLst>
                                      </p:cBhvr>
                                      <p:to>
                                        <p:strVal val="visible"/>
                                      </p:to>
                                    </p:set>
                                    <p:animEffect transition="in" filter="fade">
                                      <p:cBhvr>
                                        <p:cTn id="43" dur="500"/>
                                        <p:tgtEl>
                                          <p:spTgt spid="7">
                                            <p:txEl>
                                              <p:pRg st="1" end="1"/>
                                            </p:txEl>
                                          </p:spTgt>
                                        </p:tgtEl>
                                      </p:cBhvr>
                                    </p:animEffect>
                                  </p:childTnLst>
                                </p:cTn>
                              </p:par>
                            </p:childTnLst>
                          </p:cTn>
                        </p:par>
                      </p:childTnLst>
                    </p:cTn>
                  </p:par>
                  <p:par>
                    <p:cTn id="44" fill="hold">
                      <p:stCondLst>
                        <p:cond delay="indefinite"/>
                      </p:stCondLst>
                      <p:childTnLst>
                        <p:par>
                          <p:cTn id="45" fill="hold">
                            <p:stCondLst>
                              <p:cond delay="0"/>
                            </p:stCondLst>
                            <p:childTnLst>
                              <p:par>
                                <p:cTn id="46" presetID="10" presetClass="entr" presetSubtype="0" fill="hold" grpId="0" nodeType="clickEffect">
                                  <p:stCondLst>
                                    <p:cond delay="0"/>
                                  </p:stCondLst>
                                  <p:childTnLst>
                                    <p:set>
                                      <p:cBhvr>
                                        <p:cTn id="47" dur="1" fill="hold">
                                          <p:stCondLst>
                                            <p:cond delay="0"/>
                                          </p:stCondLst>
                                        </p:cTn>
                                        <p:tgtEl>
                                          <p:spTgt spid="8">
                                            <p:bg/>
                                          </p:spTgt>
                                        </p:tgtEl>
                                        <p:attrNameLst>
                                          <p:attrName>style.visibility</p:attrName>
                                        </p:attrNameLst>
                                      </p:cBhvr>
                                      <p:to>
                                        <p:strVal val="visible"/>
                                      </p:to>
                                    </p:set>
                                    <p:animEffect transition="in" filter="fade">
                                      <p:cBhvr>
                                        <p:cTn id="48" dur="500"/>
                                        <p:tgtEl>
                                          <p:spTgt spid="8">
                                            <p:bg/>
                                          </p:spTgt>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8">
                                            <p:txEl>
                                              <p:pRg st="0" end="0"/>
                                            </p:txEl>
                                          </p:spTgt>
                                        </p:tgtEl>
                                        <p:attrNameLst>
                                          <p:attrName>style.visibility</p:attrName>
                                        </p:attrNameLst>
                                      </p:cBhvr>
                                      <p:to>
                                        <p:strVal val="visible"/>
                                      </p:to>
                                    </p:set>
                                    <p:animEffect transition="in" filter="fade">
                                      <p:cBhvr>
                                        <p:cTn id="51" dur="500"/>
                                        <p:tgtEl>
                                          <p:spTgt spid="8">
                                            <p:txEl>
                                              <p:pRg st="0" end="0"/>
                                            </p:txEl>
                                          </p:spTgt>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8">
                                            <p:txEl>
                                              <p:pRg st="1" end="1"/>
                                            </p:txEl>
                                          </p:spTgt>
                                        </p:tgtEl>
                                        <p:attrNameLst>
                                          <p:attrName>style.visibility</p:attrName>
                                        </p:attrNameLst>
                                      </p:cBhvr>
                                      <p:to>
                                        <p:strVal val="visible"/>
                                      </p:to>
                                    </p:set>
                                    <p:animEffect transition="in" filter="fade">
                                      <p:cBhvr>
                                        <p:cTn id="54" dur="500"/>
                                        <p:tgtEl>
                                          <p:spTgt spid="8">
                                            <p:txEl>
                                              <p:pRg st="1" end="1"/>
                                            </p:txEl>
                                          </p:spTgt>
                                        </p:tgtEl>
                                      </p:cBhvr>
                                    </p:animEffect>
                                  </p:childTnLst>
                                </p:cTn>
                              </p:par>
                              <p:par>
                                <p:cTn id="55" presetID="10" presetClass="entr" presetSubtype="0" fill="hold" grpId="0" nodeType="withEffect">
                                  <p:stCondLst>
                                    <p:cond delay="0"/>
                                  </p:stCondLst>
                                  <p:childTnLst>
                                    <p:set>
                                      <p:cBhvr>
                                        <p:cTn id="56" dur="1" fill="hold">
                                          <p:stCondLst>
                                            <p:cond delay="0"/>
                                          </p:stCondLst>
                                        </p:cTn>
                                        <p:tgtEl>
                                          <p:spTgt spid="8">
                                            <p:txEl>
                                              <p:pRg st="2" end="2"/>
                                            </p:txEl>
                                          </p:spTgt>
                                        </p:tgtEl>
                                        <p:attrNameLst>
                                          <p:attrName>style.visibility</p:attrName>
                                        </p:attrNameLst>
                                      </p:cBhvr>
                                      <p:to>
                                        <p:strVal val="visible"/>
                                      </p:to>
                                    </p:set>
                                    <p:animEffect transition="in" filter="fade">
                                      <p:cBhvr>
                                        <p:cTn id="57" dur="500"/>
                                        <p:tgtEl>
                                          <p:spTgt spid="8">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7" grpId="0" animBg="1" build="p"/>
      <p:bldP spid="8" grpId="0" animBg="1" build="p"/>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EX.48_1#150df8457?pid=39c280702&amp;color=0,0,0&amp;vtp=1&amp;bt=1&amp;bbb=1"/>
          <p:cNvSpPr/>
          <p:nvPr/>
        </p:nvSpPr>
        <p:spPr>
          <a:xfrm>
            <a:off x="722376" y="969264"/>
            <a:ext cx="10753344" cy="520700"/>
          </a:xfrm>
          <a:prstGeom prst="rect">
            <a:avLst/>
          </a:prstGeom>
          <a:noFill/>
        </p:spPr>
        <p:txBody>
          <a:bodyPr wrap="none" lIns="0" tIns="0" rIns="0" bIns="0" rtlCol="0" anchor="t"/>
          <a:lstStyle/>
          <a:p>
            <a:pPr algn="l" latinLnBrk="1">
              <a:lnSpc>
                <a:spcPts val="41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题图解读</a:t>
            </a:r>
            <a:endParaRPr lang="en-US" altLang="zh-CN" sz="2000" dirty="0"/>
          </a:p>
        </p:txBody>
      </p:sp>
      <p:pic>
        <p:nvPicPr>
          <p:cNvPr id="3" name="QO_5_EX.48_3#150df8457?htil=1&amp;pid=39c280702&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832104" y="1579372"/>
            <a:ext cx="5340096" cy="2807208"/>
          </a:xfrm>
          <a:prstGeom prst="rect">
            <a:avLst/>
          </a:prstGeom>
          <a:noFill/>
          <a:extLst>
            <a:ext uri="{909E8E84-426E-40DD-AFC4-6F175D3DCCD1}">
              <a14:hiddenFill xmlns:a14="http://schemas.microsoft.com/office/drawing/2010/main">
                <a:solidFill>
                  <a:scrgbClr r="0" g="0" b="0">
                    <a:alpha val="0"/>
                  </a:scrgbClr>
                </a:solidFill>
              </a14:hiddenFill>
            </a:ext>
          </a:extLst>
        </p:spPr>
      </p:pic>
      <p:pic>
        <p:nvPicPr>
          <p:cNvPr id="4" name="QO_5_EX.48_4#150df8457?htil=1&amp;pid=39c280702&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6483096" y="1561084"/>
            <a:ext cx="4791456" cy="2825496"/>
          </a:xfrm>
          <a:prstGeom prst="rect">
            <a:avLst/>
          </a:prstGeom>
          <a:noFill/>
          <a:extLst>
            <a:ext uri="{909E8E84-426E-40DD-AFC4-6F175D3DCCD1}">
              <a14:hiddenFill xmlns:a14="http://schemas.microsoft.com/office/drawing/2010/main">
                <a:solidFill>
                  <a:scrgbClr r="0" g="0" b="0">
                    <a:alpha val="0"/>
                  </a:scrgbClr>
                </a:solidFill>
              </a14:hiddenFill>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500"/>
                                        <p:tgtEl>
                                          <p:spTgt spid="3"/>
                                        </p:tgtEl>
                                      </p:cBhvr>
                                    </p:animEffect>
                                  </p:childTnLst>
                                </p:cTn>
                              </p:par>
                              <p:par>
                                <p:cTn id="14" presetID="10" presetClass="entr" presetSubtype="0" fill="hold" nodeType="withEffect">
                                  <p:stCondLst>
                                    <p:cond delay="0"/>
                                  </p:stCondLst>
                                  <p:childTnLst>
                                    <p:set>
                                      <p:cBhvr>
                                        <p:cTn id="15" dur="1" fill="hold">
                                          <p:stCondLst>
                                            <p:cond delay="0"/>
                                          </p:stCondLst>
                                        </p:cTn>
                                        <p:tgtEl>
                                          <p:spTgt spid="4"/>
                                        </p:tgtEl>
                                        <p:attrNameLst>
                                          <p:attrName>style.visibility</p:attrName>
                                        </p:attrNameLst>
                                      </p:cBhvr>
                                      <p:to>
                                        <p:strVal val="visible"/>
                                      </p:to>
                                    </p:set>
                                    <p:animEffect transition="in" filter="fade">
                                      <p:cBhvr>
                                        <p:cTn id="16"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BD.49_1#140987c79?sp=1&amp;pid=39c280702&amp;color=0,0,0&amp;vtp=1&amp;bt=1&amp;bbb=1&amp;hb=1"/>
          <p:cNvSpPr/>
          <p:nvPr/>
        </p:nvSpPr>
        <p:spPr>
          <a:xfrm>
            <a:off x="722376" y="972000"/>
            <a:ext cx="10753344" cy="9144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8.</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［福建福州平潭一中2024高一上月考］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有氧呼吸是大多数生物细胞呼吸的主要方式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，如图为有</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氧呼吸的部分过程示意图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，其中①②表示线粒体的膜结构。请回答问题：</a:t>
            </a:r>
            <a:endParaRPr lang="en-US" altLang="zh-CN" sz="2000" dirty="0"/>
          </a:p>
        </p:txBody>
      </p:sp>
      <p:pic>
        <p:nvPicPr>
          <p:cNvPr id="3" name="QO_5_BD.49_2#140987c79?pid=39c280702&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4014216" y="2021528"/>
            <a:ext cx="4169664" cy="2194560"/>
          </a:xfrm>
          <a:prstGeom prst="rect">
            <a:avLst/>
          </a:prstGeom>
          <a:noFill/>
          <a:extLst>
            <a:ext uri="{909E8E84-426E-40DD-AFC4-6F175D3DCCD1}">
              <a14:hiddenFill xmlns:a14="http://schemas.microsoft.com/office/drawing/2010/main">
                <a:solidFill>
                  <a:scrgbClr r="0" g="0" b="0">
                    <a:alpha val="0"/>
                  </a:scrgbClr>
                </a:solidFill>
              </a14:hiddenFill>
            </a:ext>
          </a:extLst>
        </p:spPr>
      </p:pic>
      <mc:AlternateContent xmlns:mc="http://schemas.openxmlformats.org/markup-compatibility/2006">
        <mc:Choice xmlns:a14="http://schemas.microsoft.com/office/drawing/2010/main" Requires="a14">
          <p:sp>
            <p:nvSpPr>
              <p:cNvPr id="4" name="QB_6_BD.50_1#28784d69f?pid=140987c79&amp;color=0,0,0&amp;vtp=1&amp;bbb=1&amp;hb=1"/>
              <p:cNvSpPr/>
              <p:nvPr/>
            </p:nvSpPr>
            <p:spPr>
              <a:xfrm>
                <a:off x="722376" y="4345628"/>
                <a:ext cx="10753344" cy="9144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（1）有氧呼吸是指在氧气的参与下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，将葡萄糖等有机物彻底氧化分解为</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，并释</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放能量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，生成大量</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ATP</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的过程。</a:t>
                </a:r>
                <a:endParaRPr lang="en-US" altLang="zh-CN" sz="2000" dirty="0"/>
              </a:p>
            </p:txBody>
          </p:sp>
        </mc:Choice>
        <mc:Fallback>
          <p:sp>
            <p:nvSpPr>
              <p:cNvPr id="4" name="QB_6_BD.50_1#28784d69f?pid=140987c79&amp;color=0,0,0&amp;vtp=1&amp;bbb=1&amp;hb=1"/>
              <p:cNvSpPr>
                <a:spLocks noRot="1" noChangeAspect="1" noMove="1" noResize="1" noEditPoints="1" noAdjustHandles="1" noChangeArrowheads="1" noChangeShapeType="1" noTextEdit="1"/>
              </p:cNvSpPr>
              <p:nvPr/>
            </p:nvSpPr>
            <p:spPr>
              <a:xfrm>
                <a:off x="722376" y="4345628"/>
                <a:ext cx="10753344" cy="914400"/>
              </a:xfrm>
              <a:prstGeom prst="rect">
                <a:avLst/>
              </a:prstGeom>
              <a:blipFill rotWithShape="1">
                <a:blip r:embed="rId2"/>
                <a:stretch>
                  <a:fillRect l="-4" t="-35" b="35"/>
                </a:stretch>
              </a:blipFill>
            </p:spPr>
            <p:txBody>
              <a:bodyPr/>
              <a:lstStyle/>
              <a:p>
                <a:r>
                  <a:rPr lang="zh-CN" altLang="en-US">
                    <a:noFill/>
                  </a:rPr>
                  <a:t> </a:t>
                </a:r>
              </a:p>
            </p:txBody>
          </p:sp>
        </mc:Fallback>
      </mc:AlternateContent>
      <p:sp>
        <p:nvSpPr>
          <p:cNvPr id="5" name="QB_6_AN.51_1#28784d69f.blank?pid=140987c79&amp;color=0,0,0&amp;vpa=16&amp;vtp=1&amp;bbb=1"/>
          <p:cNvSpPr/>
          <p:nvPr/>
        </p:nvSpPr>
        <p:spPr>
          <a:xfrm>
            <a:off x="8755126" y="4307528"/>
            <a:ext cx="1708150"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二氧化碳和水</a:t>
            </a:r>
            <a:endParaRPr lang="en-US" altLang="zh-CN" sz="2000" dirty="0"/>
          </a:p>
        </p:txBody>
      </p:sp>
      <mc:AlternateContent xmlns:mc="http://schemas.openxmlformats.org/markup-compatibility/2006">
        <mc:Choice xmlns:a14="http://schemas.microsoft.com/office/drawing/2010/main" Requires="a14">
          <p:sp>
            <p:nvSpPr>
              <p:cNvPr id="6" name="QB_6_AS.52_1#28784d69f?pid=140987c79&amp;color=0,0,0&amp;vtp=1&amp;bbb=1&amp;hb=1"/>
              <p:cNvSpPr/>
              <p:nvPr/>
            </p:nvSpPr>
            <p:spPr>
              <a:xfrm>
                <a:off x="722376" y="5272728"/>
                <a:ext cx="10753344" cy="965200"/>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有氧呼吸是指细胞在氧气的参与下，通过多种酶的催化作用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，把葡萄糖等有机物彻底氧化</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，产生二氧化碳和水，释放能量，生成大量</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ATP</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的过程。</a:t>
                </a:r>
                <a:endParaRPr lang="en-US" altLang="zh-CN" sz="2200" dirty="0"/>
              </a:p>
            </p:txBody>
          </p:sp>
        </mc:Choice>
        <mc:Fallback>
          <p:sp>
            <p:nvSpPr>
              <p:cNvPr id="6" name="QB_6_AS.52_1#28784d69f?pid=140987c79&amp;color=0,0,0&amp;vtp=1&amp;bbb=1&amp;hb=1"/>
              <p:cNvSpPr>
                <a:spLocks noRot="1" noChangeAspect="1" noMove="1" noResize="1" noEditPoints="1" noAdjustHandles="1" noChangeArrowheads="1" noChangeShapeType="1" noTextEdit="1"/>
              </p:cNvSpPr>
              <p:nvPr/>
            </p:nvSpPr>
            <p:spPr>
              <a:xfrm>
                <a:off x="722376" y="5272728"/>
                <a:ext cx="10753344" cy="965200"/>
              </a:xfrm>
              <a:prstGeom prst="rect">
                <a:avLst/>
              </a:prstGeom>
              <a:blipFill rotWithShape="1">
                <a:blip r:embed="rId3"/>
                <a:stretch>
                  <a:fillRect l="-4" t="-33" b="33"/>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fade">
                                      <p:cBhvr>
                                        <p:cTn id="10" dur="500"/>
                                        <p:tgtEl>
                                          <p:spTgt spid="5">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6">
                                            <p:bg/>
                                          </p:spTgt>
                                        </p:tgtEl>
                                        <p:attrNameLst>
                                          <p:attrName>style.visibility</p:attrName>
                                        </p:attrNameLst>
                                      </p:cBhvr>
                                      <p:to>
                                        <p:strVal val="visible"/>
                                      </p:to>
                                    </p:set>
                                    <p:animEffect transition="in" filter="fade">
                                      <p:cBhvr>
                                        <p:cTn id="15" dur="500"/>
                                        <p:tgtEl>
                                          <p:spTgt spid="6">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6">
                                            <p:txEl>
                                              <p:pRg st="0" end="0"/>
                                            </p:txEl>
                                          </p:spTgt>
                                        </p:tgtEl>
                                        <p:attrNameLst>
                                          <p:attrName>style.visibility</p:attrName>
                                        </p:attrNameLst>
                                      </p:cBhvr>
                                      <p:to>
                                        <p:strVal val="visible"/>
                                      </p:to>
                                    </p:set>
                                    <p:animEffect transition="in" filter="fade">
                                      <p:cBhvr>
                                        <p:cTn id="18" dur="500"/>
                                        <p:tgtEl>
                                          <p:spTgt spid="6">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6">
                                            <p:txEl>
                                              <p:pRg st="1" end="1"/>
                                            </p:txEl>
                                          </p:spTgt>
                                        </p:tgtEl>
                                        <p:attrNameLst>
                                          <p:attrName>style.visibility</p:attrName>
                                        </p:attrNameLst>
                                      </p:cBhvr>
                                      <p:to>
                                        <p:strVal val="visible"/>
                                      </p:to>
                                    </p:set>
                                    <p:animEffect transition="in" filter="fade">
                                      <p:cBhvr>
                                        <p:cTn id="21" dur="500"/>
                                        <p:tgtEl>
                                          <p:spTgt spid="6">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build="p"/>
      <p:bldP spid="6" grpId="0" animBg="1" build="p"/>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53_1#e1ca6ec78?pid=140987c79&amp;color=0,0,0&amp;vtp=1&amp;bt=1&amp;bbb=1&amp;hb=1"/>
          <p:cNvSpPr/>
          <p:nvPr/>
        </p:nvSpPr>
        <p:spPr>
          <a:xfrm>
            <a:off x="722376" y="969264"/>
            <a:ext cx="10753344" cy="9144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（2）图中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②表示</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与①相比，</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②的结构特点是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6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这与其上可进行有氧呼吸第三阶段的功能密切相关。</a:t>
            </a:r>
            <a:endParaRPr lang="en-US" altLang="zh-CN" sz="2000" dirty="0"/>
          </a:p>
        </p:txBody>
      </p:sp>
      <p:sp>
        <p:nvSpPr>
          <p:cNvPr id="3" name="QB_6_AN.54_1#e1ca6ec78.blank?pid=140987c79&amp;color=0,0,0&amp;vpa=17&amp;vtp=1&amp;bbb=1"/>
          <p:cNvSpPr/>
          <p:nvPr/>
        </p:nvSpPr>
        <p:spPr>
          <a:xfrm>
            <a:off x="2659126" y="931164"/>
            <a:ext cx="1454150"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线粒体内膜</a:t>
            </a:r>
            <a:endParaRPr lang="en-US" altLang="zh-CN" sz="2000" dirty="0"/>
          </a:p>
        </p:txBody>
      </p:sp>
      <p:sp>
        <p:nvSpPr>
          <p:cNvPr id="4" name="QB_6_AN.55_1#e1ca6ec78.blank?pid=140987c79&amp;color=0,0,0&amp;vpa=18&amp;vtp=1&amp;bbb=1&amp;hb=1"/>
          <p:cNvSpPr/>
          <p:nvPr/>
        </p:nvSpPr>
        <p:spPr>
          <a:xfrm>
            <a:off x="722377" y="931164"/>
            <a:ext cx="10749631" cy="914400"/>
          </a:xfrm>
          <a:prstGeom prst="rect">
            <a:avLst/>
          </a:prstGeom>
          <a:noFill/>
        </p:spPr>
        <p:txBody>
          <a:bodyPr wrap="square" lIns="0" tIns="0" rIns="0" bIns="0" rtlCol="0" anchor="t"/>
          <a:lstStyle/>
          <a:p>
            <a:pPr latinLnBrk="1">
              <a:lnSpc>
                <a:spcPts val="3600"/>
              </a:lnSpc>
            </a:pPr>
            <a:r>
              <a:rPr lang="en-US" altLang="zh-CN" sz="2000" b="1" i="0">
                <a:solidFill>
                  <a:srgbClr val="00B050"/>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膜向内腔折叠形成嵴，其上蛋白</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质含量和种类多</a:t>
            </a:r>
            <a:endParaRPr lang="en-US" altLang="zh-CN" sz="2000" dirty="0"/>
          </a:p>
        </p:txBody>
      </p:sp>
      <p:sp>
        <p:nvSpPr>
          <p:cNvPr id="5" name="QB_6_AS.56_1#e1ca6ec78?pid=140987c79&amp;color=0,0,0&amp;vtp=1&amp;bbb=1&amp;hb=1"/>
          <p:cNvSpPr/>
          <p:nvPr/>
        </p:nvSpPr>
        <p:spPr>
          <a:xfrm>
            <a:off x="722376" y="1938020"/>
            <a:ext cx="10753344" cy="965200"/>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图中②可以进行有氧呼吸的第三阶段，为线粒体内膜，与外膜相比</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，内膜某些部位向内腔</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折叠形成嵴</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，其上有许多种与有氧呼吸有关的酶。</a:t>
            </a:r>
            <a:endParaRPr lang="en-US" altLang="zh-CN" sz="2200" dirty="0"/>
          </a:p>
        </p:txBody>
      </p:sp>
      <mc:AlternateContent xmlns:mc="http://schemas.openxmlformats.org/markup-compatibility/2006">
        <mc:Choice xmlns:a14="http://schemas.microsoft.com/office/drawing/2010/main" Requires="a14">
          <p:sp>
            <p:nvSpPr>
              <p:cNvPr id="6" name="QB_6_BD.57_1#43d0c0d0c?pid=140987c79&amp;color=0,0,0&amp;vtp=1&amp;bbb=1&amp;hb=1"/>
              <p:cNvSpPr/>
              <p:nvPr/>
            </p:nvSpPr>
            <p:spPr>
              <a:xfrm>
                <a:off x="722376" y="2946434"/>
                <a:ext cx="10753344" cy="18288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（3）如图所示，②上</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Ⅰ、Ⅲ、Ⅳ的作用可以</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填“增大”或“减小”）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②两侧的</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H</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up>
                    </m:sSup>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浓度</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差</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，形成势能驱动</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ATP</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的合成。</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UCP</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也是一种分布在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②上的</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H</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up>
                    </m:sSup>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转运蛋白，</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UCP</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的存在能够使</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ATP</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合成效率降低，使能量更多地以热能形式释放，请推测</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UCP</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转运</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H</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up>
                    </m:sSup>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的方向是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6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6" name="QB_6_BD.57_1#43d0c0d0c?pid=140987c79&amp;color=0,0,0&amp;vtp=1&amp;bbb=1&amp;hb=1"/>
              <p:cNvSpPr>
                <a:spLocks noRot="1" noChangeAspect="1" noMove="1" noResize="1" noEditPoints="1" noAdjustHandles="1" noChangeArrowheads="1" noChangeShapeType="1" noTextEdit="1"/>
              </p:cNvSpPr>
              <p:nvPr/>
            </p:nvSpPr>
            <p:spPr>
              <a:xfrm>
                <a:off x="722376" y="2946434"/>
                <a:ext cx="10753344" cy="1828800"/>
              </a:xfrm>
              <a:prstGeom prst="rect">
                <a:avLst/>
              </a:prstGeom>
              <a:blipFill rotWithShape="1">
                <a:blip r:embed="rId1"/>
                <a:stretch>
                  <a:fillRect l="-4" t="-2" r="-24" b="2"/>
                </a:stretch>
              </a:blipFill>
            </p:spPr>
            <p:txBody>
              <a:bodyPr/>
              <a:lstStyle/>
              <a:p>
                <a:r>
                  <a:rPr lang="zh-CN" altLang="en-US">
                    <a:noFill/>
                  </a:rPr>
                  <a:t> </a:t>
                </a:r>
              </a:p>
            </p:txBody>
          </p:sp>
        </mc:Fallback>
      </mc:AlternateContent>
      <p:sp>
        <p:nvSpPr>
          <p:cNvPr id="7" name="QB_6_AN.58_1#43d0c0d0c.blank?pid=140987c79&amp;color=0,0,0&amp;vpa=19&amp;vtp=1&amp;bbb=1"/>
          <p:cNvSpPr/>
          <p:nvPr/>
        </p:nvSpPr>
        <p:spPr>
          <a:xfrm>
            <a:off x="5707126" y="2908334"/>
            <a:ext cx="692150"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增大</a:t>
            </a:r>
            <a:endParaRPr lang="en-US" altLang="zh-CN" sz="2000" dirty="0"/>
          </a:p>
        </p:txBody>
      </p:sp>
      <p:sp>
        <p:nvSpPr>
          <p:cNvPr id="8" name="QB_6_AN.59_1#43d0c0d0c.blank?pid=140987c79&amp;color=0,0,0&amp;vpa=20&amp;vtp=1&amp;bbb=1&amp;hb=1"/>
          <p:cNvSpPr/>
          <p:nvPr/>
        </p:nvSpPr>
        <p:spPr>
          <a:xfrm>
            <a:off x="722377" y="3822734"/>
            <a:ext cx="10749631" cy="914400"/>
          </a:xfrm>
          <a:prstGeom prst="rect">
            <a:avLst/>
          </a:prstGeom>
          <a:noFill/>
        </p:spPr>
        <p:txBody>
          <a:bodyPr wrap="square" lIns="0" tIns="0" rIns="0" bIns="0" rtlCol="0" anchor="t"/>
          <a:lstStyle/>
          <a:p>
            <a:pPr latinLnBrk="1">
              <a:lnSpc>
                <a:spcPts val="3600"/>
              </a:lnSpc>
            </a:pPr>
            <a:r>
              <a:rPr lang="en-US" altLang="zh-CN" sz="2000" b="1" i="0">
                <a:solidFill>
                  <a:srgbClr val="00B050"/>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从膜间隙运回</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线粒体基质</a:t>
            </a:r>
            <a:endParaRPr lang="en-US" altLang="zh-CN" sz="2000" dirty="0"/>
          </a:p>
        </p:txBody>
      </p:sp>
      <mc:AlternateContent xmlns:mc="http://schemas.openxmlformats.org/markup-compatibility/2006">
        <mc:Choice xmlns:a14="http://schemas.microsoft.com/office/drawing/2010/main" Requires="a14">
          <p:sp>
            <p:nvSpPr>
              <p:cNvPr id="9" name="QB_6_AS.60_1#43d0c0d0c?pid=140987c79&amp;color=0,0,0&amp;vtp=1&amp;bbb=1&amp;hb=1"/>
              <p:cNvSpPr/>
              <p:nvPr/>
            </p:nvSpPr>
            <p:spPr>
              <a:xfrm>
                <a:off x="722376" y="4787900"/>
                <a:ext cx="10753344" cy="1473200"/>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由图可知，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Ⅰ、Ⅲ、Ⅳ通过主动运输将</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H</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up>
                    </m:sSup>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由线粒体基质运往膜间隙</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，可以增大线粒体内膜</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4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两侧</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H</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up>
                    </m:sSup>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浓度差，形成势能驱动</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ATP</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的合成</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UCP</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是分布在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②上的</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H</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up>
                    </m:sSup>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转运蛋白，可使</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ATP</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合成效</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率降低</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，使能量更多地以热能形式释放，故推测</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UCP</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是将</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H</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up>
                    </m:sSup>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从膜间隙运回线粒体基质。</a:t>
                </a:r>
                <a:endParaRPr lang="en-US" altLang="zh-CN" sz="2200" dirty="0"/>
              </a:p>
            </p:txBody>
          </p:sp>
        </mc:Choice>
        <mc:Fallback>
          <p:sp>
            <p:nvSpPr>
              <p:cNvPr id="9" name="QB_6_AS.60_1#43d0c0d0c?pid=140987c79&amp;color=0,0,0&amp;vtp=1&amp;bbb=1&amp;hb=1"/>
              <p:cNvSpPr>
                <a:spLocks noRot="1" noChangeAspect="1" noMove="1" noResize="1" noEditPoints="1" noAdjustHandles="1" noChangeArrowheads="1" noChangeShapeType="1" noTextEdit="1"/>
              </p:cNvSpPr>
              <p:nvPr/>
            </p:nvSpPr>
            <p:spPr>
              <a:xfrm>
                <a:off x="722376" y="4787900"/>
                <a:ext cx="10753344" cy="1473200"/>
              </a:xfrm>
              <a:prstGeom prst="rect">
                <a:avLst/>
              </a:prstGeom>
              <a:blipFill rotWithShape="1">
                <a:blip r:embed="rId2"/>
                <a:stretch>
                  <a:fillRect l="-4" r="-41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fade">
                                      <p:cBhvr>
                                        <p:cTn id="21" dur="500"/>
                                        <p:tgtEl>
                                          <p:spTgt spid="4">
                                            <p:txEl>
                                              <p:pRg st="1" end="1"/>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5">
                                            <p:bg/>
                                          </p:spTgt>
                                        </p:tgtEl>
                                        <p:attrNameLst>
                                          <p:attrName>style.visibility</p:attrName>
                                        </p:attrNameLst>
                                      </p:cBhvr>
                                      <p:to>
                                        <p:strVal val="visible"/>
                                      </p:to>
                                    </p:set>
                                    <p:animEffect transition="in" filter="fade">
                                      <p:cBhvr>
                                        <p:cTn id="26" dur="500"/>
                                        <p:tgtEl>
                                          <p:spTgt spid="5">
                                            <p:bg/>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5">
                                            <p:txEl>
                                              <p:pRg st="0" end="0"/>
                                            </p:txEl>
                                          </p:spTgt>
                                        </p:tgtEl>
                                        <p:attrNameLst>
                                          <p:attrName>style.visibility</p:attrName>
                                        </p:attrNameLst>
                                      </p:cBhvr>
                                      <p:to>
                                        <p:strVal val="visible"/>
                                      </p:to>
                                    </p:set>
                                    <p:animEffect transition="in" filter="fade">
                                      <p:cBhvr>
                                        <p:cTn id="29" dur="500"/>
                                        <p:tgtEl>
                                          <p:spTgt spid="5">
                                            <p:txEl>
                                              <p:pRg st="0" end="0"/>
                                            </p:txEl>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5">
                                            <p:txEl>
                                              <p:pRg st="1" end="1"/>
                                            </p:txEl>
                                          </p:spTgt>
                                        </p:tgtEl>
                                        <p:attrNameLst>
                                          <p:attrName>style.visibility</p:attrName>
                                        </p:attrNameLst>
                                      </p:cBhvr>
                                      <p:to>
                                        <p:strVal val="visible"/>
                                      </p:to>
                                    </p:set>
                                    <p:animEffect transition="in" filter="fade">
                                      <p:cBhvr>
                                        <p:cTn id="32" dur="500"/>
                                        <p:tgtEl>
                                          <p:spTgt spid="5">
                                            <p:txEl>
                                              <p:pRg st="1" end="1"/>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7">
                                            <p:bg/>
                                          </p:spTgt>
                                        </p:tgtEl>
                                        <p:attrNameLst>
                                          <p:attrName>style.visibility</p:attrName>
                                        </p:attrNameLst>
                                      </p:cBhvr>
                                      <p:to>
                                        <p:strVal val="visible"/>
                                      </p:to>
                                    </p:set>
                                    <p:animEffect transition="in" filter="fade">
                                      <p:cBhvr>
                                        <p:cTn id="37" dur="500"/>
                                        <p:tgtEl>
                                          <p:spTgt spid="7">
                                            <p:bg/>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7">
                                            <p:txEl>
                                              <p:pRg st="0" end="0"/>
                                            </p:txEl>
                                          </p:spTgt>
                                        </p:tgtEl>
                                        <p:attrNameLst>
                                          <p:attrName>style.visibility</p:attrName>
                                        </p:attrNameLst>
                                      </p:cBhvr>
                                      <p:to>
                                        <p:strVal val="visible"/>
                                      </p:to>
                                    </p:set>
                                    <p:animEffect transition="in" filter="fade">
                                      <p:cBhvr>
                                        <p:cTn id="40" dur="500"/>
                                        <p:tgtEl>
                                          <p:spTgt spid="7">
                                            <p:txEl>
                                              <p:pRg st="0" end="0"/>
                                            </p:txEl>
                                          </p:spTgt>
                                        </p:tgtEl>
                                      </p:cBhvr>
                                    </p:animEffect>
                                  </p:childTnLst>
                                </p:cTn>
                              </p:par>
                            </p:childTnLst>
                          </p:cTn>
                        </p:par>
                      </p:childTnLst>
                    </p:cTn>
                  </p:par>
                  <p:par>
                    <p:cTn id="41" fill="hold">
                      <p:stCondLst>
                        <p:cond delay="indefinite"/>
                      </p:stCondLst>
                      <p:childTnLst>
                        <p:par>
                          <p:cTn id="42" fill="hold">
                            <p:stCondLst>
                              <p:cond delay="0"/>
                            </p:stCondLst>
                            <p:childTnLst>
                              <p:par>
                                <p:cTn id="43" presetID="10" presetClass="entr" presetSubtype="0" fill="hold" grpId="0" nodeType="clickEffect">
                                  <p:stCondLst>
                                    <p:cond delay="0"/>
                                  </p:stCondLst>
                                  <p:childTnLst>
                                    <p:set>
                                      <p:cBhvr>
                                        <p:cTn id="44" dur="1" fill="hold">
                                          <p:stCondLst>
                                            <p:cond delay="0"/>
                                          </p:stCondLst>
                                        </p:cTn>
                                        <p:tgtEl>
                                          <p:spTgt spid="8">
                                            <p:bg/>
                                          </p:spTgt>
                                        </p:tgtEl>
                                        <p:attrNameLst>
                                          <p:attrName>style.visibility</p:attrName>
                                        </p:attrNameLst>
                                      </p:cBhvr>
                                      <p:to>
                                        <p:strVal val="visible"/>
                                      </p:to>
                                    </p:set>
                                    <p:animEffect transition="in" filter="fade">
                                      <p:cBhvr>
                                        <p:cTn id="45" dur="500"/>
                                        <p:tgtEl>
                                          <p:spTgt spid="8">
                                            <p:bg/>
                                          </p:spTgt>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8">
                                            <p:txEl>
                                              <p:pRg st="0" end="0"/>
                                            </p:txEl>
                                          </p:spTgt>
                                        </p:tgtEl>
                                        <p:attrNameLst>
                                          <p:attrName>style.visibility</p:attrName>
                                        </p:attrNameLst>
                                      </p:cBhvr>
                                      <p:to>
                                        <p:strVal val="visible"/>
                                      </p:to>
                                    </p:set>
                                    <p:animEffect transition="in" filter="fade">
                                      <p:cBhvr>
                                        <p:cTn id="48" dur="500"/>
                                        <p:tgtEl>
                                          <p:spTgt spid="8">
                                            <p:txEl>
                                              <p:pRg st="0" end="0"/>
                                            </p:txEl>
                                          </p:spTgt>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8">
                                            <p:txEl>
                                              <p:pRg st="1" end="1"/>
                                            </p:txEl>
                                          </p:spTgt>
                                        </p:tgtEl>
                                        <p:attrNameLst>
                                          <p:attrName>style.visibility</p:attrName>
                                        </p:attrNameLst>
                                      </p:cBhvr>
                                      <p:to>
                                        <p:strVal val="visible"/>
                                      </p:to>
                                    </p:set>
                                    <p:animEffect transition="in" filter="fade">
                                      <p:cBhvr>
                                        <p:cTn id="51" dur="500"/>
                                        <p:tgtEl>
                                          <p:spTgt spid="8">
                                            <p:txEl>
                                              <p:pRg st="1" end="1"/>
                                            </p:txEl>
                                          </p:spTgt>
                                        </p:tgtEl>
                                      </p:cBhvr>
                                    </p:animEffect>
                                  </p:childTnLst>
                                </p:cTn>
                              </p:par>
                            </p:childTnLst>
                          </p:cTn>
                        </p:par>
                      </p:childTnLst>
                    </p:cTn>
                  </p:par>
                  <p:par>
                    <p:cTn id="52" fill="hold">
                      <p:stCondLst>
                        <p:cond delay="indefinite"/>
                      </p:stCondLst>
                      <p:childTnLst>
                        <p:par>
                          <p:cTn id="53" fill="hold">
                            <p:stCondLst>
                              <p:cond delay="0"/>
                            </p:stCondLst>
                            <p:childTnLst>
                              <p:par>
                                <p:cTn id="54" presetID="10" presetClass="entr" presetSubtype="0" fill="hold" grpId="0" nodeType="clickEffect">
                                  <p:stCondLst>
                                    <p:cond delay="0"/>
                                  </p:stCondLst>
                                  <p:childTnLst>
                                    <p:set>
                                      <p:cBhvr>
                                        <p:cTn id="55" dur="1" fill="hold">
                                          <p:stCondLst>
                                            <p:cond delay="0"/>
                                          </p:stCondLst>
                                        </p:cTn>
                                        <p:tgtEl>
                                          <p:spTgt spid="9">
                                            <p:bg/>
                                          </p:spTgt>
                                        </p:tgtEl>
                                        <p:attrNameLst>
                                          <p:attrName>style.visibility</p:attrName>
                                        </p:attrNameLst>
                                      </p:cBhvr>
                                      <p:to>
                                        <p:strVal val="visible"/>
                                      </p:to>
                                    </p:set>
                                    <p:animEffect transition="in" filter="fade">
                                      <p:cBhvr>
                                        <p:cTn id="56" dur="500"/>
                                        <p:tgtEl>
                                          <p:spTgt spid="9">
                                            <p:bg/>
                                          </p:spTgt>
                                        </p:tgtEl>
                                      </p:cBhvr>
                                    </p:animEffect>
                                  </p:childTnLst>
                                </p:cTn>
                              </p:par>
                              <p:par>
                                <p:cTn id="57" presetID="10" presetClass="entr" presetSubtype="0" fill="hold" grpId="0" nodeType="withEffect">
                                  <p:stCondLst>
                                    <p:cond delay="0"/>
                                  </p:stCondLst>
                                  <p:childTnLst>
                                    <p:set>
                                      <p:cBhvr>
                                        <p:cTn id="58" dur="1" fill="hold">
                                          <p:stCondLst>
                                            <p:cond delay="0"/>
                                          </p:stCondLst>
                                        </p:cTn>
                                        <p:tgtEl>
                                          <p:spTgt spid="9">
                                            <p:txEl>
                                              <p:pRg st="0" end="0"/>
                                            </p:txEl>
                                          </p:spTgt>
                                        </p:tgtEl>
                                        <p:attrNameLst>
                                          <p:attrName>style.visibility</p:attrName>
                                        </p:attrNameLst>
                                      </p:cBhvr>
                                      <p:to>
                                        <p:strVal val="visible"/>
                                      </p:to>
                                    </p:set>
                                    <p:animEffect transition="in" filter="fade">
                                      <p:cBhvr>
                                        <p:cTn id="59" dur="500"/>
                                        <p:tgtEl>
                                          <p:spTgt spid="9">
                                            <p:txEl>
                                              <p:pRg st="0" end="0"/>
                                            </p:txEl>
                                          </p:spTgt>
                                        </p:tgtEl>
                                      </p:cBhvr>
                                    </p:animEffect>
                                  </p:childTnLst>
                                </p:cTn>
                              </p:par>
                              <p:par>
                                <p:cTn id="60" presetID="10" presetClass="entr" presetSubtype="0" fill="hold" grpId="0" nodeType="withEffect">
                                  <p:stCondLst>
                                    <p:cond delay="0"/>
                                  </p:stCondLst>
                                  <p:childTnLst>
                                    <p:set>
                                      <p:cBhvr>
                                        <p:cTn id="61" dur="1" fill="hold">
                                          <p:stCondLst>
                                            <p:cond delay="0"/>
                                          </p:stCondLst>
                                        </p:cTn>
                                        <p:tgtEl>
                                          <p:spTgt spid="9">
                                            <p:txEl>
                                              <p:pRg st="1" end="1"/>
                                            </p:txEl>
                                          </p:spTgt>
                                        </p:tgtEl>
                                        <p:attrNameLst>
                                          <p:attrName>style.visibility</p:attrName>
                                        </p:attrNameLst>
                                      </p:cBhvr>
                                      <p:to>
                                        <p:strVal val="visible"/>
                                      </p:to>
                                    </p:set>
                                    <p:animEffect transition="in" filter="fade">
                                      <p:cBhvr>
                                        <p:cTn id="62" dur="500"/>
                                        <p:tgtEl>
                                          <p:spTgt spid="9">
                                            <p:txEl>
                                              <p:pRg st="1" end="1"/>
                                            </p:txEl>
                                          </p:spTgt>
                                        </p:tgtEl>
                                      </p:cBhvr>
                                    </p:animEffect>
                                  </p:childTnLst>
                                </p:cTn>
                              </p:par>
                              <p:par>
                                <p:cTn id="63" presetID="10" presetClass="entr" presetSubtype="0" fill="hold" grpId="0" nodeType="withEffect">
                                  <p:stCondLst>
                                    <p:cond delay="0"/>
                                  </p:stCondLst>
                                  <p:childTnLst>
                                    <p:set>
                                      <p:cBhvr>
                                        <p:cTn id="64" dur="1" fill="hold">
                                          <p:stCondLst>
                                            <p:cond delay="0"/>
                                          </p:stCondLst>
                                        </p:cTn>
                                        <p:tgtEl>
                                          <p:spTgt spid="9">
                                            <p:txEl>
                                              <p:pRg st="2" end="2"/>
                                            </p:txEl>
                                          </p:spTgt>
                                        </p:tgtEl>
                                        <p:attrNameLst>
                                          <p:attrName>style.visibility</p:attrName>
                                        </p:attrNameLst>
                                      </p:cBhvr>
                                      <p:to>
                                        <p:strVal val="visible"/>
                                      </p:to>
                                    </p:set>
                                    <p:animEffect transition="in" filter="fade">
                                      <p:cBhvr>
                                        <p:cTn id="65" dur="500"/>
                                        <p:tgtEl>
                                          <p:spTgt spid="9">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7" grpId="0" animBg="1" build="p"/>
      <p:bldP spid="8" grpId="0" animBg="1" build="p"/>
      <p:bldP spid="9" grpId="0" animBg="1" build="p"/>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6_BD.61_1#d91774644?pid=140987c79&amp;color=0,0,0&amp;vtp=1&amp;bt=1&amp;bbb=1&amp;hb=1"/>
              <p:cNvSpPr/>
              <p:nvPr/>
            </p:nvSpPr>
            <p:spPr>
              <a:xfrm>
                <a:off x="722376" y="972000"/>
                <a:ext cx="10753344" cy="13716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（4）科研人员发现有些大鼠在摄入高脂肪食物时不会发生肥胖，这些大鼠细胞中</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UCP</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含量高于</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其他大鼠</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。请结合（3）的信息推测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，这些大鼠未出现肥胖现象的原因是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6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____________________________________________________________________________________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B_6_BD.61_1#d91774644?pid=140987c79&amp;color=0,0,0&amp;vtp=1&amp;bt=1&amp;bbb=1&amp;hb=1"/>
              <p:cNvSpPr>
                <a:spLocks noRot="1" noChangeAspect="1" noMove="1" noResize="1" noEditPoints="1" noAdjustHandles="1" noChangeArrowheads="1" noChangeShapeType="1" noTextEdit="1"/>
              </p:cNvSpPr>
              <p:nvPr/>
            </p:nvSpPr>
            <p:spPr>
              <a:xfrm>
                <a:off x="722376" y="972000"/>
                <a:ext cx="10753344" cy="1371600"/>
              </a:xfrm>
              <a:prstGeom prst="rect">
                <a:avLst/>
              </a:prstGeom>
              <a:blipFill rotWithShape="1">
                <a:blip r:embed="rId1"/>
                <a:stretch>
                  <a:fillRect l="-4" t="-33" r="-2108" b="33"/>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3" name="QB_6_AN.62_1#d91774644.blank?pid=140987c79&amp;color=0,0,0&amp;vpa=21&amp;vtp=1&amp;bbb=1&amp;hb=1"/>
              <p:cNvSpPr/>
              <p:nvPr/>
            </p:nvSpPr>
            <p:spPr>
              <a:xfrm>
                <a:off x="722377" y="1391100"/>
                <a:ext cx="10749631" cy="914400"/>
              </a:xfrm>
              <a:prstGeom prst="rect">
                <a:avLst/>
              </a:prstGeom>
              <a:noFill/>
            </p:spPr>
            <p:txBody>
              <a:bodyPr wrap="square" lIns="0" tIns="0" rIns="0" bIns="0" rtlCol="0" anchor="t"/>
              <a:lstStyle/>
              <a:p>
                <a:pPr latinLnBrk="1">
                  <a:lnSpc>
                    <a:spcPct val="150000"/>
                  </a:lnSpc>
                </a:pPr>
                <a:r>
                  <a:rPr lang="en-US" altLang="zh-CN" sz="2000" b="1" i="0">
                    <a:solidFill>
                      <a:srgbClr val="00B050"/>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细胞中</a:t>
                </a:r>
                <a14:m>
                  <m:oMath xmlns:m="http://schemas.openxmlformats.org/officeDocument/2006/math">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𝐔𝐂𝐏𝟏</m:t>
                    </m:r>
                  </m:oMath>
                </a14:m>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含量高，</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ct val="1500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能量以热能形式释放比例增加</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𝐀𝐓𝐏</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生成效率降低），机体需消耗更多的有机物以获得所需</a:t>
                </a:r>
                <a14:m>
                  <m:oMath xmlns:m="http://schemas.openxmlformats.org/officeDocument/2006/math">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𝐀𝐓𝐏</m:t>
                    </m:r>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p:txBody>
          </p:sp>
        </mc:Choice>
        <mc:Fallback>
          <p:sp>
            <p:nvSpPr>
              <p:cNvPr id="3" name="QB_6_AN.62_1#d91774644.blank?pid=140987c79&amp;color=0,0,0&amp;vpa=21&amp;vtp=1&amp;bbb=1&amp;hb=1"/>
              <p:cNvSpPr>
                <a:spLocks noRot="1" noChangeAspect="1" noMove="1" noResize="1" noEditPoints="1" noAdjustHandles="1" noChangeArrowheads="1" noChangeShapeType="1" noTextEdit="1"/>
              </p:cNvSpPr>
              <p:nvPr/>
            </p:nvSpPr>
            <p:spPr>
              <a:xfrm>
                <a:off x="722377" y="1391100"/>
                <a:ext cx="10749631" cy="914400"/>
              </a:xfrm>
              <a:prstGeom prst="rect">
                <a:avLst/>
              </a:prstGeom>
              <a:blipFill rotWithShape="1">
                <a:blip r:embed="rId2"/>
                <a:stretch>
                  <a:fillRect l="-4" t="-49" r="1" b="49"/>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4" name="QB_6_AS.63_1#d91774644?pid=140987c79&amp;color=0,0,0&amp;vtp=1&amp;bbb=1&amp;hb=1"/>
              <p:cNvSpPr/>
              <p:nvPr/>
            </p:nvSpPr>
            <p:spPr>
              <a:xfrm>
                <a:off x="722376" y="2351728"/>
                <a:ext cx="10753344" cy="965200"/>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结合（3）的结论可以推测，大鼠未出现肥胖现象的原因可能是细胞内</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UCP</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含量高</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，能量</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以热能形式释放比例增加</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ATP</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生成效率降低），机体需消耗更多的有机物以获得所需</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ATP</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mc:Choice>
        <mc:Fallback>
          <p:sp>
            <p:nvSpPr>
              <p:cNvPr id="4" name="QB_6_AS.63_1#d91774644?pid=140987c79&amp;color=0,0,0&amp;vtp=1&amp;bbb=1&amp;hb=1"/>
              <p:cNvSpPr>
                <a:spLocks noRot="1" noChangeAspect="1" noMove="1" noResize="1" noEditPoints="1" noAdjustHandles="1" noChangeArrowheads="1" noChangeShapeType="1" noTextEdit="1"/>
              </p:cNvSpPr>
              <p:nvPr/>
            </p:nvSpPr>
            <p:spPr>
              <a:xfrm>
                <a:off x="722376" y="2351728"/>
                <a:ext cx="10753344" cy="965200"/>
              </a:xfrm>
              <a:prstGeom prst="rect">
                <a:avLst/>
              </a:prstGeom>
              <a:blipFill rotWithShape="1">
                <a:blip r:embed="rId3"/>
                <a:stretch>
                  <a:fillRect l="-4" t="-33" b="33"/>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4">
                                            <p:bg/>
                                          </p:spTgt>
                                        </p:tgtEl>
                                        <p:attrNameLst>
                                          <p:attrName>style.visibility</p:attrName>
                                        </p:attrNameLst>
                                      </p:cBhvr>
                                      <p:to>
                                        <p:strVal val="visible"/>
                                      </p:to>
                                    </p:set>
                                    <p:animEffect transition="in" filter="fade">
                                      <p:cBhvr>
                                        <p:cTn id="18" dur="500"/>
                                        <p:tgtEl>
                                          <p:spTgt spid="4">
                                            <p:bg/>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Effect transition="in" filter="fade">
                                      <p:cBhvr>
                                        <p:cTn id="21" dur="500"/>
                                        <p:tgtEl>
                                          <p:spTgt spid="4">
                                            <p:txEl>
                                              <p:pRg st="0" end="0"/>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
                                            <p:txEl>
                                              <p:pRg st="1" end="1"/>
                                            </p:txEl>
                                          </p:spTgt>
                                        </p:tgtEl>
                                        <p:attrNameLst>
                                          <p:attrName>style.visibility</p:attrName>
                                        </p:attrNameLst>
                                      </p:cBhvr>
                                      <p:to>
                                        <p:strVal val="visible"/>
                                      </p:to>
                                    </p:set>
                                    <p:animEffect transition="in" filter="fade">
                                      <p:cBhvr>
                                        <p:cTn id="24" dur="500"/>
                                        <p:tgtEl>
                                          <p:spTgt spid="4">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259c80bb2.fixed?pid=45b7fd57c&amp;color=100,146,38&amp;vtp=1"/>
          <p:cNvSpPr/>
          <p:nvPr/>
        </p:nvSpPr>
        <p:spPr>
          <a:xfrm>
            <a:off x="6181344" y="950976"/>
            <a:ext cx="969264" cy="1197864"/>
          </a:xfrm>
          <a:prstGeom prst="rect">
            <a:avLst/>
          </a:prstGeom>
          <a:noFill/>
        </p:spPr>
        <p:txBody>
          <a:bodyPr wrap="square" lIns="0" tIns="0" rIns="0" bIns="0" rtlCol="0" anchor="ctr"/>
          <a:lstStyle/>
          <a:p>
            <a:pPr algn="l" latinLnBrk="1">
              <a:lnSpc>
                <a:spcPct val="1000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2</a:t>
            </a:r>
            <a:endParaRPr lang="en-US" altLang="zh-CN" sz="7200" dirty="0"/>
          </a:p>
        </p:txBody>
      </p:sp>
      <p:sp>
        <p:nvSpPr>
          <p:cNvPr id="3" name="C_4#259c80bb2.fixed?pid=45b7fd57c&amp;color=255,255,255&amp;vtp=1&amp;bbb=1"/>
          <p:cNvSpPr/>
          <p:nvPr/>
        </p:nvSpPr>
        <p:spPr>
          <a:xfrm>
            <a:off x="0" y="3493008"/>
            <a:ext cx="12188952" cy="768096"/>
          </a:xfrm>
          <a:prstGeom prst="rect">
            <a:avLst/>
          </a:prstGeom>
          <a:noFill/>
        </p:spPr>
        <p:txBody>
          <a:bodyPr wrap="none" lIns="0" tIns="0" rIns="0" bIns="0" rtlCol="0" anchor="ctr"/>
          <a:lstStyle/>
          <a:p>
            <a:pPr algn="ctr" latinLnBrk="1">
              <a:lnSpc>
                <a:spcPts val="5400"/>
              </a:lnSpc>
            </a:pP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课时2</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细胞呼吸的比较与细胞呼吸原理的应用</a:t>
            </a:r>
            <a:endParaRPr lang="en-US" altLang="zh-CN" sz="4400" dirty="0"/>
          </a:p>
        </p:txBody>
      </p:sp>
      <p:pic>
        <p:nvPicPr>
          <p:cNvPr id="4" name="C_4#259c80bb2.fixed?pid=45b7fd57c&amp;color=0,0,0&amp;tib=255,255,255&amp;vtp=1" descr="preencoded.png"/>
          <p:cNvPicPr>
            <a:picLocks noChangeAspect="1"/>
          </p:cNvPicPr>
          <p:nvPr/>
        </p:nvPicPr>
        <p:blipFill>
          <a:blip r:embed="rId1"/>
          <a:stretch>
            <a:fillRect/>
          </a:stretch>
        </p:blipFill>
        <p:spPr>
          <a:xfrm>
            <a:off x="9939528" y="4507992"/>
            <a:ext cx="402336" cy="438912"/>
          </a:xfrm>
          <a:prstGeom prst="rect">
            <a:avLst/>
          </a:prstGeom>
        </p:spPr>
      </p:pic>
      <p:sp>
        <p:nvSpPr>
          <p:cNvPr id="5" name="C_4_BD#259c80bb2.fixed?pid=45b7fd57c&amp;color=255,255,255&amp;vtp=1&amp;bbb=1"/>
          <p:cNvSpPr/>
          <p:nvPr/>
        </p:nvSpPr>
        <p:spPr>
          <a:xfrm>
            <a:off x="10460736" y="4343400"/>
            <a:ext cx="1709928" cy="640080"/>
          </a:xfrm>
          <a:prstGeom prst="rect">
            <a:avLst/>
          </a:prstGeom>
          <a:noFill/>
        </p:spPr>
        <p:txBody>
          <a:bodyPr wrap="none" lIns="0" tIns="0" rIns="0" bIns="0" rtlCol="0" anchor="ctr"/>
          <a:lstStyle/>
          <a:p>
            <a:pPr algn="l" latinLnBrk="1">
              <a:lnSpc>
                <a:spcPts val="4900"/>
              </a:lnSpc>
            </a:pPr>
            <a:r>
              <a:rPr lang="en-US" altLang="zh-CN" sz="2800" b="1" i="0" dirty="0">
                <a:solidFill>
                  <a:srgbClr val="FFFFFF"/>
                </a:solidFill>
                <a:latin typeface="黑体" panose="02010609060101010101" charset="-122"/>
                <a:ea typeface="黑体" panose="02010609060101010101" charset="-122"/>
                <a:cs typeface="黑体" panose="02010609060101010101" pitchFamily="34" charset="-120"/>
              </a:rPr>
              <a:t>刷基础</a:t>
            </a:r>
            <a:endParaRPr lang="en-US" altLang="zh-CN" sz="2800" dirty="0"/>
          </a:p>
        </p:txBody>
      </p:sp>
    </p:spTree>
  </p:cSld>
  <p:clrMapOvr>
    <a:masterClrMapping/>
  </p:clrMapOvr>
  <p:transition>
    <p:fade/>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64_1#2cb4d5215?pid=e1446b00e&amp;color=0,0,0&amp;vtp=1&amp;bt=1&amp;bbb=1"/>
          <p:cNvSpPr/>
          <p:nvPr/>
        </p:nvSpPr>
        <p:spPr>
          <a:xfrm>
            <a:off x="722376" y="969264"/>
            <a:ext cx="10753344" cy="431800"/>
          </a:xfrm>
          <a:prstGeom prst="rect">
            <a:avLst/>
          </a:prstGeom>
          <a:noFill/>
        </p:spPr>
        <p:txBody>
          <a:bodyPr wrap="none" lIns="0" tIns="0" rIns="0" bIns="0" rtlCol="0" anchor="t"/>
          <a:lstStyle/>
          <a:p>
            <a:pPr algn="l" latinLnBrk="1">
              <a:lnSpc>
                <a:spcPts val="34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［山西三晋卓越联盟2025高一上月考］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下列关于有氧呼吸和无氧呼吸的叙述，</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6_AN.65_1#2cb4d5215.bracket?pid=e1446b00e&amp;color=0,0,0&amp;vpa=22&amp;vtp=1"/>
          <p:cNvSpPr/>
          <p:nvPr/>
        </p:nvSpPr>
        <p:spPr>
          <a:xfrm>
            <a:off x="10785539" y="969264"/>
            <a:ext cx="355600" cy="431800"/>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mc:AlternateContent xmlns:mc="http://schemas.openxmlformats.org/markup-compatibility/2006">
        <mc:Choice xmlns:a14="http://schemas.microsoft.com/office/drawing/2010/main" Requires="a14">
          <p:sp>
            <p:nvSpPr>
              <p:cNvPr id="4" name="QC_6_BD.64_2#2cb4d5215.choices?pid=e1446b00e&amp;color=0,0,0&amp;vtp=1&amp;bbb=1"/>
              <p:cNvSpPr/>
              <p:nvPr/>
            </p:nvSpPr>
            <p:spPr>
              <a:xfrm>
                <a:off x="722376" y="1401987"/>
                <a:ext cx="10753344" cy="18669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A.原核细胞进行无氧呼吸，真核细胞进行有氧呼吸</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.利用酵母菌生产葡萄酒时，酵母菌只进行无氧呼吸</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.消耗等量葡萄糖，无氧呼吸产生的</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ATP</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比有氧呼吸少</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.细胞的无氧呼吸在细胞质基质和线粒体内膜上进行</a:t>
                </a:r>
                <a:endParaRPr lang="en-US" altLang="zh-CN" sz="2000" dirty="0"/>
              </a:p>
            </p:txBody>
          </p:sp>
        </mc:Choice>
        <mc:Fallback>
          <p:sp>
            <p:nvSpPr>
              <p:cNvPr id="4" name="QC_6_BD.64_2#2cb4d5215.choices?pid=e1446b00e&amp;color=0,0,0&amp;vtp=1&amp;bbb=1"/>
              <p:cNvSpPr>
                <a:spLocks noRot="1" noChangeAspect="1" noMove="1" noResize="1" noEditPoints="1" noAdjustHandles="1" noChangeArrowheads="1" noChangeShapeType="1" noTextEdit="1"/>
              </p:cNvSpPr>
              <p:nvPr/>
            </p:nvSpPr>
            <p:spPr>
              <a:xfrm>
                <a:off x="722376" y="1401987"/>
                <a:ext cx="10753344" cy="1866900"/>
              </a:xfrm>
              <a:prstGeom prst="rect">
                <a:avLst/>
              </a:prstGeom>
              <a:blipFill rotWithShape="1">
                <a:blip r:embed="rId1"/>
                <a:stretch>
                  <a:fillRect l="-4" t="-29" b="2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6_AS.66_1#2cb4d5215?pid=e1446b00e&amp;color=0,0,0&amp;vtp=1&amp;bt=1&amp;bbb=1&amp;hb=1"/>
              <p:cNvSpPr/>
              <p:nvPr/>
            </p:nvSpPr>
            <p:spPr>
              <a:xfrm>
                <a:off x="722376" y="972000"/>
                <a:ext cx="10753344" cy="18415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蓝细菌是原核生物，其能进行有氧呼吸，动物的肌细胞能进行无氧呼吸，A错误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；利用酵</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母菌生产葡萄酒时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，酵母菌先进行有氧呼吸进行繁殖，再进行无氧呼吸产生酒精，B错误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；无氧</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呼吸时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，有机物的氧化分解不彻底，消耗等量葡萄糖，无氧呼吸产生的</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ATP</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比有氧呼吸少，</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C正</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确</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；细胞的无氧呼吸都是在细胞质基质中进行的，D错误。</a:t>
                </a:r>
                <a:endParaRPr lang="en-US" altLang="zh-CN" sz="2200" dirty="0"/>
              </a:p>
            </p:txBody>
          </p:sp>
        </mc:Choice>
        <mc:Fallback>
          <p:sp>
            <p:nvSpPr>
              <p:cNvPr id="2" name="QC_6_AS.66_1#2cb4d5215?pid=e1446b00e&amp;color=0,0,0&amp;vtp=1&amp;bt=1&amp;bbb=1&amp;hb=1"/>
              <p:cNvSpPr>
                <a:spLocks noRot="1" noChangeAspect="1" noMove="1" noResize="1" noEditPoints="1" noAdjustHandles="1" noChangeArrowheads="1" noChangeShapeType="1" noTextEdit="1"/>
              </p:cNvSpPr>
              <p:nvPr/>
            </p:nvSpPr>
            <p:spPr>
              <a:xfrm>
                <a:off x="722376" y="972000"/>
                <a:ext cx="10753344" cy="1841500"/>
              </a:xfrm>
              <a:prstGeom prst="rect">
                <a:avLst/>
              </a:prstGeom>
              <a:blipFill rotWithShape="1">
                <a:blip r:embed="rId1"/>
                <a:stretch>
                  <a:fillRect l="-4" t="-24" b="2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67_1#711e286e3?sp=1&amp;pid=e1446b00e&amp;color=0,0,0&amp;vtp=1&amp;bt=1&amp;bbb=1&amp;hb=1"/>
          <p:cNvSpPr/>
          <p:nvPr/>
        </p:nvSpPr>
        <p:spPr>
          <a:xfrm>
            <a:off x="722376" y="972000"/>
            <a:ext cx="10753344" cy="13716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［四川眉山2025高一上期末］</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对绝大多数生物来说，有氧呼吸是细胞呼吸的主要形式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，而酵母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、水稻的根及动物的骨骼肌细胞还可以进行无氧呼吸</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。如图表示细胞呼吸过程中葡萄糖分解的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两个途径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下列相关叙述错误的是(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6_AN.68_1#711e286e3.bracket?pid=e1446b00e&amp;color=0,0,0&amp;vpa=23&amp;vtp=1"/>
          <p:cNvSpPr/>
          <p:nvPr/>
        </p:nvSpPr>
        <p:spPr>
          <a:xfrm>
            <a:off x="4732401" y="1886400"/>
            <a:ext cx="355600"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pic>
        <p:nvPicPr>
          <p:cNvPr id="4" name="QC_6_BD.67_2#711e286e3?htil=6&amp;pid=e1446b00e&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7911545" y="2478728"/>
            <a:ext cx="3108960" cy="1691640"/>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5" name="QC_6_BD.67_3#711e286e3.choices?htil=6&amp;pid=e1446b00e&amp;color=0,0,0&amp;vtp=1&amp;bbb=1"/>
          <p:cNvSpPr/>
          <p:nvPr/>
        </p:nvSpPr>
        <p:spPr>
          <a:xfrm>
            <a:off x="722376" y="2389862"/>
            <a:ext cx="7516368" cy="18669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A.酶1发挥作用的部位是细胞质基质</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.酵母菌可以进行图中的两种呼吸方式</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.骨骼肌细胞可以进行酶1、酶3催化的过程</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.真核细胞中酶2催化的过程在线粒体中完成，需要消耗氧气</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1_1#6d32a0b2c?pid=90a7c45b0&amp;color=0,0,0&amp;vtp=1&amp;bt=1&amp;bbb=1&amp;hb=1"/>
          <p:cNvSpPr/>
          <p:nvPr/>
        </p:nvSpPr>
        <p:spPr>
          <a:xfrm>
            <a:off x="722376" y="972000"/>
            <a:ext cx="10753344" cy="9144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［河南驻马店2025高一上月考］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关于“探究酵母菌细胞呼吸的方式”的实验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，下列说法正确的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6_AN.2_1#6d32a0b2c.bracket?pid=90a7c45b0&amp;color=0,0,0&amp;vpa=1&amp;vtp=1"/>
          <p:cNvSpPr/>
          <p:nvPr/>
        </p:nvSpPr>
        <p:spPr>
          <a:xfrm>
            <a:off x="1176401" y="1429200"/>
            <a:ext cx="357188"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sp>
        <p:nvSpPr>
          <p:cNvPr id="4" name="QC_6_BD.1_2#6d32a0b2c.choices?pid=90a7c45b0&amp;color=0,0,0&amp;vtp=1&amp;bbb=1"/>
          <p:cNvSpPr/>
          <p:nvPr/>
        </p:nvSpPr>
        <p:spPr>
          <a:xfrm>
            <a:off x="722376" y="1932662"/>
            <a:ext cx="10753344" cy="18669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A.实验要在黑暗条件下进行，防止产生氧气对呼吸作用产生影响</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.因酵母菌是异养兼性厌氧菌，所以才能成功完成对比实验</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.为了使酵母菌有充足的氧气，需要向酵母菌培养液中直接通入空气</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.如果产生的气体使澄清石灰水变浑浊，则酵母菌只进行有氧呼吸</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69_1#711e286e3?pid=e1446b00e&amp;color=0,0,0&amp;vtp=1&amp;bt=1&amp;bbb=1&amp;hb=1"/>
          <p:cNvSpPr/>
          <p:nvPr/>
        </p:nvSpPr>
        <p:spPr>
          <a:xfrm>
            <a:off x="722376" y="972000"/>
            <a:ext cx="10753344" cy="18415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酶1催化葡萄糖分解产生丙酮酸是细胞呼吸第一阶段的反应，发生在细胞质基质，A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酵母菌是兼性厌氧生物</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，可以进行题图中的两种呼吸方式，B正确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；骨骼肌细胞无氧呼吸生成乳</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酸</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，不能完成酶3催化的过程，C错误；真核细胞中酶2催化的过程为有氧呼吸第二、三阶段</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线粒体中完成</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，有氧呼吸第三阶段需要消耗氧气，D正确。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70_1#dd7ed8035?sp=1&amp;pid=e1446b00e&amp;color=0,0,0&amp;vtp=1&amp;bt=1&amp;bbb=1&amp;hb=1"/>
          <p:cNvSpPr/>
          <p:nvPr/>
        </p:nvSpPr>
        <p:spPr>
          <a:xfrm>
            <a:off x="722376" y="972000"/>
            <a:ext cx="10753344" cy="9144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3.酵母菌在有氧和无氧的条件下都能生存</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，酵母菌在密闭容器内以葡萄糖为底物的呼吸速率变化</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过程如图所示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下列相关叙述错误的是(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6_AN.71_1#dd7ed8035.bracket?pid=e1446b00e&amp;color=0,0,0&amp;vpa=24&amp;vtp=1"/>
          <p:cNvSpPr/>
          <p:nvPr/>
        </p:nvSpPr>
        <p:spPr>
          <a:xfrm>
            <a:off x="5240401" y="1429200"/>
            <a:ext cx="355600"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pic>
        <p:nvPicPr>
          <p:cNvPr id="4" name="QC_6_BD.70_2#dd7ed8035?htil=7&amp;pid=e1446b00e&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6918596" y="2021528"/>
            <a:ext cx="3758184" cy="2478024"/>
          </a:xfrm>
          <a:prstGeom prst="rect">
            <a:avLst/>
          </a:prstGeom>
          <a:noFill/>
          <a:extLst>
            <a:ext uri="{909E8E84-426E-40DD-AFC4-6F175D3DCCD1}">
              <a14:hiddenFill xmlns:a14="http://schemas.microsoft.com/office/drawing/2010/main">
                <a:solidFill>
                  <a:scrgbClr r="0" g="0" b="0">
                    <a:alpha val="0"/>
                  </a:scrgbClr>
                </a:solidFill>
              </a14:hiddenFill>
            </a:ext>
          </a:extLst>
        </p:spPr>
      </p:pic>
      <mc:AlternateContent xmlns:mc="http://schemas.openxmlformats.org/markup-compatibility/2006">
        <mc:Choice xmlns:a14="http://schemas.microsoft.com/office/drawing/2010/main" Requires="a14">
          <p:sp>
            <p:nvSpPr>
              <p:cNvPr id="5" name="QC_6_BD.70_3#dd7ed8035.choices?htil=7&amp;pid=e1446b00e&amp;color=0,0,0&amp;vtp=1&amp;bbb=1"/>
              <p:cNvSpPr/>
              <p:nvPr/>
            </p:nvSpPr>
            <p:spPr>
              <a:xfrm>
                <a:off x="722376" y="1932662"/>
                <a:ext cx="6858000" cy="18669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8</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h</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间酵母菌进行有氧呼吸时消耗</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6</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8</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h</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间容器中</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量减少，</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量不断增加</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.第</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h</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和第</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9</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h</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酵母菌呼吸产生</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的场所相同</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.取第</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9</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h</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酵母菌样液加酸性重铬酸钾后呈灰绿色</a:t>
                </a:r>
                <a:endParaRPr lang="en-US" altLang="zh-CN" sz="2000" dirty="0"/>
              </a:p>
            </p:txBody>
          </p:sp>
        </mc:Choice>
        <mc:Fallback>
          <p:sp>
            <p:nvSpPr>
              <p:cNvPr id="5" name="QC_6_BD.70_3#dd7ed8035.choices?htil=7&amp;pid=e1446b00e&amp;color=0,0,0&amp;vtp=1&amp;bbb=1"/>
              <p:cNvSpPr>
                <a:spLocks noRot="1" noChangeAspect="1" noMove="1" noResize="1" noEditPoints="1" noAdjustHandles="1" noChangeArrowheads="1" noChangeShapeType="1" noTextEdit="1"/>
              </p:cNvSpPr>
              <p:nvPr/>
            </p:nvSpPr>
            <p:spPr>
              <a:xfrm>
                <a:off x="722376" y="1932662"/>
                <a:ext cx="6858000" cy="1866900"/>
              </a:xfrm>
              <a:prstGeom prst="rect">
                <a:avLst/>
              </a:prstGeom>
              <a:blipFill rotWithShape="1">
                <a:blip r:embed="rId2"/>
                <a:stretch>
                  <a:fillRect l="-6" t="-19" r="6" b="1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6_AS.72_1#dd7ed8035?pid=e1446b00e&amp;color=0,0,0&amp;vtp=1&amp;bt=1&amp;bbb=1&amp;hb=1"/>
              <p:cNvSpPr/>
              <p:nvPr/>
            </p:nvSpPr>
            <p:spPr>
              <a:xfrm>
                <a:off x="722376" y="972000"/>
                <a:ext cx="10753344" cy="23241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8</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h</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间酵母菌进行有氧呼吸时消耗</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，A正确</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6</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8</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h</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间</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，酵母菌同时进行有氧呼吸和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无氧呼吸，均产生</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含量不断增加，B正确</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h</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时酵母菌只进行有氧呼吸</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，产生</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所是线粒体基质</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9</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h</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时酵母菌只进行无氧呼吸</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，产生</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的场所是细胞质基质，C错误</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9</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h</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时容</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器内有酵母菌进行无氧呼吸产生的酒精和剩余的葡萄糖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，故加酸性重铬酸钾后样液呈灰绿色</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mc:Choice>
        <mc:Fallback>
          <p:sp>
            <p:nvSpPr>
              <p:cNvPr id="2" name="QC_6_AS.72_1#dd7ed8035?pid=e1446b00e&amp;color=0,0,0&amp;vtp=1&amp;bt=1&amp;bbb=1&amp;hb=1"/>
              <p:cNvSpPr>
                <a:spLocks noRot="1" noChangeAspect="1" noMove="1" noResize="1" noEditPoints="1" noAdjustHandles="1" noChangeArrowheads="1" noChangeShapeType="1" noTextEdit="1"/>
              </p:cNvSpPr>
              <p:nvPr/>
            </p:nvSpPr>
            <p:spPr>
              <a:xfrm>
                <a:off x="722376" y="972000"/>
                <a:ext cx="10753344" cy="2324100"/>
              </a:xfrm>
              <a:prstGeom prst="rect">
                <a:avLst/>
              </a:prstGeom>
              <a:blipFill rotWithShape="1">
                <a:blip r:embed="rId1"/>
                <a:stretch>
                  <a:fillRect l="-4" t="-19" r="-839" b="1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73_1#fba603e5d?pid=2ef7d8a58&amp;color=0,0,0&amp;vtp=1&amp;bt=1&amp;bbb=1&amp;hb=1"/>
          <p:cNvSpPr/>
          <p:nvPr/>
        </p:nvSpPr>
        <p:spPr>
          <a:xfrm>
            <a:off x="722376" y="972000"/>
            <a:ext cx="10753344" cy="9144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多选题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［河北示范高中2025高一上联考］</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下列关于细胞呼吸原理在生产或生活中的应用，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叙述错误的是(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6_AN.74_1#fba603e5d.bracket?pid=2ef7d8a58&amp;color=0,0,0&amp;vpa=25&amp;vtp=1&amp;bbb=1"/>
          <p:cNvSpPr/>
          <p:nvPr/>
        </p:nvSpPr>
        <p:spPr>
          <a:xfrm>
            <a:off x="2446401" y="1429200"/>
            <a:ext cx="743649"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ACD</a:t>
            </a:r>
            <a:endParaRPr lang="en-US" altLang="zh-CN" sz="2000" dirty="0"/>
          </a:p>
        </p:txBody>
      </p:sp>
      <mc:AlternateContent xmlns:mc="http://schemas.openxmlformats.org/markup-compatibility/2006">
        <mc:Choice xmlns:a14="http://schemas.microsoft.com/office/drawing/2010/main" Requires="a14">
          <p:sp>
            <p:nvSpPr>
              <p:cNvPr id="4" name="QC_6_BD.73_2#fba603e5d.choices?pid=2ef7d8a58&amp;color=0,0,0&amp;vtp=1&amp;bbb=1"/>
              <p:cNvSpPr/>
              <p:nvPr/>
            </p:nvSpPr>
            <p:spPr>
              <a:xfrm>
                <a:off x="722376" y="1932662"/>
                <a:ext cx="10753344" cy="18669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A.提倡慢跑等有氧运动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，可防止无氧呼吸产生乳酸和</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使人体肌肉酸胀</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.不同种子播种的深浅、灌溉的频率不同，与影响种子呼吸强度的因素有关</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.浅而面积大的伤口比深而窄的伤口更容易感染破伤风芽孢杆菌</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.仓库保持低氧和零下低温可以降低果蔬的呼吸速率，延长贮藏时间</a:t>
                </a:r>
                <a:endParaRPr lang="en-US" altLang="zh-CN" sz="2000" dirty="0"/>
              </a:p>
            </p:txBody>
          </p:sp>
        </mc:Choice>
        <mc:Fallback>
          <p:sp>
            <p:nvSpPr>
              <p:cNvPr id="4" name="QC_6_BD.73_2#fba603e5d.choices?pid=2ef7d8a58&amp;color=0,0,0&amp;vtp=1&amp;bbb=1"/>
              <p:cNvSpPr>
                <a:spLocks noRot="1" noChangeAspect="1" noMove="1" noResize="1" noEditPoints="1" noAdjustHandles="1" noChangeArrowheads="1" noChangeShapeType="1" noTextEdit="1"/>
              </p:cNvSpPr>
              <p:nvPr/>
            </p:nvSpPr>
            <p:spPr>
              <a:xfrm>
                <a:off x="722376" y="1932662"/>
                <a:ext cx="10753344" cy="1866900"/>
              </a:xfrm>
              <a:prstGeom prst="rect">
                <a:avLst/>
              </a:prstGeom>
              <a:blipFill rotWithShape="1">
                <a:blip r:embed="rId1"/>
                <a:stretch>
                  <a:fillRect l="-4" t="-19" b="1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6_AS.75_1#fba603e5d?pid=2ef7d8a58&amp;color=0,0,0&amp;vtp=1&amp;bt=1&amp;bbb=1&amp;hb=1"/>
              <p:cNvSpPr/>
              <p:nvPr/>
            </p:nvSpPr>
            <p:spPr>
              <a:xfrm>
                <a:off x="722376" y="972000"/>
                <a:ext cx="10753344" cy="27559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提倡慢跑等有氧运动，可以防止细胞进行无氧呼吸，人体细胞无氧呼吸时会产生乳酸</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，造</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成肌肉酸胀，人体细胞无氧呼吸不会产生</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，A错误；不同种子播种的深浅</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、灌溉频率不同可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分别从氧气浓度</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、水分角度影响种子的呼吸强度，B正确；破伤风芽孢杆菌是一种厌氧菌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，它在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缺氧环境下能够生存并繁殖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，与浅而面积大的伤口相比，深而窄的伤口更容易形成缺氧环境</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，更</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容易感染破伤风芽孢杆菌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，C错误；仓库保持低氧和零上低温（不是零下低温</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）可以通过降低果</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蔬的呼吸速率</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，延长贮藏时间，D错误。</a:t>
                </a:r>
                <a:endParaRPr lang="en-US" altLang="zh-CN" sz="2200" dirty="0"/>
              </a:p>
            </p:txBody>
          </p:sp>
        </mc:Choice>
        <mc:Fallback>
          <p:sp>
            <p:nvSpPr>
              <p:cNvPr id="2" name="QC_6_AS.75_1#fba603e5d?pid=2ef7d8a58&amp;color=0,0,0&amp;vtp=1&amp;bt=1&amp;bbb=1&amp;hb=1"/>
              <p:cNvSpPr>
                <a:spLocks noRot="1" noChangeAspect="1" noMove="1" noResize="1" noEditPoints="1" noAdjustHandles="1" noChangeArrowheads="1" noChangeShapeType="1" noTextEdit="1"/>
              </p:cNvSpPr>
              <p:nvPr/>
            </p:nvSpPr>
            <p:spPr>
              <a:xfrm>
                <a:off x="722376" y="972000"/>
                <a:ext cx="10753344" cy="2755900"/>
              </a:xfrm>
              <a:prstGeom prst="rect">
                <a:avLst/>
              </a:prstGeom>
              <a:blipFill rotWithShape="1">
                <a:blip r:embed="rId1"/>
                <a:stretch>
                  <a:fillRect l="-4" t="-16" r="-402" b="16"/>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QC_7_BD.76_1#7481d323d?htil=8&amp;pid=b80549339&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8715042" y="1054296"/>
            <a:ext cx="2670048" cy="1819656"/>
          </a:xfrm>
          <a:prstGeom prst="rect">
            <a:avLst/>
          </a:prstGeom>
          <a:noFill/>
          <a:extLst>
            <a:ext uri="{909E8E84-426E-40DD-AFC4-6F175D3DCCD1}">
              <a14:hiddenFill xmlns:a14="http://schemas.microsoft.com/office/drawing/2010/main">
                <a:solidFill>
                  <a:scrgbClr r="0" g="0" b="0">
                    <a:alpha val="0"/>
                  </a:scrgbClr>
                </a:solidFill>
              </a14:hiddenFill>
            </a:ext>
          </a:extLst>
        </p:spPr>
      </p:pic>
      <mc:AlternateContent xmlns:mc="http://schemas.openxmlformats.org/markup-compatibility/2006">
        <mc:Choice xmlns:a14="http://schemas.microsoft.com/office/drawing/2010/main" Requires="a14">
          <p:sp>
            <p:nvSpPr>
              <p:cNvPr id="3" name="QC_7_BD.76_2#7481d323d?htil=8&amp;sp=1&amp;pid=b80549339&amp;color=0,0,0&amp;vtp=1&amp;bt=1&amp;bbb=1&amp;hb=1"/>
              <p:cNvSpPr/>
              <p:nvPr/>
            </p:nvSpPr>
            <p:spPr>
              <a:xfrm>
                <a:off x="722376" y="972000"/>
                <a:ext cx="7946136" cy="13716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［广东江门2025高一上期末</a:t>
                </a:r>
                <a:r>
                  <a:rPr lang="en-US" altLang="zh-CN" sz="2000" b="0" i="0">
                    <a:solidFill>
                      <a:srgbClr val="000000"/>
                    </a:solidFill>
                    <a:latin typeface="仿宋" panose="02010609060101010101" pitchFamily="34" charset="-122"/>
                    <a:ea typeface="仿宋" panose="02010609060101010101" pitchFamily="34" charset="-122"/>
                    <a:cs typeface="仿宋" panose="02010609060101010101"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如图表示某种植株的非绿色器官在不同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浓度下，</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的吸收量和无氧呼吸过程中</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的释放量的变化</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呼吸底物只考虑葡萄糖）。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有关叙述错误的是(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3" name="QC_7_BD.76_2#7481d323d?htil=8&amp;sp=1&amp;pid=b80549339&amp;color=0,0,0&amp;vtp=1&amp;bt=1&amp;bbb=1&amp;hb=1"/>
              <p:cNvSpPr>
                <a:spLocks noRot="1" noChangeAspect="1" noMove="1" noResize="1" noEditPoints="1" noAdjustHandles="1" noChangeArrowheads="1" noChangeShapeType="1" noTextEdit="1"/>
              </p:cNvSpPr>
              <p:nvPr/>
            </p:nvSpPr>
            <p:spPr>
              <a:xfrm>
                <a:off x="722376" y="972000"/>
                <a:ext cx="7946136" cy="1371600"/>
              </a:xfrm>
              <a:prstGeom prst="rect">
                <a:avLst/>
              </a:prstGeom>
              <a:blipFill rotWithShape="1">
                <a:blip r:embed="rId2"/>
                <a:stretch>
                  <a:fillRect l="-5" t="-33" r="-158" b="33"/>
                </a:stretch>
              </a:blipFill>
            </p:spPr>
            <p:txBody>
              <a:bodyPr/>
              <a:lstStyle/>
              <a:p>
                <a:r>
                  <a:rPr lang="zh-CN" altLang="en-US">
                    <a:noFill/>
                  </a:rPr>
                  <a:t> </a:t>
                </a:r>
              </a:p>
            </p:txBody>
          </p:sp>
        </mc:Fallback>
      </mc:AlternateContent>
      <p:sp>
        <p:nvSpPr>
          <p:cNvPr id="4" name="QC_7_AN.77_1#7481d323d.bracket?pid=b80549339&amp;color=0,0,0&amp;vpa=26&amp;vtp=1"/>
          <p:cNvSpPr/>
          <p:nvPr/>
        </p:nvSpPr>
        <p:spPr>
          <a:xfrm>
            <a:off x="6256401" y="1886400"/>
            <a:ext cx="355600"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mc:AlternateContent xmlns:mc="http://schemas.openxmlformats.org/markup-compatibility/2006">
        <mc:Choice xmlns:a14="http://schemas.microsoft.com/office/drawing/2010/main" Requires="a14">
          <p:sp>
            <p:nvSpPr>
              <p:cNvPr id="5" name="QC_7_BD.76_3#7481d323d.choices?htil=8&amp;pid=b80549339&amp;color=0,0,0&amp;vtp=1&amp;bbb=1"/>
              <p:cNvSpPr/>
              <p:nvPr/>
            </p:nvSpPr>
            <p:spPr>
              <a:xfrm>
                <a:off x="722376" y="2389862"/>
                <a:ext cx="7946136" cy="18669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𝑎</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浓度时，细胞呼吸的产物是二氧化碳和酒精</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𝑏</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浓度时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，有氧呼吸分解葡萄糖的量是无氧呼吸的</a:t>
                </a:r>
                <a14:m>
                  <m:oMath xmlns:m="http://schemas.openxmlformats.org/officeDocument/2006/math">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den>
                    </m:f>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C.四个</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浓度中，氧气浓度为</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𝑐</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时最适合保存该器官</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D.曲线乙同时可以反映有氧呼吸过程中</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的释放量</a:t>
                </a:r>
                <a:endParaRPr lang="en-US" altLang="zh-CN" sz="2000" dirty="0"/>
              </a:p>
            </p:txBody>
          </p:sp>
        </mc:Choice>
        <mc:Fallback>
          <p:sp>
            <p:nvSpPr>
              <p:cNvPr id="5" name="QC_7_BD.76_3#7481d323d.choices?htil=8&amp;pid=b80549339&amp;color=0,0,0&amp;vtp=1&amp;bbb=1"/>
              <p:cNvSpPr>
                <a:spLocks noRot="1" noChangeAspect="1" noMove="1" noResize="1" noEditPoints="1" noAdjustHandles="1" noChangeArrowheads="1" noChangeShapeType="1" noTextEdit="1"/>
              </p:cNvSpPr>
              <p:nvPr/>
            </p:nvSpPr>
            <p:spPr>
              <a:xfrm>
                <a:off x="722376" y="2389862"/>
                <a:ext cx="7946136" cy="1866900"/>
              </a:xfrm>
              <a:prstGeom prst="rect">
                <a:avLst/>
              </a:prstGeom>
              <a:blipFill rotWithShape="1">
                <a:blip r:embed="rId3"/>
                <a:stretch>
                  <a:fillRect l="-5" t="-19" r="2" b="1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7_AS.78_1#7481d323d?pid=b80549339&amp;color=0,0,0&amp;vtp=1&amp;bt=1&amp;bbb=1&amp;hb=1"/>
              <p:cNvSpPr/>
              <p:nvPr/>
            </p:nvSpPr>
            <p:spPr>
              <a:xfrm>
                <a:off x="722376" y="972000"/>
                <a:ext cx="10753344" cy="3238500"/>
              </a:xfrm>
              <a:prstGeom prst="rect">
                <a:avLst/>
              </a:prstGeom>
              <a:noFill/>
            </p:spPr>
            <p:txBody>
              <a:bodyPr wrap="none" lIns="0" tIns="0" rIns="0" bIns="0" rtlCol="0" anchor="t"/>
              <a:lstStyle/>
              <a:p>
                <a:pPr algn="l" latinLnBrk="1">
                  <a:lnSpc>
                    <a:spcPts val="3700"/>
                  </a:lnSpc>
                </a:pPr>
                <a:r>
                  <a:rPr lang="en-US" altLang="zh-CN" sz="2200" b="1" i="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当</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浓度为</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𝑎</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的吸收量为0，此时只进行无氧呼吸</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，该植物无氧呼吸的产物是</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酒精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，A正确。无氧呼吸分解1分子葡萄糖，产生2分子酒精和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2分子</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；有氧呼吸分解</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1分子葡</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萄糖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，消耗</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6分子</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，产生</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6分子</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。据图分析可知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，当</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浓度为</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𝑏</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，有氧呼吸吸收的</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量和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无氧呼吸释放的</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量相等</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，此时有氧呼吸分解葡萄糖的量是无氧呼吸的</a:t>
                </a:r>
                <a14:m>
                  <m:oMath xmlns:m="http://schemas.openxmlformats.org/officeDocument/2006/math">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den>
                    </m:f>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。当</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浓度为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𝑐</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时，该器官只进行有氧呼吸，此时不适合保存该器官，C错误。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在有氧呼吸分解葡萄糖时</a:t>
                </a:r>
                <a:r>
                  <a:rPr lang="en-US" altLang="zh-CN" sz="22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00" b="0" i="0" kern="0" spc="-99900">
                  <a:solidFill>
                    <a:srgbClr val="FFFFFF"/>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的吸收量等于</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的释放量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，曲线乙表示在不同</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浓度下的</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吸收量的变化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，也可以表示有氧呼</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吸过程中</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释放量的变化，D正确。</a:t>
                </a:r>
                <a:endParaRPr lang="en-US" altLang="zh-CN" sz="2200" dirty="0"/>
              </a:p>
            </p:txBody>
          </p:sp>
        </mc:Choice>
        <mc:Fallback>
          <p:sp>
            <p:nvSpPr>
              <p:cNvPr id="2" name="QC_7_AS.78_1#7481d323d?pid=b80549339&amp;color=0,0,0&amp;vtp=1&amp;bt=1&amp;bbb=1&amp;hb=1"/>
              <p:cNvSpPr>
                <a:spLocks noRot="1" noChangeAspect="1" noMove="1" noResize="1" noEditPoints="1" noAdjustHandles="1" noChangeArrowheads="1" noChangeShapeType="1" noTextEdit="1"/>
              </p:cNvSpPr>
              <p:nvPr/>
            </p:nvSpPr>
            <p:spPr>
              <a:xfrm>
                <a:off x="722376" y="972000"/>
                <a:ext cx="10753344" cy="3238500"/>
              </a:xfrm>
              <a:prstGeom prst="rect">
                <a:avLst/>
              </a:prstGeom>
              <a:blipFill rotWithShape="1">
                <a:blip r:embed="rId1"/>
                <a:stretch>
                  <a:fillRect l="-4" t="-14" r="-130" b="1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7_EX.79_1#7481d323d?pid=b80549339&amp;color=0,0,0&amp;vtp=1&amp;bt=1&amp;bbb=1"/>
              <p:cNvSpPr/>
              <p:nvPr/>
            </p:nvSpPr>
            <p:spPr>
              <a:xfrm>
                <a:off x="722376" y="969264"/>
                <a:ext cx="10753344" cy="2336800"/>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易错警示</a:t>
                </a:r>
                <a:endParaRPr lang="en-US" altLang="zh-CN" sz="2000" dirty="0"/>
              </a:p>
              <a:p>
                <a:pPr latinLnBrk="1">
                  <a:lnSpc>
                    <a:spcPts val="37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以葡萄糖为底物时</a:t>
                </a: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，根据反应物和产物的数量关系（各物质的量不为0）判断细胞呼吸类型</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释放量</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吸收量</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只进行有氧呼吸或既进行有氧呼吸又进行产生乳酸的无氧呼吸。</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释放量</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&gt;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吸收量</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既进行有氧呼吸又进行产生酒精的无氧呼吸。</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释放量</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酒精产生量</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只进行产生酒精的无氧呼吸。</a:t>
                </a:r>
                <a:endParaRPr lang="en-US" altLang="zh-CN" sz="2000" dirty="0"/>
              </a:p>
            </p:txBody>
          </p:sp>
        </mc:Choice>
        <mc:Fallback>
          <p:sp>
            <p:nvSpPr>
              <p:cNvPr id="2" name="QC_7_EX.79_1#7481d323d?pid=b80549339&amp;color=0,0,0&amp;vtp=1&amp;bt=1&amp;bbb=1"/>
              <p:cNvSpPr>
                <a:spLocks noRot="1" noChangeAspect="1" noMove="1" noResize="1" noEditPoints="1" noAdjustHandles="1" noChangeArrowheads="1" noChangeShapeType="1" noTextEdit="1"/>
              </p:cNvSpPr>
              <p:nvPr/>
            </p:nvSpPr>
            <p:spPr>
              <a:xfrm>
                <a:off x="722376" y="969264"/>
                <a:ext cx="10753344" cy="2336800"/>
              </a:xfrm>
              <a:prstGeom prst="rect">
                <a:avLst/>
              </a:prstGeom>
              <a:blipFill rotWithShape="1">
                <a:blip r:embed="rId1"/>
                <a:stretch>
                  <a:fillRect l="-4" t="-11" b="11"/>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1f1f5c9ca.fixed?pid=45b7fd57c&amp;color=100,146,38&amp;vtp=1"/>
          <p:cNvSpPr/>
          <p:nvPr/>
        </p:nvSpPr>
        <p:spPr>
          <a:xfrm>
            <a:off x="6181344" y="950976"/>
            <a:ext cx="969264" cy="1197864"/>
          </a:xfrm>
          <a:prstGeom prst="rect">
            <a:avLst/>
          </a:prstGeom>
          <a:noFill/>
        </p:spPr>
        <p:txBody>
          <a:bodyPr wrap="square" lIns="0" tIns="0" rIns="0" bIns="0" rtlCol="0" anchor="ctr"/>
          <a:lstStyle/>
          <a:p>
            <a:pPr algn="l" latinLnBrk="1">
              <a:lnSpc>
                <a:spcPct val="1000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2</a:t>
            </a:r>
            <a:endParaRPr lang="en-US" altLang="zh-CN" sz="7200" dirty="0"/>
          </a:p>
        </p:txBody>
      </p:sp>
      <p:sp>
        <p:nvSpPr>
          <p:cNvPr id="3" name="C_4#1f1f5c9ca.fixed?pid=45b7fd57c&amp;color=255,255,255&amp;vtp=1&amp;bbb=1"/>
          <p:cNvSpPr/>
          <p:nvPr/>
        </p:nvSpPr>
        <p:spPr>
          <a:xfrm>
            <a:off x="0" y="3493008"/>
            <a:ext cx="12188952" cy="768096"/>
          </a:xfrm>
          <a:prstGeom prst="rect">
            <a:avLst/>
          </a:prstGeom>
          <a:noFill/>
        </p:spPr>
        <p:txBody>
          <a:bodyPr wrap="none" lIns="0" tIns="0" rIns="0" bIns="0" rtlCol="0" anchor="ctr"/>
          <a:lstStyle/>
          <a:p>
            <a:pPr algn="ctr" latinLnBrk="1">
              <a:lnSpc>
                <a:spcPts val="5400"/>
              </a:lnSpc>
            </a:pP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课时2</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细胞呼吸的比较与细胞呼吸原理的应用</a:t>
            </a:r>
            <a:endParaRPr lang="en-US" altLang="zh-CN" sz="4400" dirty="0"/>
          </a:p>
        </p:txBody>
      </p:sp>
      <p:pic>
        <p:nvPicPr>
          <p:cNvPr id="4" name="C_4#1f1f5c9ca.fixed?pid=45b7fd57c&amp;color=0,0,0&amp;tib=255,255,255&amp;vtp=1" descr="preencoded.png"/>
          <p:cNvPicPr>
            <a:picLocks noChangeAspect="1"/>
          </p:cNvPicPr>
          <p:nvPr/>
        </p:nvPicPr>
        <p:blipFill>
          <a:blip r:embed="rId1"/>
          <a:stretch>
            <a:fillRect/>
          </a:stretch>
        </p:blipFill>
        <p:spPr>
          <a:xfrm>
            <a:off x="9939528" y="4507992"/>
            <a:ext cx="402336" cy="438912"/>
          </a:xfrm>
          <a:prstGeom prst="rect">
            <a:avLst/>
          </a:prstGeom>
        </p:spPr>
      </p:pic>
      <p:sp>
        <p:nvSpPr>
          <p:cNvPr id="5" name="C_4_BD#1f1f5c9ca.fixed?pid=45b7fd57c&amp;color=255,255,255&amp;vtp=1&amp;bbb=1"/>
          <p:cNvSpPr/>
          <p:nvPr/>
        </p:nvSpPr>
        <p:spPr>
          <a:xfrm>
            <a:off x="10460736" y="4343400"/>
            <a:ext cx="1709928" cy="640080"/>
          </a:xfrm>
          <a:prstGeom prst="rect">
            <a:avLst/>
          </a:prstGeom>
          <a:noFill/>
        </p:spPr>
        <p:txBody>
          <a:bodyPr wrap="none" lIns="0" tIns="0" rIns="0" bIns="0" rtlCol="0" anchor="ctr"/>
          <a:lstStyle/>
          <a:p>
            <a:pPr algn="l" latinLnBrk="1">
              <a:lnSpc>
                <a:spcPts val="4900"/>
              </a:lnSpc>
            </a:pPr>
            <a:r>
              <a:rPr lang="en-US" altLang="zh-CN" sz="2800" b="1" i="0" dirty="0">
                <a:solidFill>
                  <a:srgbClr val="FFFFFF"/>
                </a:solidFill>
                <a:latin typeface="黑体" panose="02010609060101010101" charset="-122"/>
                <a:ea typeface="黑体" panose="02010609060101010101" charset="-122"/>
                <a:cs typeface="黑体" panose="02010609060101010101" pitchFamily="34" charset="-120"/>
              </a:rPr>
              <a:t>刷提升</a:t>
            </a:r>
            <a:endParaRPr lang="en-US" altLang="zh-CN" sz="2800" dirty="0"/>
          </a:p>
        </p:txBody>
      </p:sp>
    </p:spTree>
  </p:cSld>
  <p:clrMapOvr>
    <a:masterClrMapping/>
  </p:clrMapOvr>
  <p:transition>
    <p:fade/>
  </p:transition>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BD.80_1#1c383cacf?sp=1&amp;pid=1f1f5c9ca&amp;color=0,0,0&amp;vtp=1&amp;bt=1&amp;bbb=1&amp;hb=1"/>
              <p:cNvSpPr/>
              <p:nvPr/>
            </p:nvSpPr>
            <p:spPr>
              <a:xfrm>
                <a:off x="722376" y="972000"/>
                <a:ext cx="10753344" cy="13716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［河南许昌2025高一上月考］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在科学研究中，对生物的呼吸方式和呼吸底物可通过呼吸商</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𝑅𝑄</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00" b="0" i="0" kern="0" spc="-99900">
                  <a:solidFill>
                    <a:srgbClr val="FFFFFF"/>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来推测</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𝑅𝑄</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是指单位时间内生物进行呼吸作用释放的二氧化碳量与消耗的氧气量的比值</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。某种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微生物以葡萄糖为呼吸底物</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，测定其</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𝑅𝑄</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，结果如图所示。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下列相关表述正确的是(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5_BD.80_1#1c383cacf?sp=1&amp;pid=1f1f5c9ca&amp;color=0,0,0&amp;vtp=1&amp;bt=1&amp;bbb=1&amp;hb=1"/>
              <p:cNvSpPr>
                <a:spLocks noRot="1" noChangeAspect="1" noMove="1" noResize="1" noEditPoints="1" noAdjustHandles="1" noChangeArrowheads="1" noChangeShapeType="1" noTextEdit="1"/>
              </p:cNvSpPr>
              <p:nvPr/>
            </p:nvSpPr>
            <p:spPr>
              <a:xfrm>
                <a:off x="722376" y="972000"/>
                <a:ext cx="10753344" cy="1371600"/>
              </a:xfrm>
              <a:prstGeom prst="rect">
                <a:avLst/>
              </a:prstGeom>
              <a:blipFill rotWithShape="1">
                <a:blip r:embed="rId1"/>
                <a:stretch>
                  <a:fillRect l="-4" t="-33" b="33"/>
                </a:stretch>
              </a:blipFill>
            </p:spPr>
            <p:txBody>
              <a:bodyPr/>
              <a:lstStyle/>
              <a:p>
                <a:r>
                  <a:rPr lang="zh-CN" altLang="en-US">
                    <a:noFill/>
                  </a:rPr>
                  <a:t> </a:t>
                </a:r>
              </a:p>
            </p:txBody>
          </p:sp>
        </mc:Fallback>
      </mc:AlternateContent>
      <p:sp>
        <p:nvSpPr>
          <p:cNvPr id="3" name="QC_5_AN.81_1#1c383cacf.bracket?pid=1f1f5c9ca&amp;color=0,0,0&amp;vpa=27&amp;vtp=1"/>
          <p:cNvSpPr/>
          <p:nvPr/>
        </p:nvSpPr>
        <p:spPr>
          <a:xfrm>
            <a:off x="9899206" y="1886400"/>
            <a:ext cx="355600"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pic>
        <p:nvPicPr>
          <p:cNvPr id="4" name="QC_5_BD.80_2#1c383cacf?htil=9&amp;pid=1f1f5c9ca&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7732888" y="2478728"/>
            <a:ext cx="2724912" cy="1508760"/>
          </a:xfrm>
          <a:prstGeom prst="rect">
            <a:avLst/>
          </a:prstGeom>
          <a:noFill/>
          <a:extLst>
            <a:ext uri="{909E8E84-426E-40DD-AFC4-6F175D3DCCD1}">
              <a14:hiddenFill xmlns:a14="http://schemas.microsoft.com/office/drawing/2010/main">
                <a:solidFill>
                  <a:scrgbClr r="0" g="0" b="0">
                    <a:alpha val="0"/>
                  </a:scrgbClr>
                </a:solidFill>
              </a14:hiddenFill>
            </a:ext>
          </a:extLst>
        </p:spPr>
      </p:pic>
      <mc:AlternateContent xmlns:mc="http://schemas.openxmlformats.org/markup-compatibility/2006">
        <mc:Choice xmlns:a14="http://schemas.microsoft.com/office/drawing/2010/main" Requires="a14">
          <p:sp>
            <p:nvSpPr>
              <p:cNvPr id="5" name="QC_5_BD.80_3#1c383cacf.choices?htil=9&amp;pid=1f1f5c9ca&amp;color=0,0,0&amp;vtp=1&amp;bbb=1"/>
              <p:cNvSpPr/>
              <p:nvPr/>
            </p:nvSpPr>
            <p:spPr>
              <a:xfrm>
                <a:off x="722376" y="2351728"/>
                <a:ext cx="7891272" cy="18669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A.A点时，该微生物只进行无氧呼吸</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AB</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段，该微生物的有氧呼吸逐渐增强</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点时，可能开始向培养液中通入氧气</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点后，该微生物的无氧呼吸速率等于有氧呼吸速率</a:t>
                </a:r>
                <a:endParaRPr lang="en-US" altLang="zh-CN" sz="2000" dirty="0"/>
              </a:p>
            </p:txBody>
          </p:sp>
        </mc:Choice>
        <mc:Fallback>
          <p:sp>
            <p:nvSpPr>
              <p:cNvPr id="5" name="QC_5_BD.80_3#1c383cacf.choices?htil=9&amp;pid=1f1f5c9ca&amp;color=0,0,0&amp;vtp=1&amp;bbb=1"/>
              <p:cNvSpPr>
                <a:spLocks noRot="1" noChangeAspect="1" noMove="1" noResize="1" noEditPoints="1" noAdjustHandles="1" noChangeArrowheads="1" noChangeShapeType="1" noTextEdit="1"/>
              </p:cNvSpPr>
              <p:nvPr/>
            </p:nvSpPr>
            <p:spPr>
              <a:xfrm>
                <a:off x="722376" y="2351728"/>
                <a:ext cx="7891272" cy="1866900"/>
              </a:xfrm>
              <a:prstGeom prst="rect">
                <a:avLst/>
              </a:prstGeom>
              <a:blipFill rotWithShape="1">
                <a:blip r:embed="rId3"/>
                <a:stretch>
                  <a:fillRect l="-5" t="-17" r="6" b="17"/>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6_AS.3_1#6d32a0b2c?pid=90a7c45b0&amp;color=0,0,0&amp;vtp=1&amp;bt=1&amp;bbb=1&amp;hb=1"/>
              <p:cNvSpPr/>
              <p:nvPr/>
            </p:nvSpPr>
            <p:spPr>
              <a:xfrm>
                <a:off x="722376" y="972000"/>
                <a:ext cx="10753344" cy="2298700"/>
              </a:xfrm>
              <a:prstGeom prst="rect">
                <a:avLst/>
              </a:prstGeom>
              <a:noFill/>
            </p:spPr>
            <p:txBody>
              <a:bodyPr wrap="none" lIns="0" tIns="0" rIns="0" bIns="0" rtlCol="0" anchor="t"/>
              <a:lstStyle/>
              <a:p>
                <a:pPr algn="l" latinLnBrk="1">
                  <a:lnSpc>
                    <a:spcPts val="3700"/>
                  </a:lnSpc>
                </a:pPr>
                <a:r>
                  <a:rPr lang="en-US" altLang="zh-CN" sz="2200" b="1" i="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酵母菌细胞不进行光合作用产生</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，故该实验无须在黑暗条件下进行，A错误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；因酵母菌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是异养兼性厌氧菌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，既可以进行有氧呼吸，也可以进行无氧呼吸，</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所以才能成功完成对比实验，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正确；在有氧呼吸的装置中，应先将空气通入</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NaOH</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溶液中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，除去空气中的</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，避免对实验结</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果的干扰</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，C错误；无论是有氧呼吸，还是无氧呼吸，酵母菌都能产生二氧化碳</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，二氧化碳能使</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澄清石灰水变浑浊</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，D错误。</a:t>
                </a:r>
                <a:endParaRPr lang="en-US" altLang="zh-CN" sz="2200" dirty="0"/>
              </a:p>
            </p:txBody>
          </p:sp>
        </mc:Choice>
        <mc:Fallback>
          <p:sp>
            <p:nvSpPr>
              <p:cNvPr id="2" name="QC_6_AS.3_1#6d32a0b2c?pid=90a7c45b0&amp;color=0,0,0&amp;vtp=1&amp;bt=1&amp;bbb=1&amp;hb=1"/>
              <p:cNvSpPr>
                <a:spLocks noRot="1" noChangeAspect="1" noMove="1" noResize="1" noEditPoints="1" noAdjustHandles="1" noChangeArrowheads="1" noChangeShapeType="1" noTextEdit="1"/>
              </p:cNvSpPr>
              <p:nvPr/>
            </p:nvSpPr>
            <p:spPr>
              <a:xfrm>
                <a:off x="722376" y="972000"/>
                <a:ext cx="10753344" cy="2298700"/>
              </a:xfrm>
              <a:prstGeom prst="rect">
                <a:avLst/>
              </a:prstGeom>
              <a:blipFill rotWithShape="1">
                <a:blip r:embed="rId1"/>
                <a:stretch>
                  <a:fillRect l="-4" t="-20" r="-402" b="20"/>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82_1#1c383cacf?pid=1f1f5c9ca&amp;color=0,0,0&amp;vtp=1&amp;bt=1&amp;bbb=1&amp;hb=1"/>
              <p:cNvSpPr/>
              <p:nvPr/>
            </p:nvSpPr>
            <p:spPr>
              <a:xfrm>
                <a:off x="722376" y="972000"/>
                <a:ext cx="10753344" cy="2489200"/>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A点时</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𝑅𝑄</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大于1</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，说明产生</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量大于消耗</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生物同时进行了有氧呼吸和无氧呼吸，</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4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AB</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段</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𝑅𝑄</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大于1且逐渐增大，释放的二氧化碳增多，消耗的氧气减少</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，该微生物的无氧</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4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呼吸逐渐增强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，B错误</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BC</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段</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𝑅𝑄</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大于1且逐渐减小，说明消耗的氧气增多</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，该微生物的无氧呼</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4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吸逐渐减弱</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，推测可能是B点向培养液中通入氧气，C正确；C点后</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𝑅𝑄</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等于1</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，单位时间内释放</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的二氧化碳量与消耗的氧气量相等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，呼吸底物又只有葡萄糖，该微生物只进行有氧呼吸，D错误。</a:t>
                </a:r>
                <a:endParaRPr lang="en-US" altLang="zh-CN" sz="2200" dirty="0"/>
              </a:p>
            </p:txBody>
          </p:sp>
        </mc:Choice>
        <mc:Fallback>
          <p:sp>
            <p:nvSpPr>
              <p:cNvPr id="2" name="QC_5_AS.82_1#1c383cacf?pid=1f1f5c9ca&amp;color=0,0,0&amp;vtp=1&amp;bt=1&amp;bbb=1&amp;hb=1"/>
              <p:cNvSpPr>
                <a:spLocks noRot="1" noChangeAspect="1" noMove="1" noResize="1" noEditPoints="1" noAdjustHandles="1" noChangeArrowheads="1" noChangeShapeType="1" noTextEdit="1"/>
              </p:cNvSpPr>
              <p:nvPr/>
            </p:nvSpPr>
            <p:spPr>
              <a:xfrm>
                <a:off x="722376" y="972000"/>
                <a:ext cx="10753344" cy="2489200"/>
              </a:xfrm>
              <a:prstGeom prst="rect">
                <a:avLst/>
              </a:prstGeom>
              <a:blipFill rotWithShape="1">
                <a:blip r:embed="rId1"/>
                <a:stretch>
                  <a:fillRect l="-4" t="-18" r="-3319" b="18"/>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QC_5_BD.83_1#1db1fb063?htil=10&amp;pid=1f1f5c9ca&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8285243" y="1054296"/>
            <a:ext cx="3108960" cy="3767328"/>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3" name="QC_5_BD.83_2#1db1fb063?htil=10&amp;sp=1&amp;pid=1f1f5c9ca&amp;color=0,0,0&amp;vtp=1&amp;bt=1&amp;bbb=1&amp;hb=1"/>
          <p:cNvSpPr/>
          <p:nvPr/>
        </p:nvSpPr>
        <p:spPr>
          <a:xfrm>
            <a:off x="722376" y="972000"/>
            <a:ext cx="7516368" cy="22860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多选题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［江西宜春2025期中］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水淹</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、灌溉不均匀等极易使植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株根系供氧不足</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，造成低氧胁迫</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。某研究小组利用水培技术探究了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低氧条件对</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A、B两个黄瓜品种根细胞呼吸的影响，测得第</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6天时根</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细胞中丙酮酸和乙醇的含量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，结果如图1、2所示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。下列说法错误的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4" name="QC_5_AN.84_1#1db1fb063.bracket?pid=1f1f5c9ca&amp;color=0,0,0&amp;vpa=28&amp;vtp=1&amp;bbb=1"/>
          <p:cNvSpPr/>
          <p:nvPr/>
        </p:nvSpPr>
        <p:spPr>
          <a:xfrm>
            <a:off x="1201801" y="2800800"/>
            <a:ext cx="576263"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AD</a:t>
            </a:r>
            <a:endParaRPr lang="en-US" altLang="zh-CN" sz="2000" dirty="0"/>
          </a:p>
        </p:txBody>
      </p:sp>
      <p:sp>
        <p:nvSpPr>
          <p:cNvPr id="5" name="QC_5_BD.83_3#1db1fb063.choices?htil=10&amp;pid=1f1f5c9ca&amp;color=0,0,0&amp;vtp=1&amp;bbb=1&amp;hb=1"/>
          <p:cNvSpPr/>
          <p:nvPr/>
        </p:nvSpPr>
        <p:spPr>
          <a:xfrm>
            <a:off x="722376" y="3304262"/>
            <a:ext cx="7516368" cy="23241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A.该实验的自变量是通气情况，因变量是丙酮酸和乙醇的含量</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.氧气充足时，黄瓜根细胞产生丙酮酸的场所是细胞质基质</a:t>
            </a:r>
            <a:endParaRPr lang="en-US" altLang="zh-CN" sz="2000" dirty="0"/>
          </a:p>
          <a:p>
            <a:pPr latinLnBrk="1">
              <a:lnSpc>
                <a:spcPts val="3700"/>
              </a:lnSpc>
            </a:pP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.正常通气和低氧胁迫情况下，根细胞均会进行有氧呼吸和无氧呼吸</a:t>
            </a:r>
            <a:endParaRPr lang="en-US" altLang="zh-CN" sz="2000" spc="-5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.低氧胁迫情况下，品种</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A的根细胞中催化丙酮酸转化为乙醇的酶</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的活性低于品种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B的</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85_1#1db1fb063?pid=1f1f5c9ca&amp;color=0,0,0&amp;vtp=1&amp;bt=1&amp;bbb=1&amp;hb=1"/>
          <p:cNvSpPr/>
          <p:nvPr/>
        </p:nvSpPr>
        <p:spPr>
          <a:xfrm>
            <a:off x="722376" y="972000"/>
            <a:ext cx="10753344" cy="36703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由题图中信息可知，该实验的自变量有两个，分别为黄瓜品种和通气情况</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，因变量为丙酮</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酸和乙醇的含量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，A错误；无氧呼吸的第一阶段和有氧呼吸的第一阶段相同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，均在细胞质基质中</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将葡萄糖分解产生丙酮酸</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，B正确；分析图中数据可知，在正常通气和低氧胁迫情况下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，均有乙</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醇产生</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，说明存在无氧呼吸，两种情况下环境中均有氧，说明均有有氧呼吸</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，即正常通气和低氧</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胁迫情况下</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，根细胞均会进行有氧呼吸和无氧呼吸，C正确；实验结果表明，</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正常通气情况下，</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两品种呼吸相关酶的活性并无明显差异</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，低氧胁迫条件下品种A根细胞中丙酮酸含量小于品种</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而乙醇含量大于品种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B，说明品种A根细胞中有较多的丙酮酸转变为乙醇</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，其丙酮酸转化为乙醇的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酶的活性高于品种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BD.86_1#145bf3cd8?sp=1&amp;pid=1f1f5c9ca&amp;color=0,0,0&amp;vtp=1&amp;bt=1&amp;bbb=1&amp;hb=1"/>
          <p:cNvSpPr/>
          <p:nvPr/>
        </p:nvSpPr>
        <p:spPr>
          <a:xfrm>
            <a:off x="722376" y="972000"/>
            <a:ext cx="10753344" cy="13716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3.马拉松是一项高负荷、高强度、长距离的竞技运动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。改善运动肌利用氧的能力是马拉松运动员</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首先要解决的问题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。图1是人体运动强度与血液中乳酸含量及氧气消耗速率的关系；图2</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表示甲、</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乙两名运动员在不同运动强度下</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，摄氧量与血液中乳酸含量的变化情况。回答下列问题：</a:t>
            </a:r>
            <a:endParaRPr lang="en-US" altLang="zh-CN" sz="2000" dirty="0"/>
          </a:p>
        </p:txBody>
      </p:sp>
      <p:pic>
        <p:nvPicPr>
          <p:cNvPr id="3" name="QO_5_BD.86_2#145bf3cd8?pid=1f1f5c9ca&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4661742" y="2478728"/>
            <a:ext cx="2865469" cy="2576580"/>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4" name="QB_6_BD.87_1#54557dfef?pid=145bf3cd8&amp;color=0,0,0&amp;vtp=1&amp;bbb=1"/>
          <p:cNvSpPr/>
          <p:nvPr/>
        </p:nvSpPr>
        <p:spPr>
          <a:xfrm>
            <a:off x="722376" y="5187388"/>
            <a:ext cx="10753344" cy="431800"/>
          </a:xfrm>
          <a:prstGeom prst="rect">
            <a:avLst/>
          </a:prstGeom>
          <a:noFill/>
        </p:spPr>
        <p:txBody>
          <a:bodyPr wrap="none" lIns="0" tIns="0" rIns="0" bIns="0" rtlCol="0" anchor="t"/>
          <a:lstStyle/>
          <a:p>
            <a:pPr algn="l" latinLnBrk="1">
              <a:lnSpc>
                <a:spcPts val="34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）人体骨骼肌细胞中产生乳酸的场所是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5" name="QB_6_AN.88_1#54557dfef.blank?pid=145bf3cd8&amp;color=0,0,0&amp;vpa=29&amp;vtp=1&amp;bbb=1"/>
          <p:cNvSpPr/>
          <p:nvPr/>
        </p:nvSpPr>
        <p:spPr>
          <a:xfrm>
            <a:off x="5453126" y="5149288"/>
            <a:ext cx="1454150" cy="431800"/>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细胞质基质</a:t>
            </a:r>
            <a:endParaRPr lang="en-US" altLang="zh-CN" sz="2000" dirty="0"/>
          </a:p>
        </p:txBody>
      </p:sp>
      <p:sp>
        <p:nvSpPr>
          <p:cNvPr id="6" name="QB_6_AS.89_1#54557dfef?pid=145bf3cd8&amp;color=0,0,0&amp;vtp=1&amp;bbb=1"/>
          <p:cNvSpPr/>
          <p:nvPr/>
        </p:nvSpPr>
        <p:spPr>
          <a:xfrm>
            <a:off x="722376" y="5619061"/>
            <a:ext cx="10753344" cy="482600"/>
          </a:xfrm>
          <a:prstGeom prst="rect">
            <a:avLst/>
          </a:prstGeom>
          <a:noFill/>
        </p:spPr>
        <p:txBody>
          <a:bodyPr wrap="none" lIns="0" tIns="0" rIns="0" bIns="0" rtlCol="0" anchor="t"/>
          <a:lstStyle/>
          <a:p>
            <a:pPr algn="l" latinLnBrk="1">
              <a:lnSpc>
                <a:spcPts val="38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人体骨骼肌细胞进行无氧呼吸产生乳酸，场所为细胞质基质。</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fade">
                                      <p:cBhvr>
                                        <p:cTn id="10" dur="500"/>
                                        <p:tgtEl>
                                          <p:spTgt spid="5">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6">
                                            <p:bg/>
                                          </p:spTgt>
                                        </p:tgtEl>
                                        <p:attrNameLst>
                                          <p:attrName>style.visibility</p:attrName>
                                        </p:attrNameLst>
                                      </p:cBhvr>
                                      <p:to>
                                        <p:strVal val="visible"/>
                                      </p:to>
                                    </p:set>
                                    <p:animEffect transition="in" filter="fade">
                                      <p:cBhvr>
                                        <p:cTn id="15" dur="500"/>
                                        <p:tgtEl>
                                          <p:spTgt spid="6">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6">
                                            <p:txEl>
                                              <p:pRg st="0" end="0"/>
                                            </p:txEl>
                                          </p:spTgt>
                                        </p:tgtEl>
                                        <p:attrNameLst>
                                          <p:attrName>style.visibility</p:attrName>
                                        </p:attrNameLst>
                                      </p:cBhvr>
                                      <p:to>
                                        <p:strVal val="visible"/>
                                      </p:to>
                                    </p:set>
                                    <p:animEffect transition="in" filter="fade">
                                      <p:cBhvr>
                                        <p:cTn id="18" dur="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build="p"/>
      <p:bldP spid="6" grpId="0" animBg="1" build="p"/>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90_1#4accde06c?pid=145bf3cd8&amp;color=0,0,0&amp;vtp=1&amp;bt=1&amp;bbb=1&amp;hb=1"/>
          <p:cNvSpPr/>
          <p:nvPr/>
        </p:nvSpPr>
        <p:spPr>
          <a:xfrm>
            <a:off x="722376" y="969264"/>
            <a:ext cx="10753344" cy="9144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（2）剧烈运动中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，葡萄糖储存的能量经呼吸作用释放后的去向有</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6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AlternateContent xmlns:mc="http://schemas.openxmlformats.org/markup-compatibility/2006">
        <mc:Choice xmlns:a14="http://schemas.microsoft.com/office/drawing/2010/main" Requires="a14">
          <p:sp>
            <p:nvSpPr>
              <p:cNvPr id="3" name="QB_6_AN.91_1#4accde06c.blank?pid=145bf3cd8&amp;color=0,0,0&amp;vpa=30&amp;vtp=1&amp;bbb=1&amp;hb=1"/>
              <p:cNvSpPr/>
              <p:nvPr/>
            </p:nvSpPr>
            <p:spPr>
              <a:xfrm>
                <a:off x="722377" y="931164"/>
                <a:ext cx="10749631" cy="914400"/>
              </a:xfrm>
              <a:prstGeom prst="rect">
                <a:avLst/>
              </a:prstGeom>
              <a:noFill/>
            </p:spPr>
            <p:txBody>
              <a:bodyPr wrap="square" lIns="0" tIns="0" rIns="0" bIns="0" rtlCol="0" anchor="t"/>
              <a:lstStyle/>
              <a:p>
                <a:pPr latinLnBrk="1">
                  <a:lnSpc>
                    <a:spcPts val="3600"/>
                  </a:lnSpc>
                </a:pPr>
                <a:r>
                  <a:rPr lang="en-US" altLang="zh-CN" sz="2000" b="1" i="0">
                    <a:solidFill>
                      <a:srgbClr val="00B050"/>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以热能形式散失，用于合成</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14:m>
                  <m:oMath xmlns:m="http://schemas.openxmlformats.org/officeDocument/2006/math">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𝐀𝐓𝐏</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，储存在乳酸中</a:t>
                </a:r>
                <a:endParaRPr lang="en-US" altLang="zh-CN" sz="2000" dirty="0"/>
              </a:p>
            </p:txBody>
          </p:sp>
        </mc:Choice>
        <mc:Fallback>
          <p:sp>
            <p:nvSpPr>
              <p:cNvPr id="3" name="QB_6_AN.91_1#4accde06c.blank?pid=145bf3cd8&amp;color=0,0,0&amp;vpa=30&amp;vtp=1&amp;bbb=1&amp;hb=1"/>
              <p:cNvSpPr>
                <a:spLocks noRot="1" noChangeAspect="1" noMove="1" noResize="1" noEditPoints="1" noAdjustHandles="1" noChangeArrowheads="1" noChangeShapeType="1" noTextEdit="1"/>
              </p:cNvSpPr>
              <p:nvPr/>
            </p:nvSpPr>
            <p:spPr>
              <a:xfrm>
                <a:off x="722377" y="931164"/>
                <a:ext cx="10749631" cy="914400"/>
              </a:xfrm>
              <a:prstGeom prst="rect">
                <a:avLst/>
              </a:prstGeom>
              <a:blipFill rotWithShape="1">
                <a:blip r:embed="rId1"/>
                <a:stretch>
                  <a:fillRect l="-4" t="-28" r="1" b="28"/>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4" name="QB_6_AS.92_1#4accde06c?pid=145bf3cd8&amp;color=0,0,0&amp;vtp=1&amp;bbb=1&amp;hb=1"/>
              <p:cNvSpPr/>
              <p:nvPr/>
            </p:nvSpPr>
            <p:spPr>
              <a:xfrm>
                <a:off x="722376" y="1938020"/>
                <a:ext cx="10753344" cy="13843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剧烈运动的过程中，人体细胞同时进行有氧呼吸和无氧呼吸</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，释放的能量大部分以热能的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形式散失</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，少部分用于合成</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ATP</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；无氧呼吸的过程中，葡萄糖分解不彻底</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，其大部分能量存留在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产物乳酸中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mc:Choice>
        <mc:Fallback>
          <p:sp>
            <p:nvSpPr>
              <p:cNvPr id="4" name="QB_6_AS.92_1#4accde06c?pid=145bf3cd8&amp;color=0,0,0&amp;vtp=1&amp;bbb=1&amp;hb=1"/>
              <p:cNvSpPr>
                <a:spLocks noRot="1" noChangeAspect="1" noMove="1" noResize="1" noEditPoints="1" noAdjustHandles="1" noChangeArrowheads="1" noChangeShapeType="1" noTextEdit="1"/>
              </p:cNvSpPr>
              <p:nvPr/>
            </p:nvSpPr>
            <p:spPr>
              <a:xfrm>
                <a:off x="722376" y="1938020"/>
                <a:ext cx="10753344" cy="1384300"/>
              </a:xfrm>
              <a:prstGeom prst="rect">
                <a:avLst/>
              </a:prstGeom>
              <a:blipFill rotWithShape="1">
                <a:blip r:embed="rId2"/>
                <a:stretch>
                  <a:fillRect l="-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4">
                                            <p:bg/>
                                          </p:spTgt>
                                        </p:tgtEl>
                                        <p:attrNameLst>
                                          <p:attrName>style.visibility</p:attrName>
                                        </p:attrNameLst>
                                      </p:cBhvr>
                                      <p:to>
                                        <p:strVal val="visible"/>
                                      </p:to>
                                    </p:set>
                                    <p:animEffect transition="in" filter="fade">
                                      <p:cBhvr>
                                        <p:cTn id="18" dur="500"/>
                                        <p:tgtEl>
                                          <p:spTgt spid="4">
                                            <p:bg/>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Effect transition="in" filter="fade">
                                      <p:cBhvr>
                                        <p:cTn id="21" dur="500"/>
                                        <p:tgtEl>
                                          <p:spTgt spid="4">
                                            <p:txEl>
                                              <p:pRg st="0" end="0"/>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
                                            <p:txEl>
                                              <p:pRg st="1" end="1"/>
                                            </p:txEl>
                                          </p:spTgt>
                                        </p:tgtEl>
                                        <p:attrNameLst>
                                          <p:attrName>style.visibility</p:attrName>
                                        </p:attrNameLst>
                                      </p:cBhvr>
                                      <p:to>
                                        <p:strVal val="visible"/>
                                      </p:to>
                                    </p:set>
                                    <p:animEffect transition="in" filter="fade">
                                      <p:cBhvr>
                                        <p:cTn id="24" dur="500"/>
                                        <p:tgtEl>
                                          <p:spTgt spid="4">
                                            <p:txEl>
                                              <p:pRg st="1" end="1"/>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4">
                                            <p:txEl>
                                              <p:pRg st="2" end="2"/>
                                            </p:txEl>
                                          </p:spTgt>
                                        </p:tgtEl>
                                        <p:attrNameLst>
                                          <p:attrName>style.visibility</p:attrName>
                                        </p:attrNameLst>
                                      </p:cBhvr>
                                      <p:to>
                                        <p:strVal val="visible"/>
                                      </p:to>
                                    </p:set>
                                    <p:animEffect transition="in" filter="fade">
                                      <p:cBhvr>
                                        <p:cTn id="27" dur="500"/>
                                        <p:tgtEl>
                                          <p:spTgt spid="4">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6_BD.93_1#70f06e8c4?pid=145bf3cd8&amp;color=0,0,0&amp;vtp=1&amp;bt=1&amp;bbb=1&amp;hb=1"/>
              <p:cNvSpPr/>
              <p:nvPr/>
            </p:nvSpPr>
            <p:spPr>
              <a:xfrm>
                <a:off x="722376" y="969264"/>
                <a:ext cx="10753344" cy="9144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1三种运动强度中消耗葡萄糖最少的是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填字母）。若运动强度为</a:t>
                </a:r>
                <a14:m>
                  <m:oMath xmlns:m="http://schemas.openxmlformats.org/officeDocument/2006/math">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𝑏</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，乳酸产生量与</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氧气消耗量的相对值之比为</a:t>
                </a:r>
                <a14:m>
                  <m:oMath xmlns:m="http://schemas.openxmlformats.org/officeDocument/2006/math">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，则此时有氧呼吸与无氧呼吸消耗的葡萄糖的量之比为</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solidFill>
                    <a:srgbClr val="000000"/>
                  </a:solidFill>
                </a:endParaRPr>
              </a:p>
            </p:txBody>
          </p:sp>
        </mc:Choice>
        <mc:Fallback>
          <p:sp>
            <p:nvSpPr>
              <p:cNvPr id="2" name="QB_6_BD.93_1#70f06e8c4?pid=145bf3cd8&amp;color=0,0,0&amp;vtp=1&amp;bt=1&amp;bbb=1&amp;hb=1"/>
              <p:cNvSpPr>
                <a:spLocks noRot="1" noChangeAspect="1" noMove="1" noResize="1" noEditPoints="1" noAdjustHandles="1" noChangeArrowheads="1" noChangeShapeType="1" noTextEdit="1"/>
              </p:cNvSpPr>
              <p:nvPr/>
            </p:nvSpPr>
            <p:spPr>
              <a:xfrm>
                <a:off x="722376" y="969264"/>
                <a:ext cx="10753344" cy="914400"/>
              </a:xfrm>
              <a:prstGeom prst="rect">
                <a:avLst/>
              </a:prstGeom>
              <a:blipFill rotWithShape="1">
                <a:blip r:embed="rId1"/>
                <a:stretch>
                  <a:fillRect l="-4" t="-28" r="-909" b="28"/>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3" name="QB_6_AN.94_1#70f06e8c4.blank?pid=145bf3cd8&amp;color=0,0,0&amp;vpa=31&amp;vtp=1&amp;bbb=1"/>
              <p:cNvSpPr/>
              <p:nvPr/>
            </p:nvSpPr>
            <p:spPr>
              <a:xfrm>
                <a:off x="5896038" y="1020000"/>
                <a:ext cx="287338" cy="317500"/>
              </a:xfrm>
              <a:prstGeom prst="rect">
                <a:avLst/>
              </a:prstGeom>
              <a:noFill/>
            </p:spPr>
            <p:txBody>
              <a:bodyPr wrap="none" lIns="0" tIns="0" rIns="0" bIns="0" rtlCol="0" anchor="t"/>
              <a:lstStyle/>
              <a:p>
                <a:pPr algn="ctr" latinLnBrk="1">
                  <a:lnSpc>
                    <a:spcPts val="2500"/>
                  </a:lnSpc>
                </a:pPr>
                <a14:m>
                  <m:oMath xmlns:m="http://schemas.openxmlformats.org/officeDocument/2006/math">
                    <m:r>
                      <a:rPr lang="en-US" altLang="zh-CN" sz="2000" b="1" i="0"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𝒂</m:t>
                    </m:r>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00" dirty="0"/>
              </a:p>
            </p:txBody>
          </p:sp>
        </mc:Choice>
        <mc:Fallback>
          <p:sp>
            <p:nvSpPr>
              <p:cNvPr id="3" name="QB_6_AN.94_1#70f06e8c4.blank?pid=145bf3cd8&amp;color=0,0,0&amp;vpa=31&amp;vtp=1&amp;bbb=1"/>
              <p:cNvSpPr>
                <a:spLocks noRot="1" noChangeAspect="1" noMove="1" noResize="1" noEditPoints="1" noAdjustHandles="1" noChangeArrowheads="1" noChangeShapeType="1" noTextEdit="1"/>
              </p:cNvSpPr>
              <p:nvPr/>
            </p:nvSpPr>
            <p:spPr>
              <a:xfrm>
                <a:off x="5896038" y="1020000"/>
                <a:ext cx="287338" cy="317500"/>
              </a:xfrm>
              <a:prstGeom prst="rect">
                <a:avLst/>
              </a:prstGeom>
              <a:blipFill rotWithShape="1">
                <a:blip r:embed="rId2"/>
                <a:stretch>
                  <a:fillRect l="-22" t="-60" r="133" b="60"/>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4" name="QB_6_AN.95_1#70f06e8c4.blank?pid=145bf3cd8&amp;color=0,0,0&amp;vpa=32&amp;vtp=1&amp;bbb=1"/>
              <p:cNvSpPr/>
              <p:nvPr/>
            </p:nvSpPr>
            <p:spPr>
              <a:xfrm>
                <a:off x="10307193" y="1479486"/>
                <a:ext cx="544005" cy="317500"/>
              </a:xfrm>
              <a:prstGeom prst="rect">
                <a:avLst/>
              </a:prstGeom>
              <a:noFill/>
            </p:spPr>
            <p:txBody>
              <a:bodyPr wrap="none" lIns="0" tIns="0" rIns="0" bIns="0" rtlCol="0" anchor="t"/>
              <a:lstStyle/>
              <a:p>
                <a:pPr algn="ctr" latinLnBrk="1">
                  <a:lnSpc>
                    <a:spcPts val="2500"/>
                  </a:lnSpc>
                </a:pPr>
                <a14:m>
                  <m:oMath xmlns:m="http://schemas.openxmlformats.org/officeDocument/2006/math">
                    <m:r>
                      <a:rPr lang="en-US" altLang="zh-CN" sz="2000" b="1" i="0"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m:t>
                    </m:r>
                    <m:r>
                      <a:rPr lang="en-US" altLang="zh-CN" sz="2000" b="1" i="0"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m:t>
                    </m:r>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00" dirty="0"/>
              </a:p>
            </p:txBody>
          </p:sp>
        </mc:Choice>
        <mc:Fallback>
          <p:sp>
            <p:nvSpPr>
              <p:cNvPr id="4" name="QB_6_AN.95_1#70f06e8c4.blank?pid=145bf3cd8&amp;color=0,0,0&amp;vpa=32&amp;vtp=1&amp;bbb=1"/>
              <p:cNvSpPr>
                <a:spLocks noRot="1" noChangeAspect="1" noMove="1" noResize="1" noEditPoints="1" noAdjustHandles="1" noChangeArrowheads="1" noChangeShapeType="1" noTextEdit="1"/>
              </p:cNvSpPr>
              <p:nvPr/>
            </p:nvSpPr>
            <p:spPr>
              <a:xfrm>
                <a:off x="10307193" y="1479486"/>
                <a:ext cx="544005" cy="317500"/>
              </a:xfrm>
              <a:prstGeom prst="rect">
                <a:avLst/>
              </a:prstGeom>
              <a:blipFill rotWithShape="1">
                <a:blip r:embed="rId3"/>
                <a:stretch>
                  <a:fillRect l="-93" t="-180" r="58" b="180"/>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5" name="QB_6_AS.96_1#70f06e8c4?pid=145bf3cd8&amp;color=0,0,0&amp;vtp=1&amp;bbb=1&amp;hb=1"/>
              <p:cNvSpPr/>
              <p:nvPr/>
            </p:nvSpPr>
            <p:spPr>
              <a:xfrm>
                <a:off x="722376" y="1892300"/>
                <a:ext cx="10753344" cy="27686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据图1可知，运动强度为</a:t>
                </a:r>
                <a14:m>
                  <m:oMath xmlns:m="http://schemas.openxmlformats.org/officeDocument/2006/math">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𝑎</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时，氧气消耗量相对值和乳酸产生量相对值均最低</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，说明此时消</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耗葡萄糖最少</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。在有氧呼吸过程中，每氧化分解</a:t>
                </a:r>
                <a14:m>
                  <m:oMath xmlns:m="http://schemas.openxmlformats.org/officeDocument/2006/math">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m:rPr>
                        <m:sty m:val="p"/>
                      </m:rP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mol</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葡萄糖，消耗</a:t>
                </a:r>
                <a14:m>
                  <m:oMath xmlns:m="http://schemas.openxmlformats.org/officeDocument/2006/math">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6</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m:rPr>
                        <m:sty m:val="p"/>
                      </m:rP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mol</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氧气</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；在无氧呼吸过程</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，每氧化分解</a:t>
                </a:r>
                <a14:m>
                  <m:oMath xmlns:m="http://schemas.openxmlformats.org/officeDocument/2006/math">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m:rPr>
                        <m:sty m:val="p"/>
                      </m:rP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mol</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葡萄糖，产生</a:t>
                </a:r>
                <a14:m>
                  <m:oMath xmlns:m="http://schemas.openxmlformats.org/officeDocument/2006/math">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m:rPr>
                        <m:sty m:val="p"/>
                      </m:rP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mol</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乳酸。若在运动强度为</a:t>
                </a:r>
                <a14:m>
                  <m:oMath xmlns:m="http://schemas.openxmlformats.org/officeDocument/2006/math">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𝑏</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，乳酸产生量与氧气消耗量</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的相对值之比为</a:t>
                </a:r>
                <a14:m>
                  <m:oMath xmlns:m="http://schemas.openxmlformats.org/officeDocument/2006/math">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；设乳酸产生量相对值为</a:t>
                </a:r>
                <a14:m>
                  <m:oMath xmlns:m="http://schemas.openxmlformats.org/officeDocument/2006/math">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𝑥</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，则氧气消耗量相对值为</a:t>
                </a:r>
                <a14:m>
                  <m:oMath xmlns:m="http://schemas.openxmlformats.org/officeDocument/2006/math">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𝑥</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，无氧呼吸分解的葡萄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糖的量为</a:t>
                </a:r>
                <a14:m>
                  <m:oMath xmlns:m="http://schemas.openxmlformats.org/officeDocument/2006/math">
                    <m:f>
                      <m:fPr>
                        <m:ctrlPr>
                          <a:rPr lang="en-US" altLang="zh-CN" sz="2000" b="0" i="1"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𝑥</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den>
                    </m:f>
                  </m:oMath>
                </a14:m>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，有氧呼吸分解的葡萄糖的量为</a:t>
                </a:r>
                <a14:m>
                  <m:oMath xmlns:m="http://schemas.openxmlformats.org/officeDocument/2006/math">
                    <m:f>
                      <m:fPr>
                        <m:ctrlPr>
                          <a:rPr lang="en-US" altLang="zh-CN" sz="2000" b="0" i="1"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𝑥</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6</m:t>
                        </m:r>
                      </m:den>
                    </m:f>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𝑥</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den>
                    </m:f>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，故此时有氧呼吸与无氧呼吸消耗的葡萄糖的量</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相等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，比例为</a:t>
                </a:r>
                <a14:m>
                  <m:oMath xmlns:m="http://schemas.openxmlformats.org/officeDocument/2006/math">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solidFill>
                    <a:srgbClr val="000000"/>
                  </a:solidFill>
                </a:endParaRPr>
              </a:p>
            </p:txBody>
          </p:sp>
        </mc:Choice>
        <mc:Fallback>
          <p:sp>
            <p:nvSpPr>
              <p:cNvPr id="5" name="QB_6_AS.96_1#70f06e8c4?pid=145bf3cd8&amp;color=0,0,0&amp;vtp=1&amp;bbb=1&amp;hb=1"/>
              <p:cNvSpPr>
                <a:spLocks noRot="1" noChangeAspect="1" noMove="1" noResize="1" noEditPoints="1" noAdjustHandles="1" noChangeArrowheads="1" noChangeShapeType="1" noTextEdit="1"/>
              </p:cNvSpPr>
              <p:nvPr/>
            </p:nvSpPr>
            <p:spPr>
              <a:xfrm>
                <a:off x="722376" y="1892300"/>
                <a:ext cx="10753344" cy="2768600"/>
              </a:xfrm>
              <a:prstGeom prst="rect">
                <a:avLst/>
              </a:prstGeom>
              <a:blipFill rotWithShape="1">
                <a:blip r:embed="rId4"/>
                <a:stretch>
                  <a:fillRect l="-4" r="-768"/>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5">
                                            <p:txEl>
                                              <p:pRg st="1" end="1"/>
                                            </p:txEl>
                                          </p:spTgt>
                                        </p:tgtEl>
                                        <p:attrNameLst>
                                          <p:attrName>style.visibility</p:attrName>
                                        </p:attrNameLst>
                                      </p:cBhvr>
                                      <p:to>
                                        <p:strVal val="visible"/>
                                      </p:to>
                                    </p:set>
                                    <p:animEffect transition="in" filter="fade">
                                      <p:cBhvr>
                                        <p:cTn id="29" dur="500"/>
                                        <p:tgtEl>
                                          <p:spTgt spid="5">
                                            <p:txEl>
                                              <p:pRg st="1" end="1"/>
                                            </p:txEl>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5">
                                            <p:txEl>
                                              <p:pRg st="2" end="2"/>
                                            </p:txEl>
                                          </p:spTgt>
                                        </p:tgtEl>
                                        <p:attrNameLst>
                                          <p:attrName>style.visibility</p:attrName>
                                        </p:attrNameLst>
                                      </p:cBhvr>
                                      <p:to>
                                        <p:strVal val="visible"/>
                                      </p:to>
                                    </p:set>
                                    <p:animEffect transition="in" filter="fade">
                                      <p:cBhvr>
                                        <p:cTn id="32" dur="500"/>
                                        <p:tgtEl>
                                          <p:spTgt spid="5">
                                            <p:txEl>
                                              <p:pRg st="2" end="2"/>
                                            </p:txEl>
                                          </p:spTgt>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5">
                                            <p:txEl>
                                              <p:pRg st="3" end="3"/>
                                            </p:txEl>
                                          </p:spTgt>
                                        </p:tgtEl>
                                        <p:attrNameLst>
                                          <p:attrName>style.visibility</p:attrName>
                                        </p:attrNameLst>
                                      </p:cBhvr>
                                      <p:to>
                                        <p:strVal val="visible"/>
                                      </p:to>
                                    </p:set>
                                    <p:animEffect transition="in" filter="fade">
                                      <p:cBhvr>
                                        <p:cTn id="35" dur="500"/>
                                        <p:tgtEl>
                                          <p:spTgt spid="5">
                                            <p:txEl>
                                              <p:pRg st="3" end="3"/>
                                            </p:txEl>
                                          </p:spTgt>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5">
                                            <p:txEl>
                                              <p:pRg st="4" end="4"/>
                                            </p:txEl>
                                          </p:spTgt>
                                        </p:tgtEl>
                                        <p:attrNameLst>
                                          <p:attrName>style.visibility</p:attrName>
                                        </p:attrNameLst>
                                      </p:cBhvr>
                                      <p:to>
                                        <p:strVal val="visible"/>
                                      </p:to>
                                    </p:set>
                                    <p:animEffect transition="in" filter="fade">
                                      <p:cBhvr>
                                        <p:cTn id="38" dur="500"/>
                                        <p:tgtEl>
                                          <p:spTgt spid="5">
                                            <p:txEl>
                                              <p:pRg st="4" end="4"/>
                                            </p:txEl>
                                          </p:spTgt>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5">
                                            <p:txEl>
                                              <p:pRg st="5" end="5"/>
                                            </p:txEl>
                                          </p:spTgt>
                                        </p:tgtEl>
                                        <p:attrNameLst>
                                          <p:attrName>style.visibility</p:attrName>
                                        </p:attrNameLst>
                                      </p:cBhvr>
                                      <p:to>
                                        <p:strVal val="visible"/>
                                      </p:to>
                                    </p:set>
                                    <p:animEffect transition="in" filter="fade">
                                      <p:cBhvr>
                                        <p:cTn id="41" dur="500"/>
                                        <p:tgtEl>
                                          <p:spTgt spid="5">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97_1#c0963952b?pid=145bf3cd8&amp;color=0,0,0&amp;vtp=1&amp;bt=1&amp;bbb=1&amp;hb=1"/>
          <p:cNvSpPr/>
          <p:nvPr/>
        </p:nvSpPr>
        <p:spPr>
          <a:xfrm>
            <a:off x="722376" y="969264"/>
            <a:ext cx="10753344" cy="1295400"/>
          </a:xfrm>
          <a:prstGeom prst="rect">
            <a:avLst/>
          </a:prstGeom>
          <a:noFill/>
        </p:spPr>
        <p:txBody>
          <a:bodyPr wrap="none" lIns="0" tIns="0" rIns="0" bIns="0" rtlCol="0" anchor="t"/>
          <a:lstStyle/>
          <a:p>
            <a:pPr algn="l" latinLnBrk="1">
              <a:lnSpc>
                <a:spcPts val="34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（4）据图2分析</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，运动员</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填“甲”或“乙”）更适合从事马拉松运动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，理由是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4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____________________________________________________________________________________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4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B_6_AN.98_1#c0963952b.blank?pid=145bf3cd8&amp;color=0,0,0&amp;vpa=33&amp;vtp=1"/>
          <p:cNvSpPr/>
          <p:nvPr/>
        </p:nvSpPr>
        <p:spPr>
          <a:xfrm>
            <a:off x="3570351" y="933196"/>
            <a:ext cx="438150" cy="431800"/>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乙</a:t>
            </a:r>
            <a:endParaRPr lang="en-US" altLang="zh-CN" sz="2000" dirty="0"/>
          </a:p>
        </p:txBody>
      </p:sp>
      <p:sp>
        <p:nvSpPr>
          <p:cNvPr id="4" name="QB_6_AN.99_1#c0963952b.blank?pid=145bf3cd8&amp;color=0,0,0&amp;vpa=34&amp;vtp=1&amp;bbb=1&amp;hb=1"/>
          <p:cNvSpPr/>
          <p:nvPr/>
        </p:nvSpPr>
        <p:spPr>
          <a:xfrm>
            <a:off x="722377" y="933196"/>
            <a:ext cx="10749631" cy="1295400"/>
          </a:xfrm>
          <a:prstGeom prst="rect">
            <a:avLst/>
          </a:prstGeom>
          <a:noFill/>
        </p:spPr>
        <p:txBody>
          <a:bodyPr wrap="square" lIns="0" tIns="0" rIns="0" bIns="0" rtlCol="0" anchor="t"/>
          <a:lstStyle/>
          <a:p>
            <a:pPr latinLnBrk="1">
              <a:lnSpc>
                <a:spcPts val="3400"/>
              </a:lnSpc>
            </a:pPr>
            <a:r>
              <a:rPr lang="en-US" altLang="zh-CN" sz="2000" b="1" i="0">
                <a:solidFill>
                  <a:srgbClr val="00B050"/>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在摄氧量</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运动强度）相同并较高的情况下，乙产生的乳酸少，乙的肌细胞利用氧的能力强</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（或随运动强</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度增加</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，乙的乳酸值上升比甲慢）</a:t>
            </a:r>
            <a:endParaRPr lang="en-US" altLang="zh-CN" sz="2000" dirty="0"/>
          </a:p>
        </p:txBody>
      </p:sp>
      <p:sp>
        <p:nvSpPr>
          <p:cNvPr id="5" name="QB_6_AS.100_1#c0963952b?pid=145bf3cd8&amp;color=0,0,0&amp;vtp=1&amp;bbb=1&amp;hb=1"/>
          <p:cNvSpPr/>
          <p:nvPr/>
        </p:nvSpPr>
        <p:spPr>
          <a:xfrm>
            <a:off x="722376" y="2303590"/>
            <a:ext cx="10753344" cy="914400"/>
          </a:xfrm>
          <a:prstGeom prst="rect">
            <a:avLst/>
          </a:prstGeom>
          <a:noFill/>
        </p:spPr>
        <p:txBody>
          <a:bodyPr wrap="none" lIns="0" tIns="0" rIns="0" bIns="0" rtlCol="0" anchor="t"/>
          <a:lstStyle/>
          <a:p>
            <a:pPr algn="l" latinLnBrk="1">
              <a:lnSpc>
                <a:spcPts val="38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根据图2可知，在摄氧量（运动强度）相同并较高的情况下，乙产生的乳酸少</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，乙的肌细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胞利用氧的能力更强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p:sp>
        <p:nvSpPr>
          <p:cNvPr id="6" name="QB_6_BD.101_1#9e982aa1a?pid=145bf3cd8&amp;color=0,0,0&amp;vtp=1&amp;bbb=1&amp;hb=1"/>
          <p:cNvSpPr/>
          <p:nvPr/>
        </p:nvSpPr>
        <p:spPr>
          <a:xfrm>
            <a:off x="722376" y="3251234"/>
            <a:ext cx="10753344" cy="1727200"/>
          </a:xfrm>
          <a:prstGeom prst="rect">
            <a:avLst/>
          </a:prstGeom>
          <a:noFill/>
        </p:spPr>
        <p:txBody>
          <a:bodyPr wrap="none" lIns="0" tIns="0" rIns="0" bIns="0" rtlCol="0" anchor="t"/>
          <a:lstStyle/>
          <a:p>
            <a:pPr algn="l" latinLnBrk="1">
              <a:lnSpc>
                <a:spcPts val="34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（5）比赛沿途设有为运动员提供饮用水、饮料及其他用品的区域</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，运动员根据自己情况选择取</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。从迅速提升能量供应的角度</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，应选用富含</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填“脂肪”或“葡萄糖”）的饮品</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________________________________________________________________________________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4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答出两点）。</a:t>
            </a:r>
            <a:endParaRPr lang="en-US" altLang="zh-CN" sz="2000" dirty="0"/>
          </a:p>
        </p:txBody>
      </p:sp>
      <p:sp>
        <p:nvSpPr>
          <p:cNvPr id="7" name="QB_6_AN.102_1#9e982aa1a.blank?pid=145bf3cd8&amp;color=0,0,0&amp;vpa=35&amp;vtp=1&amp;bbb=1"/>
          <p:cNvSpPr/>
          <p:nvPr/>
        </p:nvSpPr>
        <p:spPr>
          <a:xfrm>
            <a:off x="5811901" y="3646966"/>
            <a:ext cx="946150" cy="431800"/>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葡萄糖</a:t>
            </a:r>
            <a:endParaRPr lang="en-US" altLang="zh-CN" sz="2000" dirty="0"/>
          </a:p>
        </p:txBody>
      </p:sp>
      <p:sp>
        <p:nvSpPr>
          <p:cNvPr id="8" name="QB_6_AN.103_1#9e982aa1a.blank?pid=145bf3cd8&amp;color=0,0,0&amp;vpa=36&amp;vtp=1&amp;bbb=1&amp;hb=1"/>
          <p:cNvSpPr/>
          <p:nvPr/>
        </p:nvSpPr>
        <p:spPr>
          <a:xfrm>
            <a:off x="722377" y="4078766"/>
            <a:ext cx="10749631" cy="863600"/>
          </a:xfrm>
          <a:prstGeom prst="rect">
            <a:avLst/>
          </a:prstGeom>
          <a:noFill/>
        </p:spPr>
        <p:txBody>
          <a:bodyPr wrap="square" lIns="0" tIns="0" rIns="0" bIns="0" rtlCol="0" anchor="t"/>
          <a:lstStyle/>
          <a:p>
            <a:pPr latinLnBrk="1">
              <a:lnSpc>
                <a:spcPts val="3400"/>
              </a:lnSpc>
            </a:pPr>
            <a:r>
              <a:rPr lang="en-US" altLang="zh-CN" sz="2000" b="1" i="0">
                <a:solidFill>
                  <a:srgbClr val="00B050"/>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①</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葡萄糖可以被直接吸收，供能快，脂肪需经消化后才能被吸收，供能慢；②</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与糖类相比，</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脂肪的含氢量更高</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，氧化分解脂肪消耗的氧气更多</a:t>
            </a:r>
            <a:endParaRPr lang="en-US" altLang="zh-CN" sz="2000" dirty="0"/>
          </a:p>
        </p:txBody>
      </p:sp>
      <p:sp>
        <p:nvSpPr>
          <p:cNvPr id="9" name="QB_6_AS.104_1#9e982aa1a?pid=145bf3cd8&amp;color=0,0,0&amp;vtp=1&amp;bbb=1&amp;hb=1"/>
          <p:cNvSpPr/>
          <p:nvPr/>
        </p:nvSpPr>
        <p:spPr>
          <a:xfrm>
            <a:off x="722376" y="5021390"/>
            <a:ext cx="10753344" cy="1295400"/>
          </a:xfrm>
          <a:prstGeom prst="rect">
            <a:avLst/>
          </a:prstGeom>
          <a:noFill/>
        </p:spPr>
        <p:txBody>
          <a:bodyPr wrap="none" lIns="0" tIns="0" rIns="0" bIns="0" rtlCol="0" anchor="t"/>
          <a:lstStyle/>
          <a:p>
            <a:pPr algn="l" latinLnBrk="1">
              <a:lnSpc>
                <a:spcPts val="34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一方面葡萄糖可以被直接吸收，供能快，脂肪需经消化后才能被吸收，供能慢；</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另一方面，</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脂肪的含氢量高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，氧化分解消耗的氧气比糖类多，故为了迅速提升能量供应</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，应选用富含葡萄糖</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的饮品</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fade">
                                      <p:cBhvr>
                                        <p:cTn id="21" dur="500"/>
                                        <p:tgtEl>
                                          <p:spTgt spid="4">
                                            <p:txEl>
                                              <p:pRg st="1" end="1"/>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
                                            <p:txEl>
                                              <p:pRg st="2" end="2"/>
                                            </p:txEl>
                                          </p:spTgt>
                                        </p:tgtEl>
                                        <p:attrNameLst>
                                          <p:attrName>style.visibility</p:attrName>
                                        </p:attrNameLst>
                                      </p:cBhvr>
                                      <p:to>
                                        <p:strVal val="visible"/>
                                      </p:to>
                                    </p:set>
                                    <p:animEffect transition="in" filter="fade">
                                      <p:cBhvr>
                                        <p:cTn id="24" dur="500"/>
                                        <p:tgtEl>
                                          <p:spTgt spid="4">
                                            <p:txEl>
                                              <p:pRg st="2" end="2"/>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grpId="0" nodeType="clickEffect">
                                  <p:stCondLst>
                                    <p:cond delay="0"/>
                                  </p:stCondLst>
                                  <p:childTnLst>
                                    <p:set>
                                      <p:cBhvr>
                                        <p:cTn id="28" dur="1" fill="hold">
                                          <p:stCondLst>
                                            <p:cond delay="0"/>
                                          </p:stCondLst>
                                        </p:cTn>
                                        <p:tgtEl>
                                          <p:spTgt spid="5">
                                            <p:bg/>
                                          </p:spTgt>
                                        </p:tgtEl>
                                        <p:attrNameLst>
                                          <p:attrName>style.visibility</p:attrName>
                                        </p:attrNameLst>
                                      </p:cBhvr>
                                      <p:to>
                                        <p:strVal val="visible"/>
                                      </p:to>
                                    </p:set>
                                    <p:animEffect transition="in" filter="fade">
                                      <p:cBhvr>
                                        <p:cTn id="29" dur="500"/>
                                        <p:tgtEl>
                                          <p:spTgt spid="5">
                                            <p:bg/>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5">
                                            <p:txEl>
                                              <p:pRg st="0" end="0"/>
                                            </p:txEl>
                                          </p:spTgt>
                                        </p:tgtEl>
                                        <p:attrNameLst>
                                          <p:attrName>style.visibility</p:attrName>
                                        </p:attrNameLst>
                                      </p:cBhvr>
                                      <p:to>
                                        <p:strVal val="visible"/>
                                      </p:to>
                                    </p:set>
                                    <p:animEffect transition="in" filter="fade">
                                      <p:cBhvr>
                                        <p:cTn id="32" dur="500"/>
                                        <p:tgtEl>
                                          <p:spTgt spid="5">
                                            <p:txEl>
                                              <p:pRg st="0" end="0"/>
                                            </p:txEl>
                                          </p:spTgt>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5">
                                            <p:txEl>
                                              <p:pRg st="1" end="1"/>
                                            </p:txEl>
                                          </p:spTgt>
                                        </p:tgtEl>
                                        <p:attrNameLst>
                                          <p:attrName>style.visibility</p:attrName>
                                        </p:attrNameLst>
                                      </p:cBhvr>
                                      <p:to>
                                        <p:strVal val="visible"/>
                                      </p:to>
                                    </p:set>
                                    <p:animEffect transition="in" filter="fade">
                                      <p:cBhvr>
                                        <p:cTn id="35" dur="500"/>
                                        <p:tgtEl>
                                          <p:spTgt spid="5">
                                            <p:txEl>
                                              <p:pRg st="1" end="1"/>
                                            </p:txEl>
                                          </p:spTgt>
                                        </p:tgtEl>
                                      </p:cBhvr>
                                    </p:animEffect>
                                  </p:childTnLst>
                                </p:cTn>
                              </p:par>
                            </p:childTnLst>
                          </p:cTn>
                        </p:par>
                      </p:childTnLst>
                    </p:cTn>
                  </p:par>
                  <p:par>
                    <p:cTn id="36" fill="hold">
                      <p:stCondLst>
                        <p:cond delay="indefinite"/>
                      </p:stCondLst>
                      <p:childTnLst>
                        <p:par>
                          <p:cTn id="37" fill="hold">
                            <p:stCondLst>
                              <p:cond delay="0"/>
                            </p:stCondLst>
                            <p:childTnLst>
                              <p:par>
                                <p:cTn id="38" presetID="10" presetClass="entr" presetSubtype="0" fill="hold" grpId="0" nodeType="clickEffect">
                                  <p:stCondLst>
                                    <p:cond delay="0"/>
                                  </p:stCondLst>
                                  <p:childTnLst>
                                    <p:set>
                                      <p:cBhvr>
                                        <p:cTn id="39" dur="1" fill="hold">
                                          <p:stCondLst>
                                            <p:cond delay="0"/>
                                          </p:stCondLst>
                                        </p:cTn>
                                        <p:tgtEl>
                                          <p:spTgt spid="7">
                                            <p:bg/>
                                          </p:spTgt>
                                        </p:tgtEl>
                                        <p:attrNameLst>
                                          <p:attrName>style.visibility</p:attrName>
                                        </p:attrNameLst>
                                      </p:cBhvr>
                                      <p:to>
                                        <p:strVal val="visible"/>
                                      </p:to>
                                    </p:set>
                                    <p:animEffect transition="in" filter="fade">
                                      <p:cBhvr>
                                        <p:cTn id="40" dur="500"/>
                                        <p:tgtEl>
                                          <p:spTgt spid="7">
                                            <p:bg/>
                                          </p:spTgt>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7">
                                            <p:txEl>
                                              <p:pRg st="0" end="0"/>
                                            </p:txEl>
                                          </p:spTgt>
                                        </p:tgtEl>
                                        <p:attrNameLst>
                                          <p:attrName>style.visibility</p:attrName>
                                        </p:attrNameLst>
                                      </p:cBhvr>
                                      <p:to>
                                        <p:strVal val="visible"/>
                                      </p:to>
                                    </p:set>
                                    <p:animEffect transition="in" filter="fade">
                                      <p:cBhvr>
                                        <p:cTn id="43" dur="500"/>
                                        <p:tgtEl>
                                          <p:spTgt spid="7">
                                            <p:txEl>
                                              <p:pRg st="0" end="0"/>
                                            </p:txEl>
                                          </p:spTgt>
                                        </p:tgtEl>
                                      </p:cBhvr>
                                    </p:animEffect>
                                  </p:childTnLst>
                                </p:cTn>
                              </p:par>
                            </p:childTnLst>
                          </p:cTn>
                        </p:par>
                      </p:childTnLst>
                    </p:cTn>
                  </p:par>
                  <p:par>
                    <p:cTn id="44" fill="hold">
                      <p:stCondLst>
                        <p:cond delay="indefinite"/>
                      </p:stCondLst>
                      <p:childTnLst>
                        <p:par>
                          <p:cTn id="45" fill="hold">
                            <p:stCondLst>
                              <p:cond delay="0"/>
                            </p:stCondLst>
                            <p:childTnLst>
                              <p:par>
                                <p:cTn id="46" presetID="10" presetClass="entr" presetSubtype="0" fill="hold" grpId="0" nodeType="clickEffect">
                                  <p:stCondLst>
                                    <p:cond delay="0"/>
                                  </p:stCondLst>
                                  <p:childTnLst>
                                    <p:set>
                                      <p:cBhvr>
                                        <p:cTn id="47" dur="1" fill="hold">
                                          <p:stCondLst>
                                            <p:cond delay="0"/>
                                          </p:stCondLst>
                                        </p:cTn>
                                        <p:tgtEl>
                                          <p:spTgt spid="8">
                                            <p:bg/>
                                          </p:spTgt>
                                        </p:tgtEl>
                                        <p:attrNameLst>
                                          <p:attrName>style.visibility</p:attrName>
                                        </p:attrNameLst>
                                      </p:cBhvr>
                                      <p:to>
                                        <p:strVal val="visible"/>
                                      </p:to>
                                    </p:set>
                                    <p:animEffect transition="in" filter="fade">
                                      <p:cBhvr>
                                        <p:cTn id="48" dur="500"/>
                                        <p:tgtEl>
                                          <p:spTgt spid="8">
                                            <p:bg/>
                                          </p:spTgt>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8">
                                            <p:txEl>
                                              <p:pRg st="0" end="0"/>
                                            </p:txEl>
                                          </p:spTgt>
                                        </p:tgtEl>
                                        <p:attrNameLst>
                                          <p:attrName>style.visibility</p:attrName>
                                        </p:attrNameLst>
                                      </p:cBhvr>
                                      <p:to>
                                        <p:strVal val="visible"/>
                                      </p:to>
                                    </p:set>
                                    <p:animEffect transition="in" filter="fade">
                                      <p:cBhvr>
                                        <p:cTn id="51" dur="500"/>
                                        <p:tgtEl>
                                          <p:spTgt spid="8">
                                            <p:txEl>
                                              <p:pRg st="0" end="0"/>
                                            </p:txEl>
                                          </p:spTgt>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8">
                                            <p:txEl>
                                              <p:pRg st="1" end="1"/>
                                            </p:txEl>
                                          </p:spTgt>
                                        </p:tgtEl>
                                        <p:attrNameLst>
                                          <p:attrName>style.visibility</p:attrName>
                                        </p:attrNameLst>
                                      </p:cBhvr>
                                      <p:to>
                                        <p:strVal val="visible"/>
                                      </p:to>
                                    </p:set>
                                    <p:animEffect transition="in" filter="fade">
                                      <p:cBhvr>
                                        <p:cTn id="54" dur="500"/>
                                        <p:tgtEl>
                                          <p:spTgt spid="8">
                                            <p:txEl>
                                              <p:pRg st="1" end="1"/>
                                            </p:txEl>
                                          </p:spTgt>
                                        </p:tgtEl>
                                      </p:cBhvr>
                                    </p:animEffect>
                                  </p:childTnLst>
                                </p:cTn>
                              </p:par>
                            </p:childTnLst>
                          </p:cTn>
                        </p:par>
                      </p:childTnLst>
                    </p:cTn>
                  </p:par>
                  <p:par>
                    <p:cTn id="55" fill="hold">
                      <p:stCondLst>
                        <p:cond delay="indefinite"/>
                      </p:stCondLst>
                      <p:childTnLst>
                        <p:par>
                          <p:cTn id="56" fill="hold">
                            <p:stCondLst>
                              <p:cond delay="0"/>
                            </p:stCondLst>
                            <p:childTnLst>
                              <p:par>
                                <p:cTn id="57" presetID="10" presetClass="entr" presetSubtype="0" fill="hold" grpId="0" nodeType="clickEffect">
                                  <p:stCondLst>
                                    <p:cond delay="0"/>
                                  </p:stCondLst>
                                  <p:childTnLst>
                                    <p:set>
                                      <p:cBhvr>
                                        <p:cTn id="58" dur="1" fill="hold">
                                          <p:stCondLst>
                                            <p:cond delay="0"/>
                                          </p:stCondLst>
                                        </p:cTn>
                                        <p:tgtEl>
                                          <p:spTgt spid="9">
                                            <p:bg/>
                                          </p:spTgt>
                                        </p:tgtEl>
                                        <p:attrNameLst>
                                          <p:attrName>style.visibility</p:attrName>
                                        </p:attrNameLst>
                                      </p:cBhvr>
                                      <p:to>
                                        <p:strVal val="visible"/>
                                      </p:to>
                                    </p:set>
                                    <p:animEffect transition="in" filter="fade">
                                      <p:cBhvr>
                                        <p:cTn id="59" dur="500"/>
                                        <p:tgtEl>
                                          <p:spTgt spid="9">
                                            <p:bg/>
                                          </p:spTgt>
                                        </p:tgtEl>
                                      </p:cBhvr>
                                    </p:animEffect>
                                  </p:childTnLst>
                                </p:cTn>
                              </p:par>
                              <p:par>
                                <p:cTn id="60" presetID="10" presetClass="entr" presetSubtype="0" fill="hold" grpId="0" nodeType="withEffect">
                                  <p:stCondLst>
                                    <p:cond delay="0"/>
                                  </p:stCondLst>
                                  <p:childTnLst>
                                    <p:set>
                                      <p:cBhvr>
                                        <p:cTn id="61" dur="1" fill="hold">
                                          <p:stCondLst>
                                            <p:cond delay="0"/>
                                          </p:stCondLst>
                                        </p:cTn>
                                        <p:tgtEl>
                                          <p:spTgt spid="9">
                                            <p:txEl>
                                              <p:pRg st="0" end="0"/>
                                            </p:txEl>
                                          </p:spTgt>
                                        </p:tgtEl>
                                        <p:attrNameLst>
                                          <p:attrName>style.visibility</p:attrName>
                                        </p:attrNameLst>
                                      </p:cBhvr>
                                      <p:to>
                                        <p:strVal val="visible"/>
                                      </p:to>
                                    </p:set>
                                    <p:animEffect transition="in" filter="fade">
                                      <p:cBhvr>
                                        <p:cTn id="62" dur="500"/>
                                        <p:tgtEl>
                                          <p:spTgt spid="9">
                                            <p:txEl>
                                              <p:pRg st="0" end="0"/>
                                            </p:txEl>
                                          </p:spTgt>
                                        </p:tgtEl>
                                      </p:cBhvr>
                                    </p:animEffect>
                                  </p:childTnLst>
                                </p:cTn>
                              </p:par>
                              <p:par>
                                <p:cTn id="63" presetID="10" presetClass="entr" presetSubtype="0" fill="hold" grpId="0" nodeType="withEffect">
                                  <p:stCondLst>
                                    <p:cond delay="0"/>
                                  </p:stCondLst>
                                  <p:childTnLst>
                                    <p:set>
                                      <p:cBhvr>
                                        <p:cTn id="64" dur="1" fill="hold">
                                          <p:stCondLst>
                                            <p:cond delay="0"/>
                                          </p:stCondLst>
                                        </p:cTn>
                                        <p:tgtEl>
                                          <p:spTgt spid="9">
                                            <p:txEl>
                                              <p:pRg st="1" end="1"/>
                                            </p:txEl>
                                          </p:spTgt>
                                        </p:tgtEl>
                                        <p:attrNameLst>
                                          <p:attrName>style.visibility</p:attrName>
                                        </p:attrNameLst>
                                      </p:cBhvr>
                                      <p:to>
                                        <p:strVal val="visible"/>
                                      </p:to>
                                    </p:set>
                                    <p:animEffect transition="in" filter="fade">
                                      <p:cBhvr>
                                        <p:cTn id="65" dur="500"/>
                                        <p:tgtEl>
                                          <p:spTgt spid="9">
                                            <p:txEl>
                                              <p:pRg st="1" end="1"/>
                                            </p:txEl>
                                          </p:spTgt>
                                        </p:tgtEl>
                                      </p:cBhvr>
                                    </p:animEffect>
                                  </p:childTnLst>
                                </p:cTn>
                              </p:par>
                              <p:par>
                                <p:cTn id="66" presetID="10" presetClass="entr" presetSubtype="0" fill="hold" grpId="0" nodeType="withEffect">
                                  <p:stCondLst>
                                    <p:cond delay="0"/>
                                  </p:stCondLst>
                                  <p:childTnLst>
                                    <p:set>
                                      <p:cBhvr>
                                        <p:cTn id="67" dur="1" fill="hold">
                                          <p:stCondLst>
                                            <p:cond delay="0"/>
                                          </p:stCondLst>
                                        </p:cTn>
                                        <p:tgtEl>
                                          <p:spTgt spid="9">
                                            <p:txEl>
                                              <p:pRg st="2" end="2"/>
                                            </p:txEl>
                                          </p:spTgt>
                                        </p:tgtEl>
                                        <p:attrNameLst>
                                          <p:attrName>style.visibility</p:attrName>
                                        </p:attrNameLst>
                                      </p:cBhvr>
                                      <p:to>
                                        <p:strVal val="visible"/>
                                      </p:to>
                                    </p:set>
                                    <p:animEffect transition="in" filter="fade">
                                      <p:cBhvr>
                                        <p:cTn id="68" dur="500"/>
                                        <p:tgtEl>
                                          <p:spTgt spid="9">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7" grpId="0" animBg="1" build="p"/>
      <p:bldP spid="8" grpId="0" animBg="1" build="p"/>
      <p:bldP spid="9" grpId="0" animBg="1" build="p"/>
    </p:bld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EX.105_1#145bf3cd8?pid=1f1f5c9ca&amp;color=0,0,0&amp;vtp=1&amp;bt=1&amp;bbb=1&amp;hb=1"/>
          <p:cNvSpPr/>
          <p:nvPr/>
        </p:nvSpPr>
        <p:spPr>
          <a:xfrm>
            <a:off x="722376" y="969264"/>
            <a:ext cx="10753344" cy="1384300"/>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思路导引</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据题图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2分析可知，随着运动强度的增加，甲、乙两名运动员摄氧量逐渐增加</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，血液中乳酸含量</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逐渐增加</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。且甲在同等摄氧量条件下的乳酸产生量高于乙。</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6_EX.4_1#6d32a0b2c?pid=90a7c45b0&amp;color=0,0,0&amp;vtp=1&amp;bt=1&amp;bbb=1&amp;hb=1"/>
              <p:cNvSpPr/>
              <p:nvPr/>
            </p:nvSpPr>
            <p:spPr>
              <a:xfrm>
                <a:off x="722376" y="969264"/>
                <a:ext cx="10753344" cy="1384300"/>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关键点拨</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利用澄清石灰水进行本实验时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，根据澄清石灰水的浑浊程度来区分有氧呼吸和无氧呼吸</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。同等条</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件下，相同时间内酵母菌有氧呼吸产生的</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多，澄清石灰水浑浊程度高。</a:t>
                </a:r>
                <a:endParaRPr lang="en-US" altLang="zh-CN" sz="2000" dirty="0"/>
              </a:p>
            </p:txBody>
          </p:sp>
        </mc:Choice>
        <mc:Fallback>
          <p:sp>
            <p:nvSpPr>
              <p:cNvPr id="2" name="QC_6_EX.4_1#6d32a0b2c?pid=90a7c45b0&amp;color=0,0,0&amp;vtp=1&amp;bt=1&amp;bbb=1&amp;hb=1"/>
              <p:cNvSpPr>
                <a:spLocks noRot="1" noChangeAspect="1" noMove="1" noResize="1" noEditPoints="1" noAdjustHandles="1" noChangeArrowheads="1" noChangeShapeType="1" noTextEdit="1"/>
              </p:cNvSpPr>
              <p:nvPr/>
            </p:nvSpPr>
            <p:spPr>
              <a:xfrm>
                <a:off x="722376" y="969264"/>
                <a:ext cx="10753344" cy="1384300"/>
              </a:xfrm>
              <a:prstGeom prst="rect">
                <a:avLst/>
              </a:prstGeom>
              <a:blipFill rotWithShape="1">
                <a:blip r:embed="rId1"/>
                <a:stretch>
                  <a:fillRect l="-4" t="-18" r="-402" b="18"/>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6_BD.5_1#ad8ccb032?sp=1&amp;pid=90a7c45b0&amp;color=0,0,0&amp;vtp=1&amp;bt=1&amp;bbb=1&amp;hb=1"/>
              <p:cNvSpPr/>
              <p:nvPr/>
            </p:nvSpPr>
            <p:spPr>
              <a:xfrm>
                <a:off x="722376" y="972000"/>
                <a:ext cx="10753344" cy="9144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［江苏十校联盟2025高一上联考改编］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为探究酵母菌的呼吸方式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，某生物小组制作了如图中</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d</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所示装置，</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d</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中酵母菌以葡萄糖为底物。</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下列相关叙述错误的是(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6_BD.5_1#ad8ccb032?sp=1&amp;pid=90a7c45b0&amp;color=0,0,0&amp;vtp=1&amp;bt=1&amp;bbb=1&amp;hb=1"/>
              <p:cNvSpPr>
                <a:spLocks noRot="1" noChangeAspect="1" noMove="1" noResize="1" noEditPoints="1" noAdjustHandles="1" noChangeArrowheads="1" noChangeShapeType="1" noTextEdit="1"/>
              </p:cNvSpPr>
              <p:nvPr/>
            </p:nvSpPr>
            <p:spPr>
              <a:xfrm>
                <a:off x="722376" y="972000"/>
                <a:ext cx="10753344" cy="914400"/>
              </a:xfrm>
              <a:prstGeom prst="rect">
                <a:avLst/>
              </a:prstGeom>
              <a:blipFill rotWithShape="1">
                <a:blip r:embed="rId1"/>
                <a:stretch>
                  <a:fillRect l="-4" t="-49" b="49"/>
                </a:stretch>
              </a:blipFill>
            </p:spPr>
            <p:txBody>
              <a:bodyPr/>
              <a:lstStyle/>
              <a:p>
                <a:r>
                  <a:rPr lang="zh-CN" altLang="en-US">
                    <a:noFill/>
                  </a:rPr>
                  <a:t> </a:t>
                </a:r>
              </a:p>
            </p:txBody>
          </p:sp>
        </mc:Fallback>
      </mc:AlternateContent>
      <p:sp>
        <p:nvSpPr>
          <p:cNvPr id="3" name="QC_6_AN.6_1#ad8ccb032.bracket?pid=90a7c45b0&amp;color=0,0,0&amp;vpa=2&amp;vtp=1"/>
          <p:cNvSpPr/>
          <p:nvPr/>
        </p:nvSpPr>
        <p:spPr>
          <a:xfrm>
            <a:off x="8873998" y="1429200"/>
            <a:ext cx="385763"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pic>
        <p:nvPicPr>
          <p:cNvPr id="4" name="QC_6_BD.5_2#ad8ccb032?pid=90a7c45b0&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3867912" y="2021528"/>
            <a:ext cx="4462272" cy="1911096"/>
          </a:xfrm>
          <a:prstGeom prst="rect">
            <a:avLst/>
          </a:prstGeom>
          <a:noFill/>
          <a:extLst>
            <a:ext uri="{909E8E84-426E-40DD-AFC4-6F175D3DCCD1}">
              <a14:hiddenFill xmlns:a14="http://schemas.microsoft.com/office/drawing/2010/main">
                <a:solidFill>
                  <a:scrgbClr r="0" g="0" b="0">
                    <a:alpha val="0"/>
                  </a:scrgbClr>
                </a:solidFill>
              </a14:hiddenFill>
            </a:ext>
          </a:extLst>
        </p:spPr>
      </p:pic>
      <mc:AlternateContent xmlns:mc="http://schemas.openxmlformats.org/markup-compatibility/2006">
        <mc:Choice xmlns:a14="http://schemas.microsoft.com/office/drawing/2010/main" Requires="a14">
          <p:sp>
            <p:nvSpPr>
              <p:cNvPr id="5" name="QC_6_BD.5_3#ad8ccb032.choices?pid=90a7c45b0&amp;color=0,0,0&amp;vtp=1&amp;bbb=1"/>
              <p:cNvSpPr/>
              <p:nvPr/>
            </p:nvSpPr>
            <p:spPr>
              <a:xfrm>
                <a:off x="722376" y="4066228"/>
                <a:ext cx="10753344" cy="18669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A.验证酵母菌进行有氧呼吸时，需先将空气通过</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再连接</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oMath>
                </a14:m>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,目的是除去空气中的</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.验证酵母菌进行无氧呼吸时，将</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d</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放置一会儿再连接</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b</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,可防止</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d</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中原有的</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干扰实验结果</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C.连接</a:t>
                </a:r>
                <a14:m>
                  <m:oMath xmlns:m="http://schemas.openxmlformats.org/officeDocument/2006/math">
                    <m:d>
                      <m:dPr>
                        <m:begChr m:val=""/>
                        <m:endChr m:val=""/>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d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b</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b</m:t>
                        </m:r>
                      </m:e>
                    </m:d>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，向</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通气，第一个</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b</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装置的作用是检验通入的空气中</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是否被除尽</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.若将</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b</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装置中澄清石灰水换成溴麝香草酚蓝溶液，则溶液颜色变化为由蓝变黄再变绿</a:t>
                </a:r>
                <a:endParaRPr lang="en-US" altLang="zh-CN" sz="2000" dirty="0"/>
              </a:p>
            </p:txBody>
          </p:sp>
        </mc:Choice>
        <mc:Fallback>
          <p:sp>
            <p:nvSpPr>
              <p:cNvPr id="5" name="QC_6_BD.5_3#ad8ccb032.choices?pid=90a7c45b0&amp;color=0,0,0&amp;vtp=1&amp;bbb=1"/>
              <p:cNvSpPr>
                <a:spLocks noRot="1" noChangeAspect="1" noMove="1" noResize="1" noEditPoints="1" noAdjustHandles="1" noChangeArrowheads="1" noChangeShapeType="1" noTextEdit="1"/>
              </p:cNvSpPr>
              <p:nvPr/>
            </p:nvSpPr>
            <p:spPr>
              <a:xfrm>
                <a:off x="722376" y="4066228"/>
                <a:ext cx="10753344" cy="1866900"/>
              </a:xfrm>
              <a:prstGeom prst="rect">
                <a:avLst/>
              </a:prstGeom>
              <a:blipFill rotWithShape="1">
                <a:blip r:embed="rId3"/>
                <a:stretch>
                  <a:fillRect l="-4" t="-17" b="17"/>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6_AS.7_1#ad8ccb032?pid=90a7c45b0&amp;color=0,0,0&amp;vtp=1&amp;bt=1&amp;bbb=1&amp;hb=1"/>
              <p:cNvSpPr/>
              <p:nvPr/>
            </p:nvSpPr>
            <p:spPr>
              <a:xfrm>
                <a:off x="722376" y="972000"/>
                <a:ext cx="10753344" cy="23114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验证酵母菌进行有氧呼吸时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，可连接</a:t>
                </a:r>
                <a14:m>
                  <m:oMath xmlns:m="http://schemas.openxmlformats.org/officeDocument/2006/math">
                    <m:d>
                      <m:dPr>
                        <m:begChr m:val=""/>
                        <m:endChr m:val=""/>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d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b</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b</m:t>
                        </m:r>
                      </m:e>
                    </m:d>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，先将空气通过</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的目的是用</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NaOH</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溶液除去空气中的</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，第一个</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b</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装置的作用是检验通入的空气中</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是否被除尽，</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A、C正</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确</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；验证酵母菌进行无氧呼吸时需要保证无氧的条件，故将</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d</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放置一会儿再连接</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b</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，以保证通入石</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灰水的</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全是无氧呼吸产生的，可防止</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d</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中原有的</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干扰实验结果，B</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a:t>
                </a:r>
                <a:r>
                  <a:rPr lang="en-US" altLang="zh-CN" sz="22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可使溴麝香草</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酚蓝溶液由蓝变绿再变黄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，D错误。</a:t>
                </a:r>
                <a:endParaRPr lang="en-US" altLang="zh-CN" sz="2200" dirty="0"/>
              </a:p>
            </p:txBody>
          </p:sp>
        </mc:Choice>
        <mc:Fallback>
          <p:sp>
            <p:nvSpPr>
              <p:cNvPr id="2" name="QC_6_AS.7_1#ad8ccb032?pid=90a7c45b0&amp;color=0,0,0&amp;vtp=1&amp;bt=1&amp;bbb=1&amp;hb=1"/>
              <p:cNvSpPr>
                <a:spLocks noRot="1" noChangeAspect="1" noMove="1" noResize="1" noEditPoints="1" noAdjustHandles="1" noChangeArrowheads="1" noChangeShapeType="1" noTextEdit="1"/>
              </p:cNvSpPr>
              <p:nvPr/>
            </p:nvSpPr>
            <p:spPr>
              <a:xfrm>
                <a:off x="722376" y="972000"/>
                <a:ext cx="10753344" cy="2311400"/>
              </a:xfrm>
              <a:prstGeom prst="rect">
                <a:avLst/>
              </a:prstGeom>
              <a:blipFill rotWithShape="1">
                <a:blip r:embed="rId1"/>
                <a:stretch>
                  <a:fillRect l="-4" t="-19" r="-644" b="1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8_1#0c950d6d2?sp=1&amp;pid=54677ddd7&amp;color=0,0,0&amp;vtp=1&amp;bt=1&amp;bbb=1&amp;hb=1"/>
          <p:cNvSpPr/>
          <p:nvPr/>
        </p:nvSpPr>
        <p:spPr>
          <a:xfrm>
            <a:off x="722376" y="972000"/>
            <a:ext cx="10753344" cy="9144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［安徽芜湖2025高一上月考］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如图表示骨骼肌的细胞呼吸过程，Ⅰ、Ⅱ代表发生的场所</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代表生理过程。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下列叙述错误的是(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6_AN.9_1#0c950d6d2.bracket?pid=54677ddd7&amp;color=0,0,0&amp;vpa=3&amp;vtp=1"/>
          <p:cNvSpPr/>
          <p:nvPr/>
        </p:nvSpPr>
        <p:spPr>
          <a:xfrm>
            <a:off x="4973701" y="1429200"/>
            <a:ext cx="385763"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pic>
        <p:nvPicPr>
          <p:cNvPr id="4" name="QC_6_BD.8_2#0c950d6d2?htil=1&amp;pid=54677ddd7&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6411485" y="2021528"/>
            <a:ext cx="3419856" cy="1563624"/>
          </a:xfrm>
          <a:prstGeom prst="rect">
            <a:avLst/>
          </a:prstGeom>
          <a:noFill/>
          <a:extLst>
            <a:ext uri="{909E8E84-426E-40DD-AFC4-6F175D3DCCD1}">
              <a14:hiddenFill xmlns:a14="http://schemas.microsoft.com/office/drawing/2010/main">
                <a:solidFill>
                  <a:scrgbClr r="0" g="0" b="0">
                    <a:alpha val="0"/>
                  </a:scrgbClr>
                </a:solidFill>
              </a14:hiddenFill>
            </a:ext>
          </a:extLst>
        </p:spPr>
      </p:pic>
      <mc:AlternateContent xmlns:mc="http://schemas.openxmlformats.org/markup-compatibility/2006">
        <mc:Choice xmlns:a14="http://schemas.microsoft.com/office/drawing/2010/main" Requires="a14">
          <p:sp>
            <p:nvSpPr>
              <p:cNvPr id="5" name="QC_6_BD.8_3#0c950d6d2.choices?htil=1&amp;pid=54677ddd7&amp;color=0,0,0&amp;vtp=1&amp;bbb=1"/>
              <p:cNvSpPr/>
              <p:nvPr/>
            </p:nvSpPr>
            <p:spPr>
              <a:xfrm>
                <a:off x="722376" y="1932662"/>
                <a:ext cx="7196328" cy="18669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A.场所Ⅰ是细胞质基质</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.①和②过程都会产生</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H</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.甲可以在Ⅰ中转化成乳酸</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.骨骼肌细胞不能同时发生②③过程</a:t>
                </a:r>
                <a:endParaRPr lang="en-US" altLang="zh-CN" sz="2000" dirty="0"/>
              </a:p>
            </p:txBody>
          </p:sp>
        </mc:Choice>
        <mc:Fallback>
          <p:sp>
            <p:nvSpPr>
              <p:cNvPr id="5" name="QC_6_BD.8_3#0c950d6d2.choices?htil=1&amp;pid=54677ddd7&amp;color=0,0,0&amp;vtp=1&amp;bbb=1"/>
              <p:cNvSpPr>
                <a:spLocks noRot="1" noChangeAspect="1" noMove="1" noResize="1" noEditPoints="1" noAdjustHandles="1" noChangeArrowheads="1" noChangeShapeType="1" noTextEdit="1"/>
              </p:cNvSpPr>
              <p:nvPr/>
            </p:nvSpPr>
            <p:spPr>
              <a:xfrm>
                <a:off x="722376" y="1932662"/>
                <a:ext cx="7196328" cy="1866900"/>
              </a:xfrm>
              <a:prstGeom prst="rect">
                <a:avLst/>
              </a:prstGeom>
              <a:blipFill rotWithShape="1">
                <a:blip r:embed="rId2"/>
                <a:stretch>
                  <a:fillRect l="-5" t="-19" r="4" b="1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11771</Words>
  <Application>WPS 演示</Application>
  <PresentationFormat>宽屏</PresentationFormat>
  <Paragraphs>528</Paragraphs>
  <Slides>58</Slides>
  <Notes>58</Notes>
  <HiddenSlides>0</HiddenSlides>
  <MMClips>0</MMClips>
  <ScaleCrop>false</ScaleCrop>
  <HeadingPairs>
    <vt:vector size="6" baseType="variant">
      <vt:variant>
        <vt:lpstr>已用的字体</vt:lpstr>
      </vt:variant>
      <vt:variant>
        <vt:i4>20</vt:i4>
      </vt:variant>
      <vt:variant>
        <vt:lpstr>主题</vt:lpstr>
      </vt:variant>
      <vt:variant>
        <vt:i4>1</vt:i4>
      </vt:variant>
      <vt:variant>
        <vt:lpstr>幻灯片标题</vt:lpstr>
      </vt:variant>
      <vt:variant>
        <vt:i4>58</vt:i4>
      </vt:variant>
    </vt:vector>
  </HeadingPairs>
  <TitlesOfParts>
    <vt:vector size="79" baseType="lpstr">
      <vt:lpstr>Arial</vt:lpstr>
      <vt:lpstr>宋体</vt:lpstr>
      <vt:lpstr>Wingdings</vt:lpstr>
      <vt:lpstr>微软雅黑</vt:lpstr>
      <vt:lpstr>微软雅黑</vt:lpstr>
      <vt:lpstr>等线 (正文)</vt:lpstr>
      <vt:lpstr>等线</vt:lpstr>
      <vt:lpstr>等线 (正文)</vt:lpstr>
      <vt:lpstr>等线 (正文)</vt:lpstr>
      <vt:lpstr>汉仪舒圆黑简体</vt:lpstr>
      <vt:lpstr>黑体</vt:lpstr>
      <vt:lpstr>汉仪舒圆黑简体</vt:lpstr>
      <vt:lpstr>汉仪舒圆黑简体</vt:lpstr>
      <vt:lpstr>黑体</vt:lpstr>
      <vt:lpstr>宋体</vt:lpstr>
      <vt:lpstr>仿宋</vt:lpstr>
      <vt:lpstr>仿宋</vt:lpstr>
      <vt:lpstr>Cambria Math</vt:lpstr>
      <vt:lpstr>Calibri</vt:lpstr>
      <vt:lpstr>Arial Unicode MS</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
  <cp:lastModifiedBy>蓝天</cp:lastModifiedBy>
  <cp:revision>4</cp:revision>
  <dcterms:created xsi:type="dcterms:W3CDTF">2025-05-10T06:42:00Z</dcterms:created>
  <dcterms:modified xsi:type="dcterms:W3CDTF">2025-05-19T02:47:49Z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19275D109F5D4734B572E5AA831AF45D_12</vt:lpwstr>
  </property>
  <property fmtid="{D5CDD505-2E9C-101B-9397-08002B2CF9AE}" pid="3" name="KSOProductBuildVer">
    <vt:lpwstr>2052-12.1.0.20784</vt:lpwstr>
  </property>
</Properties>
</file>