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382"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389"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p:scale>
          <a:sx n="100" d="100"/>
          <a:sy n="100" d="100"/>
        </p:scale>
        <p:origin x="954" y="276"/>
      </p:cViewPr>
      <p:guideLst/>
    </p:cSldViewPr>
  </p:slideViewPr>
  <p:notesTextViewPr>
    <p:cViewPr>
      <p:scale>
        <a:sx n="1" d="1"/>
        <a:sy n="1" d="1"/>
      </p:scale>
      <p:origin x="0" y="0"/>
    </p:cViewPr>
  </p:notesTextViewPr>
  <p:sorterViewPr>
    <p:cViewPr>
      <p:scale>
        <a:sx n="150" d="100"/>
        <a:sy n="150" d="100"/>
      </p:scale>
      <p:origin x="0" y="-3595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e29baad1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不能正确理解和辨析跨膜运输相关曲线</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abd7303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主动运输</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df4fb03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胞吞和胞吐</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624155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比较几种跨膜运输方式</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925e928a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影响物质跨膜运输速率的因素</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e29baad1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不能正确理解和辨析跨膜运输相关曲线</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3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5.xml"/><Relationship Id="rId5" Type="http://schemas.openxmlformats.org/officeDocument/2006/relationships/image" Target="../media/image25.png"/><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2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5.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6.xml"/><Relationship Id="rId2" Type="http://schemas.openxmlformats.org/officeDocument/2006/relationships/image" Target="../media/image34.png"/><Relationship Id="rId1"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6.xml"/><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6.xml"/><Relationship Id="rId1" Type="http://schemas.openxmlformats.org/officeDocument/2006/relationships/image" Target="../media/image39.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7.xml"/><Relationship Id="rId2" Type="http://schemas.openxmlformats.org/officeDocument/2006/relationships/image" Target="../media/image41.png"/><Relationship Id="rId1" Type="http://schemas.openxmlformats.org/officeDocument/2006/relationships/image" Target="../media/image40.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7.xml"/><Relationship Id="rId1" Type="http://schemas.openxmlformats.org/officeDocument/2006/relationships/image" Target="../media/image42.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7.xml"/><Relationship Id="rId2" Type="http://schemas.openxmlformats.org/officeDocument/2006/relationships/image" Target="../media/image44.jpeg"/><Relationship Id="rId1" Type="http://schemas.openxmlformats.org/officeDocument/2006/relationships/image" Target="../media/image43.jpe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7.xml"/><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image" Target="../media/image45.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17.xml"/><Relationship Id="rId2" Type="http://schemas.openxmlformats.org/officeDocument/2006/relationships/image" Target="../media/image49.jpeg"/><Relationship Id="rId1"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0.png"/><Relationship Id="rId1" Type="http://schemas.openxmlformats.org/officeDocument/2006/relationships/image" Target="../media/image9.jpe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9.xml"/><Relationship Id="rId2" Type="http://schemas.openxmlformats.org/officeDocument/2006/relationships/image" Target="../media/image51.png"/><Relationship Id="rId1" Type="http://schemas.openxmlformats.org/officeDocument/2006/relationships/image" Target="../media/image50.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9.xml"/><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55.png"/></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9.xml"/><Relationship Id="rId4" Type="http://schemas.openxmlformats.org/officeDocument/2006/relationships/image" Target="../media/image59.png"/><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image" Target="../media/image56.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9.xml"/><Relationship Id="rId1" Type="http://schemas.openxmlformats.org/officeDocument/2006/relationships/image" Target="../media/image60.png"/></Relationships>
</file>

<file path=ppt/slides/_rels/slide36.xml.rels><?xml version="1.0" encoding="UTF-8" standalone="yes"?>
<Relationships xmlns="http://schemas.openxmlformats.org/package/2006/relationships"><Relationship Id="rId6" Type="http://schemas.openxmlformats.org/officeDocument/2006/relationships/notesSlide" Target="../notesSlides/notesSlide36.xml"/><Relationship Id="rId5" Type="http://schemas.openxmlformats.org/officeDocument/2006/relationships/slideLayout" Target="../slideLayouts/slideLayout9.xml"/><Relationship Id="rId4" Type="http://schemas.openxmlformats.org/officeDocument/2006/relationships/image" Target="../media/image64.png"/><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image" Target="../media/image61.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65.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9.xml"/><Relationship Id="rId2" Type="http://schemas.openxmlformats.org/officeDocument/2006/relationships/image" Target="../media/image67.jpeg"/><Relationship Id="rId1" Type="http://schemas.openxmlformats.org/officeDocument/2006/relationships/image" Target="../media/image66.png"/></Relationships>
</file>

<file path=ppt/slides/_rels/slide39.xml.rels><?xml version="1.0" encoding="UTF-8" standalone="yes"?>
<Relationships xmlns="http://schemas.openxmlformats.org/package/2006/relationships"><Relationship Id="rId6" Type="http://schemas.openxmlformats.org/officeDocument/2006/relationships/notesSlide" Target="../notesSlides/notesSlide39.xml"/><Relationship Id="rId5" Type="http://schemas.openxmlformats.org/officeDocument/2006/relationships/slideLayout" Target="../slideLayouts/slideLayout9.xml"/><Relationship Id="rId4" Type="http://schemas.openxmlformats.org/officeDocument/2006/relationships/image" Target="../media/image71.png"/><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9.xml"/><Relationship Id="rId2" Type="http://schemas.openxmlformats.org/officeDocument/2006/relationships/image" Target="../media/image73.jpeg"/><Relationship Id="rId1" Type="http://schemas.openxmlformats.org/officeDocument/2006/relationships/image" Target="../media/image72.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9.xml"/><Relationship Id="rId2" Type="http://schemas.openxmlformats.org/officeDocument/2006/relationships/image" Target="../media/image75.png"/><Relationship Id="rId1" Type="http://schemas.openxmlformats.org/officeDocument/2006/relationships/image" Target="../media/image74.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9.xml"/><Relationship Id="rId2" Type="http://schemas.openxmlformats.org/officeDocument/2006/relationships/image" Target="../media/image77.png"/><Relationship Id="rId1" Type="http://schemas.openxmlformats.org/officeDocument/2006/relationships/image" Target="../media/image76.jpeg"/></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9.xml"/><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image" Target="../media/image78.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9.xml"/><Relationship Id="rId2" Type="http://schemas.openxmlformats.org/officeDocument/2006/relationships/image" Target="../media/image82.png"/><Relationship Id="rId1" Type="http://schemas.openxmlformats.org/officeDocument/2006/relationships/image" Target="../media/image81.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9.xml"/><Relationship Id="rId1" Type="http://schemas.openxmlformats.org/officeDocument/2006/relationships/image" Target="../media/image83.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910dbe76b?pid=bdf4fb031&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分析图示可知，没被变形虫吸收、利用的食物残渣通过胞吐从细胞膜排出体外，A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，变形虫胞吞物质形成的食物泡须与溶酶体融合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，可见变形虫的食物消化离不开溶酶体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，B正确；变形虫的摄食过程需要形成食物泡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，食物泡的形成和运输会实现生物膜成分的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更新和转移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，C正确；当细胞摄取大分子时，首先是大分子与膜上的蛋白质结合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，引起这部分细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胞膜内陷形成小囊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，因此变形虫对胞吞的物质进行了识别，D错误。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fabf3b521?pid=762415588&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研究发现，物质出入细胞有多种方式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，有些物质的出入需要转运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蛋白的协助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。协助物质进出细胞的转运蛋白包括载体蛋白和通道蛋白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，且载体蛋白协助物质进出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细胞时可能消耗能量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，也可能不消耗能量，而通道蛋白协助物质进出细胞时不消耗能量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fabf3b521.bracket?pid=762415588&amp;color=0,0,0&amp;vpa=5&amp;vtp=1"/>
          <p:cNvSpPr/>
          <p:nvPr/>
        </p:nvSpPr>
        <p:spPr>
          <a:xfrm>
            <a:off x="2179701" y="23436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3_2#fabf3b521.choices?pid=762415588&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A.无转运蛋白参与的物质进出细胞的方式只有胞吞、胞吐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.转运蛋白运输物质时需要与物质结合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能通过通道蛋白的协助逆浓度梯度运出细胞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.在主动运输中协助物质进出细胞的是载体蛋白</a:t>
                </a:r>
                <a:endParaRPr lang="en-US" altLang="zh-CN" sz="2000" dirty="0"/>
              </a:p>
            </p:txBody>
          </p:sp>
        </mc:Choice>
        <mc:Fallback>
          <p:sp>
            <p:nvSpPr>
              <p:cNvPr id="4" name="QC_5_BD.13_2#fabf3b521.choices?pid=762415588&amp;color=0,0,0&amp;vtp=1&amp;bbb=1"/>
              <p:cNvSpPr>
                <a:spLocks noRot="1" noChangeAspect="1" noMove="1" noResize="1" noEditPoints="1" noAdjustHandles="1" noChangeArrowheads="1" noChangeShapeType="1" noTextEdit="1"/>
              </p:cNvSpPr>
              <p:nvPr/>
            </p:nvSpPr>
            <p:spPr>
              <a:xfrm>
                <a:off x="722376" y="28470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fabf3b521?pid=762415588&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无转运蛋白参与的物质进出细胞的方式除了胞吞、胞吐，还有自由扩散，比如氧气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化碳等气体通过自由扩散进出细胞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，不依赖转运蛋白，A错误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；载体蛋白运输物质时需要与物质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，通道蛋白运输物质时不需与物质结合，B错误，D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通过通道蛋白的运输是顺浓度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梯度的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，逆浓度梯度运输是主动运输的特点，C错误。</a:t>
                </a:r>
                <a:endParaRPr lang="en-US" altLang="zh-CN" sz="2200" dirty="0"/>
              </a:p>
            </p:txBody>
          </p:sp>
        </mc:Choice>
        <mc:Fallback>
          <p:sp>
            <p:nvSpPr>
              <p:cNvPr id="2" name="QC_5_AS.15_1#fabf3b521?pid=762415588&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927"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fc04de932?pid=762415588&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［山西大同部分校2024高一上联考］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下列有关物质跨膜运输的叙述，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fc04de932.bracket?pid=762415588&amp;color=0,0,0&amp;vpa=6&amp;vtp=1"/>
          <p:cNvSpPr/>
          <p:nvPr/>
        </p:nvSpPr>
        <p:spPr>
          <a:xfrm>
            <a:off x="9769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6_2#fc04de932.choices?pid=762415588&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A.单细胞生物通过胞吞作用摄取水中有机物颗粒时不需要通道蛋白，需载体蛋白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.高温会影响小肠上皮细胞吸收葡萄糖的速率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，不影响其吸收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的速率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.协助扩散和主动运输的最大转运速率均与转运蛋白的数量有关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通道蛋白运输和通过钠钾泵耗能运输时方式相同、能量来源相同</a:t>
                </a:r>
                <a:endParaRPr lang="en-US" altLang="zh-CN" sz="2000" dirty="0"/>
              </a:p>
            </p:txBody>
          </p:sp>
        </mc:Choice>
        <mc:Fallback>
          <p:sp>
            <p:nvSpPr>
              <p:cNvPr id="4" name="QC_5_BD.16_2#fc04de932.choices?pid=762415588&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fc04de932?pid=762415588&amp;color=0,0,0&amp;vtp=1&amp;bt=1&amp;bbb=1&amp;hb=1"/>
              <p:cNvSpPr/>
              <p:nvPr/>
            </p:nvSpPr>
            <p:spPr>
              <a:xfrm>
                <a:off x="722376" y="972000"/>
                <a:ext cx="10753344" cy="3238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单细胞生物通过胞吞作用摄取水中有机物颗粒的过程需要消耗能量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，不需要载体蛋白和通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，但需要膜蛋白参与识别，A错误。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小肠上皮细胞吸收葡萄糖的过程需要载体蛋白的协助，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高温会影响载体蛋白活性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，从而影响小肠上皮细胞吸收葡萄糖的速率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；小肠上皮细胞吸收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式是自由扩散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，自由扩散的速率也会受到温度的影响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，因此高温也会影响小肠上皮细胞吸收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，B错误。协助扩散和主动运输均需要转运蛋白的协助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，故协助扩散和主动运输的最大转运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速率均与转运蛋白的数量有关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通道蛋白运输属于协助扩散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，不需要消耗能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通过钠钾泵运输属于主动运输，需要消耗细胞内化学反应所释放的能量，D错误。</a:t>
                </a:r>
                <a:endParaRPr lang="en-US" altLang="zh-CN" sz="2200" dirty="0"/>
              </a:p>
            </p:txBody>
          </p:sp>
        </mc:Choice>
        <mc:Fallback>
          <p:sp>
            <p:nvSpPr>
              <p:cNvPr id="2" name="QC_5_AS.18_1#fc04de932?pid=762415588&amp;color=0,0,0&amp;vtp=1&amp;bt=1&amp;bbb=1&amp;hb=1"/>
              <p:cNvSpPr>
                <a:spLocks noRot="1" noChangeAspect="1" noMove="1" noResize="1" noEditPoints="1" noAdjustHandles="1" noChangeArrowheads="1" noChangeShapeType="1" noTextEdit="1"/>
              </p:cNvSpPr>
              <p:nvPr/>
            </p:nvSpPr>
            <p:spPr>
              <a:xfrm>
                <a:off x="722376" y="972000"/>
                <a:ext cx="10753344" cy="3238500"/>
              </a:xfrm>
              <a:prstGeom prst="rect">
                <a:avLst/>
              </a:prstGeom>
              <a:blipFill rotWithShape="1">
                <a:blip r:embed="rId1"/>
                <a:stretch>
                  <a:fillRect l="-4" t="-14" r="-2061"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11a24a60e?sp=1&amp;pid=762415588&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下图中①~④表示物质出入细胞的不同方式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11a24a60e.bracket?pid=762415588&amp;color=0,0,0&amp;vpa=7&amp;vtp=1"/>
          <p:cNvSpPr/>
          <p:nvPr/>
        </p:nvSpPr>
        <p:spPr>
          <a:xfrm>
            <a:off x="922401" y="1426464"/>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9_3#11a24a60e?htil=1&amp;pid=76241558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52728" y="2357628"/>
            <a:ext cx="1618488" cy="160020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19_4#11a24a60e?htil=1&amp;pid=76241558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78224" y="2394204"/>
            <a:ext cx="1344168" cy="156362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19_5#11a24a60e?htil=1&amp;pid=76241558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83096" y="2238756"/>
            <a:ext cx="1911096" cy="171907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5_BD.19_6#11a24a60e?htil=1&amp;pid=76241558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970264" y="2019300"/>
            <a:ext cx="2313432" cy="194767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8" name="QC_5_BD.19_7#11a24a60e.choices?pid=762415588&amp;color=0,0,0&amp;vtp=1&amp;bbb=1"/>
              <p:cNvSpPr/>
              <p:nvPr/>
            </p:nvSpPr>
            <p:spPr>
              <a:xfrm>
                <a:off x="722376" y="4102100"/>
                <a:ext cx="10753344"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是通过图①方式运输的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.甘油分子不能以图②方式通过细胞膜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.物质通过图③方式运输时，载体蛋白的构象会发生改变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.图④方式体现了质膜的流动性，小分子物质不能通过此方式运输</a:t>
                </a:r>
                <a:endParaRPr lang="en-US" altLang="zh-CN" sz="2000" dirty="0"/>
              </a:p>
            </p:txBody>
          </p:sp>
        </mc:Choice>
        <mc:Fallback>
          <p:sp>
            <p:nvSpPr>
              <p:cNvPr id="8" name="QC_5_BD.19_7#11a24a60e.choices?pid=762415588&amp;color=0,0,0&amp;vtp=1&amp;bbb=1"/>
              <p:cNvSpPr>
                <a:spLocks noRot="1" noChangeAspect="1" noMove="1" noResize="1" noEditPoints="1" noAdjustHandles="1" noChangeArrowheads="1" noChangeShapeType="1" noTextEdit="1"/>
              </p:cNvSpPr>
              <p:nvPr/>
            </p:nvSpPr>
            <p:spPr>
              <a:xfrm>
                <a:off x="722376" y="4102100"/>
                <a:ext cx="10753344" cy="1866900"/>
              </a:xfrm>
              <a:prstGeom prst="rect">
                <a:avLst/>
              </a:prstGeom>
              <a:blipFill rotWithShape="1">
                <a:blip r:embed="rId5"/>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1_1#11a24a60e?pid=762415588&amp;color=0,0,0&amp;vtp=1&amp;bt=1&amp;bbb=1&amp;hb=1"/>
          <p:cNvSpPr/>
          <p:nvPr/>
        </p:nvSpPr>
        <p:spPr>
          <a:xfrm>
            <a:off x="722376" y="969264"/>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，方式①表示物质由高浓度到低浓度运输，需要转运蛋白协助，不消耗能量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，属于协助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；方式②表示物质由高浓度到低浓度运输，不需要转运蛋白协助，不消耗能量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，属于自由扩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；方式③表示物质由低浓度到高浓度运输，需要载体蛋白，消耗能量，属于主动运输；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表示物质通过胞吞作用进入细胞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11a24a60e?pid=762415588&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等气体分子和甘油等脂溶性的小分子有机物是通过图②（自由扩散）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方式运输的，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错误；物质通过图③（主动运输）方式运输时，载体蛋白的构象会发生改变，C正确；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胞吞）方式体现了质膜的流动性，有些小分子物质能通过此方式运输，D错误。</a:t>
                </a:r>
                <a:endParaRPr lang="en-US" altLang="zh-CN" sz="2200" dirty="0"/>
              </a:p>
            </p:txBody>
          </p:sp>
        </mc:Choice>
        <mc:Fallback>
          <p:sp>
            <p:nvSpPr>
              <p:cNvPr id="2" name="QC_5_AS.22_1#11a24a60e?pid=762415588&amp;color=0,0,0&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165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11a24a60e?pid=762415588&amp;color=0,0,0&amp;vtp=1&amp;bt=1&amp;bbb=1"/>
          <p:cNvSpPr/>
          <p:nvPr/>
        </p:nvSpPr>
        <p:spPr>
          <a:xfrm>
            <a:off x="722376" y="912368"/>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物质运输方式的比较</a:t>
            </a:r>
            <a:endParaRPr lang="en-US" altLang="zh-CN" sz="2000" dirty="0"/>
          </a:p>
        </p:txBody>
      </p:sp>
      <p:graphicFrame>
        <p:nvGraphicFramePr>
          <p:cNvPr id="18" name="QC_5_EX.23_2#11a24a60e?colgroup=2,14,7,7,5&amp;pid=762415588&amp;color=0,0,0&amp;vtp=1&amp;bbb=1&amp;hb=1"/>
          <p:cNvGraphicFramePr>
            <a:graphicFrameLocks noGrp="1"/>
          </p:cNvGraphicFramePr>
          <p:nvPr/>
        </p:nvGraphicFramePr>
        <p:xfrm>
          <a:off x="722376" y="1959864"/>
          <a:ext cx="10689336" cy="2457323"/>
        </p:xfrm>
        <a:graphic>
          <a:graphicData uri="http://schemas.openxmlformats.org/drawingml/2006/table">
            <a:tbl>
              <a:tblPr/>
              <a:tblGrid>
                <a:gridCol w="896112"/>
                <a:gridCol w="2002536"/>
                <a:gridCol w="1984248"/>
                <a:gridCol w="2157984"/>
                <a:gridCol w="2139696"/>
                <a:gridCol w="1508760"/>
              </a:tblGrid>
              <a:tr h="0">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c vMerge="1">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顺相对浓度梯度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逆相对浓度梯度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胞外到胞内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胞内到胞外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或通道蛋白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需要载体蛋白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11a24a60e?pid=762415588&amp;color=0,0,0&amp;vtp=1&amp;bt=1&amp;bbb=1"/>
          <p:cNvSpPr/>
          <p:nvPr/>
        </p:nvSpPr>
        <p:spPr>
          <a:xfrm>
            <a:off x="656463" y="1375918"/>
            <a:ext cx="10753344" cy="927100"/>
          </a:xfrm>
          <a:prstGeom prst="rect">
            <a:avLst/>
          </a:prstGeom>
          <a:noFill/>
        </p:spPr>
        <p:txBody>
          <a:bodyPr wrap="none" lIns="0" tIns="0" rIns="0" bIns="0" rtlCol="0" anchor="t"/>
          <a:lstStyle/>
          <a:p>
            <a:pPr algn="r" latinLnBrk="1">
              <a:lnSpc>
                <a:spcPts val="3600"/>
              </a:lnSpc>
            </a:pPr>
            <a:r>
              <a:rPr lang="zh-CN" altLang="en-US" sz="200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续表</a:t>
            </a:r>
            <a:endParaRPr lang="en-US" altLang="zh-CN" sz="2000" dirty="0"/>
          </a:p>
        </p:txBody>
      </p:sp>
      <mc:AlternateContent xmlns:mc="http://schemas.openxmlformats.org/markup-compatibility/2006" xmlns:a14="http://schemas.microsoft.com/office/drawing/2010/main">
        <mc:Choice Requires="a14">
          <p:graphicFrame>
            <p:nvGraphicFramePr>
              <p:cNvPr id="18" name="QC_5_EX.23_2#11a24a60e?colgroup=2,14,7,7,5&amp;pid=762415588&amp;color=0,0,0&amp;vtp=1&amp;bbb=1&amp;hb=1"/>
              <p:cNvGraphicFramePr>
                <a:graphicFrameLocks noGrp="1"/>
              </p:cNvGraphicFramePr>
              <p:nvPr/>
            </p:nvGraphicFramePr>
            <p:xfrm>
              <a:off x="722376" y="1959864"/>
              <a:ext cx="10689336" cy="3219831"/>
            </p:xfrm>
            <a:graphic>
              <a:graphicData uri="http://schemas.openxmlformats.org/drawingml/2006/table">
                <a:tbl>
                  <a:tblPr/>
                  <a:tblGrid>
                    <a:gridCol w="896112"/>
                    <a:gridCol w="2002536"/>
                    <a:gridCol w="1984248"/>
                    <a:gridCol w="2157984"/>
                    <a:gridCol w="2139696"/>
                    <a:gridCol w="1508760"/>
                  </a:tblGrid>
                  <a:tr h="0">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c vMerge="1">
                      <a:tcPr/>
                    </a:tc>
                  </a:tr>
                  <a:tr h="1273556">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8100"/>
                            </a:lnSpc>
                          </a:pPr>
                          <a:r>
                            <a:rPr lang="en-US" altLang="zh-CN" sz="45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8100"/>
                            </a:lnSpc>
                          </a:pPr>
                          <a:r>
                            <a:rPr lang="en-US" altLang="zh-CN" sz="45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8100"/>
                            </a:lnSpc>
                          </a:pPr>
                          <a:r>
                            <a:rPr lang="en-US" altLang="zh-CN" sz="45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10700"/>
                            </a:lnSpc>
                          </a:pPr>
                          <a:r>
                            <a:rPr lang="en-US" altLang="zh-CN" sz="6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10600"/>
                            </a:lnSpc>
                          </a:pPr>
                          <a:r>
                            <a:rPr lang="en-US" altLang="zh-CN" sz="595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dirty="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26617">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葡萄糖进红细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离子等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变形虫摄食</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细胞吞噬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分泌蛋白分</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8" name="QC_5_EX.23_2#11a24a60e?colgroup=2,14,7,7,5&amp;pid=762415588&amp;color=0,0,0&amp;vtp=1&amp;bbb=1&amp;hb=1"/>
              <p:cNvGraphicFramePr>
                <a:graphicFrameLocks noGrp="1"/>
              </p:cNvGraphicFramePr>
              <p:nvPr/>
            </p:nvGraphicFramePr>
            <p:xfrm>
              <a:off x="722376" y="1959864"/>
              <a:ext cx="10689336" cy="3219831"/>
            </p:xfrm>
            <a:graphic>
              <a:graphicData uri="http://schemas.openxmlformats.org/drawingml/2006/table">
                <a:tbl>
                  <a:tblPr/>
                  <a:tblGrid>
                    <a:gridCol w="896112"/>
                    <a:gridCol w="2002536"/>
                    <a:gridCol w="1984248"/>
                    <a:gridCol w="2157984"/>
                    <a:gridCol w="2139696"/>
                    <a:gridCol w="1508760"/>
                  </a:tblGrid>
                  <a:tr h="0">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c vMerge="1">
                      <a:tcPr/>
                    </a:tc>
                  </a:tr>
                  <a:tr h="1273556">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8100"/>
                            </a:lnSpc>
                          </a:pPr>
                          <a:r>
                            <a:rPr lang="en-US" altLang="zh-CN" sz="45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8100"/>
                            </a:lnSpc>
                          </a:pPr>
                          <a:r>
                            <a:rPr lang="en-US" altLang="zh-CN" sz="45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8100"/>
                            </a:lnSpc>
                          </a:pPr>
                          <a:r>
                            <a:rPr lang="en-US" altLang="zh-CN" sz="45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10700"/>
                            </a:lnSpc>
                          </a:pPr>
                          <a:r>
                            <a:rPr lang="en-US" altLang="zh-CN" sz="6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10600"/>
                            </a:lnSpc>
                          </a:pPr>
                          <a:r>
                            <a:rPr lang="en-US" altLang="zh-CN" sz="595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dirty="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9380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葡萄糖进红细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离子等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变形虫摄食</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细胞吞噬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分泌蛋白分</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pic>
        <p:nvPicPr>
          <p:cNvPr id="4" name="QC_5_EX.23_3#11a24a60e.table_image?tii=1&amp;pid=76241558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185416" y="2971800"/>
            <a:ext cx="868680" cy="91440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EX.23_4#11a24a60e.table_image?tii=2&amp;pid=76241558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06240" y="2971800"/>
            <a:ext cx="813816" cy="91440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EX.23_5#11a24a60e.table_image?tii=3&amp;pid=76241558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68212" y="2971800"/>
            <a:ext cx="832104" cy="91440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5_EX.23_6#11a24a60e.table_image?tii=4&amp;pid=76241558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325613" y="2825496"/>
            <a:ext cx="1014984" cy="12070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5_EX.23_7#11a24a60e.table_image?tii=5&amp;pid=762415588&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10296144" y="2830068"/>
            <a:ext cx="722376" cy="119786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par>
                                <p:cTn id="23" presetID="10"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0"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354aabc4.fixed?pid=ce805293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354aabc4.fixed?pid=ce805293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主动运输与胞吞、胞吐</a:t>
            </a:r>
            <a:endParaRPr lang="en-US" altLang="zh-CN" sz="4400" dirty="0"/>
          </a:p>
        </p:txBody>
      </p:sp>
      <p:pic>
        <p:nvPicPr>
          <p:cNvPr id="4" name="C_3#8354aabc4.fixed?pid=ce805293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354aabc4.fixed?pid=ce805293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d9c992cbe?pid=925e928a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［浙江宁波九校2025高一上期末联考］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在培养玉米的溶液中加入某种阴离子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，结果发现玉米根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细胞对</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的主动吸收减少，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其原因不可能是(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4_1#d9c992cbe?pid=925e928ab&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25_1#d9c992cbe.bracket?pid=925e928ab&amp;color=0,0,0&amp;vpa=8&amp;vtp=1"/>
          <p:cNvSpPr/>
          <p:nvPr/>
        </p:nvSpPr>
        <p:spPr>
          <a:xfrm>
            <a:off x="5851017"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24_2#d9c992cbe.choices?pid=925e928ab&amp;color=0,0,0&amp;vtp=1&amp;bbb=1"/>
              <p:cNvSpPr/>
              <p:nvPr/>
            </p:nvSpPr>
            <p:spPr>
              <a:xfrm>
                <a:off x="722376" y="1894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.该阴离子抑制了细胞呼吸</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.该阴离子抑制了主动运输</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C.该阴离子改变了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D.该阴离子和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所需的载体相同</a:t>
                </a:r>
                <a:endParaRPr lang="en-US" altLang="zh-CN" sz="2000" dirty="0"/>
              </a:p>
            </p:txBody>
          </p:sp>
        </mc:Choice>
        <mc:Fallback>
          <p:sp>
            <p:nvSpPr>
              <p:cNvPr id="4" name="QC_5_BD.24_2#d9c992cbe.choices?pid=925e928ab&amp;color=0,0,0&amp;vtp=1&amp;bbb=1"/>
              <p:cNvSpPr>
                <a:spLocks noRot="1" noChangeAspect="1" noMove="1" noResize="1" noEditPoints="1" noAdjustHandles="1" noChangeArrowheads="1" noChangeShapeType="1" noTextEdit="1"/>
              </p:cNvSpPr>
              <p:nvPr/>
            </p:nvSpPr>
            <p:spPr>
              <a:xfrm>
                <a:off x="722376" y="1894528"/>
                <a:ext cx="10753344" cy="927100"/>
              </a:xfrm>
              <a:prstGeom prst="rect">
                <a:avLst/>
              </a:prstGeom>
              <a:blipFill rotWithShape="1">
                <a:blip r:embed="rId2"/>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d9c992cbe?pid=925e928ab&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若该种阴离子抑制了呼吸作用，则会减少能量的供应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，而根细胞主动吸收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的方式为主动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，需消耗能量，A不符合题意；若该种阴离子抑制了主动运输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，则会影响</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的浓度通常不会影响根细胞通过主动运输吸收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若该种阴离子和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所需的载体相同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，则会与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，导致对</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的吸收减少，D不符合题意。</a:t>
                </a:r>
                <a:endParaRPr lang="en-US" altLang="zh-CN" sz="2200" dirty="0"/>
              </a:p>
            </p:txBody>
          </p:sp>
        </mc:Choice>
        <mc:Fallback>
          <p:sp>
            <p:nvSpPr>
              <p:cNvPr id="2" name="QC_5_AS.26_1#d9c992cbe?pid=925e928ab&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299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7_1#bd372d8af?sp=1&amp;pid=925e928a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被转运分子的浓度对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两种物质跨膜运输方式的转运速率的影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7_1#bd372d8af?sp=1&amp;pid=925e928ab&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77" b="49"/>
                </a:stretch>
              </a:blipFill>
            </p:spPr>
            <p:txBody>
              <a:bodyPr/>
              <a:lstStyle/>
              <a:p>
                <a:r>
                  <a:rPr lang="zh-CN" altLang="en-US">
                    <a:noFill/>
                  </a:rPr>
                  <a:t> </a:t>
                </a:r>
              </a:p>
            </p:txBody>
          </p:sp>
        </mc:Fallback>
      </mc:AlternateContent>
      <p:sp>
        <p:nvSpPr>
          <p:cNvPr id="3" name="QC_5_AN.28_1#bd372d8af.bracket?pid=925e928ab&amp;color=0,0,0&amp;vpa=9&amp;vtp=1"/>
          <p:cNvSpPr/>
          <p:nvPr/>
        </p:nvSpPr>
        <p:spPr>
          <a:xfrm>
            <a:off x="4478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27_2#bd372d8af?htil=5&amp;pid=925e928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61723" y="2021528"/>
            <a:ext cx="1783080" cy="15727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7_3#bd372d8af.choices?htil=5&amp;pid=925e928ab&amp;color=0,0,0&amp;vtp=1&amp;bbb=1"/>
              <p:cNvSpPr/>
              <p:nvPr/>
            </p:nvSpPr>
            <p:spPr>
              <a:xfrm>
                <a:off x="722376" y="1932662"/>
                <a:ext cx="883310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A.脂溶性小分子物质可通过方式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.与方式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有关的载体蛋白均覆盖于细胞膜表面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的最大转运速率可能与转运蛋白数量有关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.抑制细胞呼吸可能不会直接影响方式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的转运速率</a:t>
                </a:r>
                <a:endParaRPr lang="en-US" altLang="zh-CN" sz="2000" dirty="0"/>
              </a:p>
            </p:txBody>
          </p:sp>
        </mc:Choice>
        <mc:Fallback>
          <p:sp>
            <p:nvSpPr>
              <p:cNvPr id="5" name="QC_5_BD.27_3#bd372d8af.choices?htil=5&amp;pid=925e928ab&amp;color=0,0,0&amp;vtp=1&amp;bbb=1"/>
              <p:cNvSpPr>
                <a:spLocks noRot="1" noChangeAspect="1" noMove="1" noResize="1" noEditPoints="1" noAdjustHandles="1" noChangeArrowheads="1" noChangeShapeType="1" noTextEdit="1"/>
              </p:cNvSpPr>
              <p:nvPr/>
            </p:nvSpPr>
            <p:spPr>
              <a:xfrm>
                <a:off x="722376" y="1932662"/>
                <a:ext cx="8833104" cy="1866900"/>
              </a:xfrm>
              <a:prstGeom prst="rect">
                <a:avLst/>
              </a:prstGeom>
              <a:blipFill rotWithShape="1">
                <a:blip r:embed="rId3"/>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bd372d8af?pid=925e928ab&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分析题图可知，图中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表示自由扩散，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脂溶性小分子物质可通过自由扩散的方式进行运输，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正确；自由扩散不需要载体蛋白的协助，B错误；方式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可以表示协助扩散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，协助扩散中需要转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运蛋白协助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，所以最大转运速率可能与转运蛋白的数量有关，C正确；方式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可以表示协助扩散，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协助扩散不消耗能量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，因此抑制细胞呼吸对方式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的转运速率可能不会有直接影响，D正确。</a:t>
                </a:r>
                <a:endParaRPr lang="en-US" altLang="zh-CN" sz="2200" dirty="0"/>
              </a:p>
            </p:txBody>
          </p:sp>
        </mc:Choice>
        <mc:Fallback>
          <p:sp>
            <p:nvSpPr>
              <p:cNvPr id="2" name="QC_5_AS.29_1#bd372d8af?pid=925e928ab&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97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30_1#628690778?htil=6&amp;pid=e29baad1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42217" y="1054296"/>
            <a:ext cx="4480560" cy="3666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BD.30_2#628690778?htil=6&amp;sp=1&amp;pid=e29baad12&amp;color=0,0,0&amp;vtp=1&amp;bt=1&amp;bbb=1&amp;hb=1"/>
          <p:cNvSpPr/>
          <p:nvPr/>
        </p:nvSpPr>
        <p:spPr>
          <a:xfrm>
            <a:off x="722376" y="972000"/>
            <a:ext cx="6144768"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［河北唐山2025高一上月考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物质跨膜运输速率的影响因素和相关曲线的叙述，正确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31_1#628690778.bracket?pid=e29baad12&amp;color=0,0,0&amp;vpa=10&amp;vtp=1&amp;bbb=1"/>
          <p:cNvSpPr/>
          <p:nvPr/>
        </p:nvSpPr>
        <p:spPr>
          <a:xfrm>
            <a:off x="1430401" y="1886400"/>
            <a:ext cx="7493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6_BD.30_3#628690778.choices?htil=6&amp;pid=e29baad12&amp;color=0,0,0&amp;vtp=1&amp;bbb=1&amp;hb=1"/>
              <p:cNvSpPr/>
              <p:nvPr/>
            </p:nvSpPr>
            <p:spPr>
              <a:xfrm>
                <a:off x="722376" y="2389862"/>
                <a:ext cx="6144768" cy="3238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A.图①和图②表示物质浓度对跨膜运输速率的影响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①可表示自由扩散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，运输速率不变的原因可能是载体蛋白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的数量有限或能量供应不足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.图③表示的运输方式只能为自由扩散或协助扩散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.图④中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，运输速率不变的原因可能是载体蛋白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的数量有限</a:t>
                </a:r>
                <a:endParaRPr lang="en-US" altLang="zh-CN" sz="2000" dirty="0"/>
              </a:p>
            </p:txBody>
          </p:sp>
        </mc:Choice>
        <mc:Fallback>
          <p:sp>
            <p:nvSpPr>
              <p:cNvPr id="5" name="QC_6_BD.30_3#628690778.choices?htil=6&amp;pid=e29baad12&amp;color=0,0,0&amp;vtp=1&amp;bbb=1&amp;hb=1"/>
              <p:cNvSpPr>
                <a:spLocks noRot="1" noChangeAspect="1" noMove="1" noResize="1" noEditPoints="1" noAdjustHandles="1" noChangeArrowheads="1" noChangeShapeType="1" noTextEdit="1"/>
              </p:cNvSpPr>
              <p:nvPr/>
            </p:nvSpPr>
            <p:spPr>
              <a:xfrm>
                <a:off x="722376" y="2389862"/>
                <a:ext cx="6144768" cy="3238500"/>
              </a:xfrm>
              <a:prstGeom prst="rect">
                <a:avLst/>
              </a:prstGeom>
              <a:blipFill rotWithShape="1">
                <a:blip r:embed="rId2"/>
                <a:stretch>
                  <a:fillRect l="-6" t="-11" r="-1060"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2_1#628690778?pid=e29baad12&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分析题图可知，图①表示物质跨膜运输速率与物质浓度成正比，运输方式为自由扩散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表示影响物质跨膜运输速率的因素除物质浓度外，还有转运蛋白数量或能量等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，运输方式为协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助扩散或主动运输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运输速率不变的原因可能是载体蛋白的数量有限或能量供应不足，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③表示物质跨膜运输速率与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浓度无关，可以表示被动运输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（自由扩散或协助扩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），也能表示依赖无氧呼吸提供能量的哺乳动物成熟红细胞的主动运输，C错误；分析图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浓度增大，运输速率不变，原因可能是载体蛋白的数量有限，D正确。</a:t>
                </a:r>
                <a:endParaRPr lang="en-US" altLang="zh-CN" sz="2200" dirty="0"/>
              </a:p>
            </p:txBody>
          </p:sp>
        </mc:Choice>
        <mc:Fallback>
          <p:sp>
            <p:nvSpPr>
              <p:cNvPr id="2" name="QC_6_AS.32_1#628690778?pid=e29baad12&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40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3_1#628690778?pid=e29baad12&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正确解答该类题目的关键是能正确辨析与跨膜运输方式有关的曲线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5" name="QC_6_EX.33_2#628690778?colgroup=8,32&amp;pid=e29baad12&amp;color=0,0,0&amp;vtp=1&amp;bbb=1&amp;hb=1"/>
          <p:cNvGraphicFramePr>
            <a:graphicFrameLocks noGrp="1"/>
          </p:cNvGraphicFramePr>
          <p:nvPr/>
        </p:nvGraphicFramePr>
        <p:xfrm>
          <a:off x="722376" y="2019300"/>
          <a:ext cx="10725912" cy="3707892"/>
        </p:xfrm>
        <a:graphic>
          <a:graphicData uri="http://schemas.openxmlformats.org/drawingml/2006/table">
            <a:tbl>
              <a:tblPr/>
              <a:tblGrid>
                <a:gridCol w="2276856"/>
                <a:gridCol w="844905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99692">
                <a:tc>
                  <a:txBody>
                    <a:bodyPr/>
                    <a:lstStyle/>
                    <a:p>
                      <a:pPr algn="l" latinLnBrk="1" hangingPunct="0">
                        <a:lnSpc>
                          <a:spcPts val="12600"/>
                        </a:lnSpc>
                      </a:pPr>
                      <a:r>
                        <a:rPr lang="en-US" altLang="zh-CN" sz="7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此图可表示自由扩散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由于自由扩散不需要转运蛋白和能量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故随细胞内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外物质浓度差增大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其运输速率可一直增加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648460">
                <a:tc>
                  <a:txBody>
                    <a:bodyPr/>
                    <a:lstStyle/>
                    <a:p>
                      <a:pPr algn="l" latinLnBrk="1" hangingPunct="0">
                        <a:lnSpc>
                          <a:spcPts val="13100"/>
                        </a:lnSpc>
                      </a:pPr>
                      <a:r>
                        <a:rPr lang="en-US" altLang="zh-CN" sz="73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此图可表示通过协助扩散方式将物质运入细胞时</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细胞外浓度对物质运输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速率的影响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该运输方式需要转运蛋白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转运蛋白数量可限制运输速率</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在一定范围内</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随浓度差的升高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物质运输速率升高</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当转运蛋白达到饱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浓度差增加不再影响运输速率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QC_6_EX.33_3#628690778.table_image?tii=6&amp;pid=e29baad1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47572" y="2561082"/>
            <a:ext cx="1426464" cy="14356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6_EX.33_4#628690778.table_image?tii=7&amp;pid=e29baad1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161288" y="4162298"/>
            <a:ext cx="1399032" cy="148132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6" name="QC_6_EX.33_5#628690778?colgroup=8,32&amp;pid=e29baad12&amp;color=0,0,0&amp;mp=1&amp;vtp=1&amp;bt=1&amp;bbb=1&amp;hb=1"/>
              <p:cNvGraphicFramePr>
                <a:graphicFrameLocks noGrp="1"/>
              </p:cNvGraphicFramePr>
              <p:nvPr/>
            </p:nvGraphicFramePr>
            <p:xfrm>
              <a:off x="722376" y="1508252"/>
              <a:ext cx="10725912" cy="4116324"/>
            </p:xfrm>
            <a:graphic>
              <a:graphicData uri="http://schemas.openxmlformats.org/drawingml/2006/table">
                <a:tbl>
                  <a:tblPr/>
                  <a:tblGrid>
                    <a:gridCol w="2276856"/>
                    <a:gridCol w="844905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819148">
                    <a:tc>
                      <a:txBody>
                        <a:bodyPr/>
                        <a:lstStyle/>
                        <a:p>
                          <a:pPr algn="l" latinLnBrk="1" hangingPunct="0">
                            <a:lnSpc>
                              <a:spcPts val="14600"/>
                            </a:lnSpc>
                          </a:pPr>
                          <a:r>
                            <a:rPr lang="en-US" altLang="zh-CN" sz="81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此图表示某种物质跨膜运输过程中细胞内浓度的变化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初始时细胞外浓度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大于细胞内浓度</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一段时间后细胞内浓度等于细胞外浓度</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随后细胞内浓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度继续升高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说明此物质跨膜运输可逆浓度梯度进行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837436">
                    <a:tc>
                      <a:txBody>
                        <a:bodyPr/>
                        <a:lstStyle/>
                        <a:p>
                          <a:pPr algn="l" latinLnBrk="1" hangingPunct="0">
                            <a:lnSpc>
                              <a:spcPts val="14800"/>
                            </a:lnSpc>
                          </a:pPr>
                          <a:r>
                            <a:rPr lang="en-US" altLang="zh-CN" sz="82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此图表示</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浓度对物质运输速率的影响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浓度升高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运输速率不变</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浓度不能影响此物质的跨膜运输</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故此图可表示自由扩散或协助扩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也可表示哺乳动物成熟红细胞的主动运输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C_6_EX.33_5#628690778?colgroup=8,32&amp;pid=e29baad12&amp;color=0,0,0&amp;mp=1&amp;vtp=1&amp;bt=1&amp;bbb=1&amp;hb=1"/>
              <p:cNvGraphicFramePr>
                <a:graphicFrameLocks noGrp="1"/>
              </p:cNvGraphicFramePr>
              <p:nvPr/>
            </p:nvGraphicFramePr>
            <p:xfrm>
              <a:off x="722376" y="1508252"/>
              <a:ext cx="10725912" cy="4116324"/>
            </p:xfrm>
            <a:graphic>
              <a:graphicData uri="http://schemas.openxmlformats.org/drawingml/2006/table">
                <a:tbl>
                  <a:tblPr/>
                  <a:tblGrid>
                    <a:gridCol w="2276856"/>
                    <a:gridCol w="844905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819148">
                    <a:tc>
                      <a:txBody>
                        <a:bodyPr/>
                        <a:lstStyle/>
                        <a:p>
                          <a:pPr algn="l" latinLnBrk="1" hangingPunct="0">
                            <a:lnSpc>
                              <a:spcPts val="14600"/>
                            </a:lnSpc>
                          </a:pPr>
                          <a:r>
                            <a:rPr lang="en-US" altLang="zh-CN" sz="81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此图表示某种物质跨膜运输过程中细胞内浓度的变化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初始时细胞外浓度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大于细胞内浓度</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一段时间后细胞内浓度等于细胞外浓度</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随后细胞内浓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度继续升高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说明此物质跨膜运输可逆浓度梯度进行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879600">
                    <a:tc>
                      <a:txBody>
                        <a:bodyPr/>
                        <a:lstStyle/>
                        <a:p>
                          <a:pPr algn="l" latinLnBrk="1" hangingPunct="0">
                            <a:lnSpc>
                              <a:spcPts val="14800"/>
                            </a:lnSpc>
                          </a:pPr>
                          <a:r>
                            <a:rPr lang="en-US" altLang="zh-CN" sz="82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pic>
        <p:nvPicPr>
          <p:cNvPr id="3" name="QC_6_EX.33_6#628690778.table_image?tii=8&amp;pid=e29baad12&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046988" y="2054606"/>
            <a:ext cx="1627632" cy="16459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C_6_EX.33_7#628690778.table_image?tii=9&amp;pid=e29baad12&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4984" y="3873754"/>
            <a:ext cx="1691640" cy="16642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2" name="QC_6_EX.33_5#628690778?colgroup=8,32&amp;pid=e29baad12&amp;color=0,0,0&amp;mp=1&amp;vtp=1&amp;bt=1&amp;bbb=1"/>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7" name="QC_6_EX.33_8#628690778?colgroup=8,32&amp;pid=e29baad12&amp;color=0,0,0&amp;mp=1&amp;vtp=1&amp;bt=1&amp;bbb=1&amp;hb=1"/>
              <p:cNvGraphicFramePr>
                <a:graphicFrameLocks noGrp="1"/>
              </p:cNvGraphicFramePr>
              <p:nvPr/>
            </p:nvGraphicFramePr>
            <p:xfrm>
              <a:off x="722376" y="1508252"/>
              <a:ext cx="10725912" cy="2242312"/>
            </p:xfrm>
            <a:graphic>
              <a:graphicData uri="http://schemas.openxmlformats.org/drawingml/2006/table">
                <a:tbl>
                  <a:tblPr/>
                  <a:tblGrid>
                    <a:gridCol w="2276856"/>
                    <a:gridCol w="844905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782572">
                    <a:tc>
                      <a:txBody>
                        <a:bodyPr/>
                        <a:lstStyle/>
                        <a:p>
                          <a:pPr algn="l" latinLnBrk="1" hangingPunct="0">
                            <a:lnSpc>
                              <a:spcPts val="14300"/>
                            </a:lnSpc>
                          </a:pPr>
                          <a:r>
                            <a:rPr lang="en-US" altLang="zh-CN" sz="8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此图表示</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浓度对物质运输速率的影响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浓度升高</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运输速率先升高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后保持稳定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浓度对此物质跨膜运输有影响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表示主动运输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运输速率受膜上载体蛋白数量的限制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7" name="QC_6_EX.33_8#628690778?colgroup=8,32&amp;pid=e29baad12&amp;color=0,0,0&amp;mp=1&amp;vtp=1&amp;bt=1&amp;bbb=1&amp;hb=1"/>
              <p:cNvGraphicFramePr>
                <a:graphicFrameLocks noGrp="1"/>
              </p:cNvGraphicFramePr>
              <p:nvPr/>
            </p:nvGraphicFramePr>
            <p:xfrm>
              <a:off x="722376" y="1508252"/>
              <a:ext cx="10725912" cy="2242312"/>
            </p:xfrm>
            <a:graphic>
              <a:graphicData uri="http://schemas.openxmlformats.org/drawingml/2006/table">
                <a:tbl>
                  <a:tblPr/>
                  <a:tblGrid>
                    <a:gridCol w="2276856"/>
                    <a:gridCol w="844905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816100">
                    <a:tc>
                      <a:txBody>
                        <a:bodyPr/>
                        <a:lstStyle/>
                        <a:p>
                          <a:pPr algn="l" latinLnBrk="1" hangingPunct="0">
                            <a:lnSpc>
                              <a:spcPts val="14300"/>
                            </a:lnSpc>
                          </a:pPr>
                          <a:r>
                            <a:rPr lang="en-US" altLang="zh-CN" sz="8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_</a:t>
                          </a:r>
                          <a:r>
                            <a:rPr lang="en-US" altLang="zh-CN" sz="900" b="0" i="0" kern="0" spc="0">
                              <a:solidFill>
                                <a:srgbClr val="FFFFFF"/>
                              </a:solidFill>
                              <a:latin typeface="宋体" panose="02010600030101010101" pitchFamily="2" charset="-122"/>
                              <a:ea typeface="微软雅黑" panose="020B0503020204020204" pitchFamily="34" charset="-122"/>
                              <a:cs typeface="微软雅黑" panose="020B0503020204020204" pitchFamily="34" charset="-120"/>
                            </a:rPr>
                            <a:t>_____________________________________</a:t>
                          </a:r>
                          <a:endParaRPr lang="en-US" altLang="zh-CN" sz="900" spc="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pic>
        <p:nvPicPr>
          <p:cNvPr id="3" name="QC_6_EX.33_9#628690778.table_image?tii=10&amp;pid=e29baad12&amp;color=0,0,0&amp;mp=1&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5820" y="2054606"/>
            <a:ext cx="2029968" cy="16093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2" name="QC_6_EX.33_8#628690778?colgroup=8,32&amp;pid=e29baad12&amp;color=0,0,0&amp;mp=1&amp;vtp=1&amp;bt=1&amp;bbb=1"/>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802feb80.fixed?pid=ce805293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e802feb80.fixed?pid=ce805293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主动运输与胞吞、胞吐</a:t>
            </a:r>
            <a:endParaRPr lang="en-US" altLang="zh-CN" sz="4400" dirty="0"/>
          </a:p>
        </p:txBody>
      </p:sp>
      <p:pic>
        <p:nvPicPr>
          <p:cNvPr id="4" name="C_3#e802feb80.fixed?pid=ce805293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802feb80.fixed?pid=ce805293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_1#5ba61414d?htil=1&amp;pid=0abd73039&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63862" y="1054296"/>
            <a:ext cx="3264408" cy="241401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1_2#5ba61414d?htil=1&amp;sp=1&amp;pid=0abd73039&amp;color=0,0,0&amp;vtp=1&amp;bt=1&amp;bbb=1&amp;hb=1&amp;hs=1"/>
              <p:cNvSpPr/>
              <p:nvPr/>
            </p:nvSpPr>
            <p:spPr>
              <a:xfrm>
                <a:off x="722376" y="972000"/>
                <a:ext cx="7351776"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某动物细胞内外的离子浓度相对值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据图推测，</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进入该动物细胞的运输方式分别是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_2#5ba61414d?htil=1&amp;sp=1&amp;pid=0abd73039&amp;color=0,0,0&amp;vtp=1&amp;bt=1&amp;bbb=1&amp;hb=1&amp;hs=1"/>
              <p:cNvSpPr>
                <a:spLocks noRot="1" noChangeAspect="1" noMove="1" noResize="1" noEditPoints="1" noAdjustHandles="1" noChangeArrowheads="1" noChangeShapeType="1" noTextEdit="1"/>
              </p:cNvSpPr>
              <p:nvPr/>
            </p:nvSpPr>
            <p:spPr>
              <a:xfrm>
                <a:off x="722376" y="972000"/>
                <a:ext cx="7351776" cy="1371600"/>
              </a:xfrm>
              <a:prstGeom prst="rect">
                <a:avLst/>
              </a:prstGeom>
              <a:blipFill rotWithShape="1">
                <a:blip r:embed="rId2"/>
                <a:stretch>
                  <a:fillRect l="-5" t="-33" r="-1346" b="33"/>
                </a:stretch>
              </a:blipFill>
            </p:spPr>
            <p:txBody>
              <a:bodyPr/>
              <a:lstStyle/>
              <a:p>
                <a:r>
                  <a:rPr lang="zh-CN" altLang="en-US">
                    <a:noFill/>
                  </a:rPr>
                  <a:t> </a:t>
                </a:r>
              </a:p>
            </p:txBody>
          </p:sp>
        </mc:Fallback>
      </mc:AlternateContent>
      <p:sp>
        <p:nvSpPr>
          <p:cNvPr id="4" name="QC_5_AN.2_1#5ba61414d.bracket?pid=0abd73039&amp;color=0,0,0&amp;vpa=1&amp;vtp=1"/>
          <p:cNvSpPr/>
          <p:nvPr/>
        </p:nvSpPr>
        <p:spPr>
          <a:xfrm>
            <a:off x="922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1_3#5ba61414d.choices?htil=1&amp;pid=0abd73039&amp;color=0,0,0&amp;vtp=1&amp;bbb=1&amp;hs=1"/>
          <p:cNvSpPr/>
          <p:nvPr/>
        </p:nvSpPr>
        <p:spPr>
          <a:xfrm>
            <a:off x="722376" y="2389862"/>
            <a:ext cx="7351776"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378333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A.协助扩散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.协助扩散、协助扩散</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378333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.主动运输、协助扩散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4_1#ee301b562?htil=7&amp;pid=e802feb8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35390" y="1054296"/>
            <a:ext cx="3959352" cy="18379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34_2#ee301b562?htil=7&amp;sp=1&amp;pid=e802feb80&amp;color=0,0,0&amp;vtp=1&amp;bt=1&amp;bbb=1&amp;hb=1"/>
          <p:cNvSpPr/>
          <p:nvPr/>
        </p:nvSpPr>
        <p:spPr>
          <a:xfrm>
            <a:off x="722376" y="972000"/>
            <a:ext cx="6656832"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［北京朝阳区2025高一上期中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下图为细胞的物质运输方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式的示意图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35_1#ee301b562.bracket?pid=e802feb80&amp;color=0,0,0&amp;vpa=11&amp;vtp=1"/>
          <p:cNvSpPr/>
          <p:nvPr/>
        </p:nvSpPr>
        <p:spPr>
          <a:xfrm>
            <a:off x="447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34_3#ee301b562?htil=7&amp;pid=e802feb80&amp;color=0,0,0&amp;vtp=1&amp;bbb=1"/>
              <p:cNvSpPr/>
              <p:nvPr/>
            </p:nvSpPr>
            <p:spPr>
              <a:xfrm>
                <a:off x="722376" y="1932662"/>
                <a:ext cx="6656832"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注：①②③④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为运输方式，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为被运输物质</a:t>
                </a:r>
                <a:endParaRPr lang="en-US" altLang="zh-CN" sz="2000" dirty="0"/>
              </a:p>
            </p:txBody>
          </p:sp>
        </mc:Choice>
        <mc:Fallback>
          <p:sp>
            <p:nvSpPr>
              <p:cNvPr id="5" name="QC_4_BD.34_3#ee301b562?htil=7&amp;pid=e802feb80&amp;color=0,0,0&amp;vtp=1&amp;bbb=1"/>
              <p:cNvSpPr>
                <a:spLocks noRot="1" noChangeAspect="1" noMove="1" noResize="1" noEditPoints="1" noAdjustHandles="1" noChangeArrowheads="1" noChangeShapeType="1" noTextEdit="1"/>
              </p:cNvSpPr>
              <p:nvPr/>
            </p:nvSpPr>
            <p:spPr>
              <a:xfrm>
                <a:off x="722376" y="1932662"/>
                <a:ext cx="6656832" cy="520700"/>
              </a:xfrm>
              <a:prstGeom prst="rect">
                <a:avLst/>
              </a:prstGeom>
              <a:blipFill rotWithShape="1">
                <a:blip r:embed="rId2"/>
                <a:stretch>
                  <a:fillRect l="-6" t="-69" r="8" b="69"/>
                </a:stretch>
              </a:blipFill>
            </p:spPr>
            <p:txBody>
              <a:bodyPr/>
              <a:lstStyle/>
              <a:p>
                <a:r>
                  <a:rPr lang="zh-CN" altLang="en-US">
                    <a:noFill/>
                  </a:rPr>
                  <a:t> </a:t>
                </a:r>
              </a:p>
            </p:txBody>
          </p:sp>
        </mc:Fallback>
      </mc:AlternateContent>
      <p:sp>
        <p:nvSpPr>
          <p:cNvPr id="6" name="QC_4_BD.34_4#ee301b562.choices?htil=7&amp;pid=e802feb80&amp;color=0,0,0&amp;vtp=1&amp;bbb=1"/>
          <p:cNvSpPr/>
          <p:nvPr/>
        </p:nvSpPr>
        <p:spPr>
          <a:xfrm>
            <a:off x="722376" y="2401512"/>
            <a:ext cx="665683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A.①②③属于被动运输，不需要细胞供能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.②③④都需要转运蛋白参与物质运输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.③④具有特异性，而②不具特异性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.该示意图体现了质膜具有选择透过性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6_1#ee301b562?pid=e802feb8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被动运输包括自由扩散和协助扩散，不消耗能量，①不需要转运蛋白，不消耗能量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，②需要通道蛋白协助，但不需要能量，为协助扩散，③需要载体蛋白协助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，但不需要能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，为协助扩散，因此①②③属于被动运输，不需要细胞供能，A正确；据图可知，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②③④都需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要转运蛋白参与物质运输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，B正确；②③④均通过转运蛋白运输，运输物质时均有特异性，C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细胞膜可控制物质进出细胞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，该示意图的物质运输体现了质膜具有选择透过性，D正确。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7_1#d1724e2ae?htil=8&amp;pid=e802feb8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80291" y="1054296"/>
            <a:ext cx="3611880" cy="242316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4_BD.37_2#d1724e2ae?htil=8&amp;sp=1&amp;pid=e802feb80&amp;color=0,0,0&amp;vtp=1&amp;bt=1&amp;bbb=1&amp;hb=1"/>
              <p:cNvSpPr/>
              <p:nvPr/>
            </p:nvSpPr>
            <p:spPr>
              <a:xfrm>
                <a:off x="722376" y="972000"/>
                <a:ext cx="7013448"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［山东泰安2025高一上期中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心肌细胞上广泛存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交换体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（转入</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的同时排出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），两者的工作模式如图所示。已知某种药物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可以特异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性阻断细胞膜上的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。细胞质中钙离子浓度升高可引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起心肌收缩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37_2#d1724e2ae?htil=8&amp;sp=1&amp;pid=e802feb80&amp;color=0,0,0&amp;vtp=1&amp;bt=1&amp;bbb=1&amp;hb=1"/>
              <p:cNvSpPr>
                <a:spLocks noRot="1" noChangeAspect="1" noMove="1" noResize="1" noEditPoints="1" noAdjustHandles="1" noChangeArrowheads="1" noChangeShapeType="1" noTextEdit="1"/>
              </p:cNvSpPr>
              <p:nvPr/>
            </p:nvSpPr>
            <p:spPr>
              <a:xfrm>
                <a:off x="722376" y="972000"/>
                <a:ext cx="7013448" cy="2286000"/>
              </a:xfrm>
              <a:prstGeom prst="rect">
                <a:avLst/>
              </a:prstGeom>
              <a:blipFill rotWithShape="1">
                <a:blip r:embed="rId2"/>
                <a:stretch>
                  <a:fillRect l="-5" t="-20" r="-69" b="20"/>
                </a:stretch>
              </a:blipFill>
            </p:spPr>
            <p:txBody>
              <a:bodyPr/>
              <a:lstStyle/>
              <a:p>
                <a:r>
                  <a:rPr lang="zh-CN" altLang="en-US">
                    <a:noFill/>
                  </a:rPr>
                  <a:t> </a:t>
                </a:r>
              </a:p>
            </p:txBody>
          </p:sp>
        </mc:Fallback>
      </mc:AlternateContent>
      <p:sp>
        <p:nvSpPr>
          <p:cNvPr id="4" name="QC_4_AN.38_1#d1724e2ae.bracket?pid=e802feb80&amp;color=0,0,0&amp;vpa=12&amp;vtp=1&amp;bbb=1"/>
          <p:cNvSpPr/>
          <p:nvPr/>
        </p:nvSpPr>
        <p:spPr>
          <a:xfrm>
            <a:off x="4516501" y="2800800"/>
            <a:ext cx="5588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mc:AlternateContent xmlns:mc="http://schemas.openxmlformats.org/markup-compatibility/2006">
        <mc:Choice xmlns:a14="http://schemas.microsoft.com/office/drawing/2010/main" Requires="a14">
          <p:sp>
            <p:nvSpPr>
              <p:cNvPr id="5" name="QC_4_BD.37_3#d1724e2ae.choices?htil=8&amp;pid=e802feb80&amp;color=0,0,0&amp;vtp=1&amp;bbb=1"/>
              <p:cNvSpPr/>
              <p:nvPr/>
            </p:nvSpPr>
            <p:spPr>
              <a:xfrm>
                <a:off x="722376" y="3304262"/>
                <a:ext cx="701344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.心肌细胞排出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的方式是主动运输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交换体的形变机制不同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C.图中两种跨膜运输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的方式相同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.施用药物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，会使心肌收缩力增强</a:t>
                </a:r>
                <a:endParaRPr lang="en-US" altLang="zh-CN" sz="2000" dirty="0"/>
              </a:p>
            </p:txBody>
          </p:sp>
        </mc:Choice>
        <mc:Fallback>
          <p:sp>
            <p:nvSpPr>
              <p:cNvPr id="5" name="QC_4_BD.37_3#d1724e2ae.choices?htil=8&amp;pid=e802feb80&amp;color=0,0,0&amp;vtp=1&amp;bbb=1"/>
              <p:cNvSpPr>
                <a:spLocks noRot="1" noChangeAspect="1" noMove="1" noResize="1" noEditPoints="1" noAdjustHandles="1" noChangeArrowheads="1" noChangeShapeType="1" noTextEdit="1"/>
              </p:cNvSpPr>
              <p:nvPr/>
            </p:nvSpPr>
            <p:spPr>
              <a:xfrm>
                <a:off x="722376" y="3304262"/>
                <a:ext cx="7013448" cy="1866900"/>
              </a:xfrm>
              <a:prstGeom prst="rect">
                <a:avLst/>
              </a:prstGeom>
              <a:blipFill rotWithShape="1">
                <a:blip r:embed="rId3"/>
                <a:stretch>
                  <a:fillRect l="-5" t="-19" r="4"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9_1#d1724e2ae?pid=e802feb80&amp;color=0,0,0&amp;vtp=1&amp;bt=1&amp;bbb=1&amp;hb=1"/>
              <p:cNvSpPr/>
              <p:nvPr/>
            </p:nvSpPr>
            <p:spPr>
              <a:xfrm>
                <a:off x="722376" y="972000"/>
                <a:ext cx="10753344" cy="32512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泵出细胞和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泵进细胞均消耗能量，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属于主动运输</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交换体是顺浓度运输的，属于协助扩散，A、C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泵形变是靠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水解产生的能量</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交换体的形变是依靠细胞内外的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顺浓度运输进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入细胞的同时将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逆浓度转运出细胞，故两者形变机制不相同，B正确；药物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可以特异性阻断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，导致细胞内</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交换体运出细胞的数量会减少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浓度会升高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，故该药物会使心肌收缩力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39_1#d1724e2ae?pid=e802feb80&amp;color=0,0,0&amp;vtp=1&amp;bt=1&amp;bbb=1&amp;hb=1"/>
              <p:cNvSpPr>
                <a:spLocks noRot="1" noChangeAspect="1" noMove="1" noResize="1" noEditPoints="1" noAdjustHandles="1" noChangeArrowheads="1" noChangeShapeType="1" noTextEdit="1"/>
              </p:cNvSpPr>
              <p:nvPr/>
            </p:nvSpPr>
            <p:spPr>
              <a:xfrm>
                <a:off x="722376" y="972000"/>
                <a:ext cx="10753344" cy="3251200"/>
              </a:xfrm>
              <a:prstGeom prst="rect">
                <a:avLst/>
              </a:prstGeom>
              <a:blipFill rotWithShape="1">
                <a:blip r:embed="rId1"/>
                <a:stretch>
                  <a:fillRect l="-4" t="-14" r="-957"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0_1#5782d6f58?sp=1&amp;pid=e802feb80&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下列关于图甲、乙、丙的叙述，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1_1#5782d6f58.bracket?pid=e802feb80&amp;color=0,0,0&amp;vpa=13&amp;vtp=1"/>
          <p:cNvSpPr/>
          <p:nvPr/>
        </p:nvSpPr>
        <p:spPr>
          <a:xfrm>
            <a:off x="8994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0_3#5782d6f58?htil=1&amp;pid=e802feb8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62456" y="1957197"/>
            <a:ext cx="2295144" cy="122529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40_4#5782d6f58?htil=1&amp;pid=e802feb8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08576" y="1582293"/>
            <a:ext cx="2980944" cy="160934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40_5#5782d6f58?htil=1&amp;pid=e802feb8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96528" y="1490853"/>
            <a:ext cx="1764792" cy="169164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7" name="QC_4_BD.40_6#5782d6f58.choices?pid=e802feb80&amp;color=0,0,0&amp;vtp=1&amp;bbb=1"/>
              <p:cNvSpPr/>
              <p:nvPr/>
            </p:nvSpPr>
            <p:spPr>
              <a:xfrm>
                <a:off x="722376" y="3319653"/>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A.成熟的植物细胞能发生质壁分离的原因之一是其细胞膜相当于图甲中的③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.图乙中，葡萄糖进入细胞的方式为协助扩散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.图乙中，转运葡萄糖和钠离子的载体相同，可见载体不具有特异性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.图丙中，限制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点物质运输速率的主要因素分别是能量和载体数量</a:t>
                </a:r>
                <a:endParaRPr lang="en-US" altLang="zh-CN" sz="2000" dirty="0"/>
              </a:p>
            </p:txBody>
          </p:sp>
        </mc:Choice>
        <mc:Fallback>
          <p:sp>
            <p:nvSpPr>
              <p:cNvPr id="7" name="QC_4_BD.40_6#5782d6f58.choices?pid=e802feb80&amp;color=0,0,0&amp;vtp=1&amp;bbb=1"/>
              <p:cNvSpPr>
                <a:spLocks noRot="1" noChangeAspect="1" noMove="1" noResize="1" noEditPoints="1" noAdjustHandles="1" noChangeArrowheads="1" noChangeShapeType="1" noTextEdit="1"/>
              </p:cNvSpPr>
              <p:nvPr/>
            </p:nvSpPr>
            <p:spPr>
              <a:xfrm>
                <a:off x="722376" y="3319653"/>
                <a:ext cx="10753344" cy="1866900"/>
              </a:xfrm>
              <a:prstGeom prst="rect">
                <a:avLst/>
              </a:prstGeom>
              <a:blipFill rotWithShape="1">
                <a:blip r:embed="rId4"/>
                <a:stretch>
                  <a:fillRect l="-4" t="-27" b="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5782d6f58?pid=e802feb80&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分析题图甲可知，③表示半透膜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，而成熟的植物细胞内相当于半透膜的是原生质层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细胞膜、液泡膜和两层膜之间的细胞质），A错误；分析题图乙可知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，葡萄糖是逆浓度梯度进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入细胞的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，即以主动运输的方式进入细胞，消耗的能量来自钠离子顺浓度梯度转运的势能，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；由题图乙可知，运输葡萄糖的载体虽然也能运输钠离子，但不能运输其他物质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，故仍具有特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，C错误；题图丙中，限制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点物质运输速率的主要因素是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浓度（或能量），而限制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物质运输速率的主要因素是载体数量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2_1#5782d6f58?pid=e802feb80&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40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3_1#fa271a900?sp=1&amp;pid=e802feb8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表示物质跨膜运输的两种方式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分子物质进行胞吞和胞吐的过程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3_1#fa271a900?sp=1&amp;pid=e802feb80&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77" b="49"/>
                </a:stretch>
              </a:blipFill>
            </p:spPr>
            <p:txBody>
              <a:bodyPr/>
              <a:lstStyle/>
              <a:p>
                <a:r>
                  <a:rPr lang="zh-CN" altLang="en-US">
                    <a:noFill/>
                  </a:rPr>
                  <a:t> </a:t>
                </a:r>
              </a:p>
            </p:txBody>
          </p:sp>
        </mc:Fallback>
      </mc:AlternateContent>
      <p:sp>
        <p:nvSpPr>
          <p:cNvPr id="3" name="QC_4_AN.44_1#fa271a900.bracket?pid=e802feb80&amp;color=0,0,0&amp;vpa=14&amp;vtp=1"/>
          <p:cNvSpPr/>
          <p:nvPr/>
        </p:nvSpPr>
        <p:spPr>
          <a:xfrm>
            <a:off x="676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43_3#fa271a900?iti=1&amp;htil=1&amp;pid=e802feb8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68880" y="2021528"/>
            <a:ext cx="1874520" cy="148132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43_4#fa271a900?iti=2&amp;htil=1&amp;pid=e802feb8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38160" y="2204408"/>
            <a:ext cx="1289304" cy="12984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43_5#fa271a900?iti=1&amp;htil=1&amp;pid=e802feb80&amp;color=0,0,0&amp;vtp=1"/>
          <p:cNvSpPr/>
          <p:nvPr/>
        </p:nvSpPr>
        <p:spPr>
          <a:xfrm>
            <a:off x="3250565" y="3629856"/>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4_BD.43_6#fa271a900?iti=2&amp;htil=1&amp;pid=e802feb80&amp;color=0,0,0&amp;vtp=1"/>
          <p:cNvSpPr/>
          <p:nvPr/>
        </p:nvSpPr>
        <p:spPr>
          <a:xfrm>
            <a:off x="8627237" y="3629856"/>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4_BD.43_7#fa271a900.choices?pid=e802feb80&amp;color=0,0,0&amp;vtp=1&amp;bbb=1"/>
              <p:cNvSpPr/>
              <p:nvPr/>
            </p:nvSpPr>
            <p:spPr>
              <a:xfrm>
                <a:off x="722376" y="41297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方式运输的物质可能是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、甘油和酒精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曲线所示方式和图乙过程均需要消耗能量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曲线达到最大转运速率后的限制因素可能是转运蛋白的数量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.图乙过程的顺利进行依赖细胞膜具有一定的流动性</a:t>
                </a:r>
                <a:endParaRPr lang="en-US" altLang="zh-CN" sz="2000" dirty="0"/>
              </a:p>
            </p:txBody>
          </p:sp>
        </mc:Choice>
        <mc:Fallback>
          <p:sp>
            <p:nvSpPr>
              <p:cNvPr id="8" name="QC_4_BD.43_7#fa271a900.choices?pid=e802feb80&amp;color=0,0,0&amp;vtp=1&amp;bbb=1"/>
              <p:cNvSpPr>
                <a:spLocks noRot="1" noChangeAspect="1" noMove="1" noResize="1" noEditPoints="1" noAdjustHandles="1" noChangeArrowheads="1" noChangeShapeType="1" noTextEdit="1"/>
              </p:cNvSpPr>
              <p:nvPr/>
            </p:nvSpPr>
            <p:spPr>
              <a:xfrm>
                <a:off x="722376" y="4129762"/>
                <a:ext cx="10753344" cy="1866900"/>
              </a:xfrm>
              <a:prstGeom prst="rect">
                <a:avLst/>
              </a:prstGeom>
              <a:blipFill rotWithShape="1">
                <a:blip r:embed="rId4"/>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5_1#fa271a900?pid=e802feb8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分析题图可知，图甲</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曲线表示自由扩散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，运输的物质可以是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、甘油、酒精等，A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曲线代表的转运方式与被转运物质的浓度有关，且有最大转运速率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，可能是协助扩散或主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，其中协助扩散不需要消耗能量；图乙的胞吞和胞吐均需要消耗能量，B错误。图甲中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线达到最大转运速率后的限制因素可能是转运蛋白数量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。图乙胞吞和胞吐的顺利进行依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赖细胞膜的流动性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5_1#fa271a900?pid=e802feb80&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815"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6_1#23992cd21?sp=1&amp;pid=e802feb80&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［辽宁抚顺六校协作体2024高一上期末］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为开展大蒜治理水体富营养化的研究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，科研人员配制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了浓度为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0.01、0.025、0.1、0.25、0.5、0.75、</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7种</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，将等量生理状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况相同的大蒜幼苗的根系分别全部浸入上述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7种溶液里，其他培养条件均相同且适宜。</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后取出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，测定得到如图1所示的大蒜根系吸收磷的速率与溶液浓度关系曲线。</a:t>
                </a:r>
                <a:endParaRPr lang="en-US" altLang="zh-CN" sz="2000" dirty="0"/>
              </a:p>
            </p:txBody>
          </p:sp>
        </mc:Choice>
        <mc:Fallback>
          <p:sp>
            <p:nvSpPr>
              <p:cNvPr id="2" name="QO_4_BD.46_1#23992cd21?sp=1&amp;pid=e802feb80&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508" b="25"/>
                </a:stretch>
              </a:blipFill>
            </p:spPr>
            <p:txBody>
              <a:bodyPr/>
              <a:lstStyle/>
              <a:p>
                <a:r>
                  <a:rPr lang="zh-CN" altLang="en-US">
                    <a:noFill/>
                  </a:rPr>
                  <a:t> </a:t>
                </a:r>
              </a:p>
            </p:txBody>
          </p:sp>
        </mc:Fallback>
      </mc:AlternateContent>
      <p:pic>
        <p:nvPicPr>
          <p:cNvPr id="3" name="QO_4_BD.46_2#23992cd21?iti=3&amp;pid=e802feb8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08576" y="2935928"/>
            <a:ext cx="2980944" cy="2514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4_BD.46_3#23992cd21?iti=3&amp;pid=e802feb80&amp;color=0,0,0&amp;vtp=1&amp;bbb=1"/>
          <p:cNvSpPr/>
          <p:nvPr/>
        </p:nvSpPr>
        <p:spPr>
          <a:xfrm>
            <a:off x="4154360" y="5577528"/>
            <a:ext cx="3889375"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磷的吸收速率与溶液浓度关系</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7_1#1e14d17bc?pid=23992cd21&amp;color=0,0,0&amp;mp=1&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（1）在图1中，磷酸盐溶液浓度超过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，大蒜根系对磷的吸收速率不再随磷酸盐溶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液浓度的增加而增加，可能的原因是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限制了其吸收速率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47_1#1e14d17bc?pid=23992cd21&amp;color=0,0,0&amp;mp=1&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874" b="49"/>
                </a:stretch>
              </a:blipFill>
            </p:spPr>
            <p:txBody>
              <a:bodyPr/>
              <a:lstStyle/>
              <a:p>
                <a:r>
                  <a:rPr lang="zh-CN" altLang="en-US">
                    <a:noFill/>
                  </a:rPr>
                  <a:t> </a:t>
                </a:r>
              </a:p>
            </p:txBody>
          </p:sp>
        </mc:Fallback>
      </mc:AlternateContent>
      <p:sp>
        <p:nvSpPr>
          <p:cNvPr id="3" name="QB_5_AN.48_1#1e14d17bc.blank?pid=23992cd21&amp;color=0,0,0&amp;mp=1&amp;vpa=15&amp;vtp=1&amp;bbb=1"/>
          <p:cNvSpPr/>
          <p:nvPr/>
        </p:nvSpPr>
        <p:spPr>
          <a:xfrm>
            <a:off x="4795901" y="1391100"/>
            <a:ext cx="272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转运蛋白的数量或能量</a:t>
            </a:r>
            <a:endParaRPr lang="en-US" altLang="zh-CN" sz="2000" dirty="0"/>
          </a:p>
        </p:txBody>
      </p:sp>
      <mc:AlternateContent xmlns:mc="http://schemas.openxmlformats.org/markup-compatibility/2006">
        <mc:Choice xmlns:a14="http://schemas.microsoft.com/office/drawing/2010/main" Requires="a14">
          <p:sp>
            <p:nvSpPr>
              <p:cNvPr id="4" name="QB_5_AS.49_1#1e14d17bc?pid=23992cd21&amp;color=0,0,0&amp;vtp=1&amp;bbb=1&amp;hb=1"/>
              <p:cNvSpPr/>
              <p:nvPr/>
            </p:nvSpPr>
            <p:spPr>
              <a:xfrm>
                <a:off x="722376" y="19402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由图1可知，在一定范围内，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大蒜根系对磷的吸收速率与外界溶液的磷酸盐浓度呈正相关；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当磷酸盐浓度大于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后，磷的吸收速率基本不再增加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，由此可判断此时可能的限制因素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是转运蛋白的数量或能量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5_AS.49_1#1e14d17bc?pid=23992cd21&amp;color=0,0,0&amp;vtp=1&amp;bbb=1&amp;hb=1"/>
              <p:cNvSpPr>
                <a:spLocks noRot="1" noChangeAspect="1" noMove="1" noResize="1" noEditPoints="1" noAdjustHandles="1" noChangeArrowheads="1" noChangeShapeType="1" noTextEdit="1"/>
              </p:cNvSpPr>
              <p:nvPr/>
            </p:nvSpPr>
            <p:spPr>
              <a:xfrm>
                <a:off x="722376" y="1940248"/>
                <a:ext cx="10753344" cy="1384300"/>
              </a:xfrm>
              <a:prstGeom prst="rect">
                <a:avLst/>
              </a:prstGeom>
              <a:blipFill rotWithShape="1">
                <a:blip r:embed="rId2"/>
                <a:stretch>
                  <a:fillRect l="-4" t="-23" r="-1211" b="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BD.50_1#922c6ded6?pid=23992cd21&amp;color=0,0,0&amp;vtp=1&amp;bbb=1&amp;hb=1"/>
              <p:cNvSpPr/>
              <p:nvPr/>
            </p:nvSpPr>
            <p:spPr>
              <a:xfrm>
                <a:off x="722376" y="3372842"/>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，大蒜根细胞中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填“逆”或“顺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”）浓度梯度进行运输的方式符合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填运输方式）的特点。</a:t>
                </a:r>
                <a:endParaRPr lang="en-US" altLang="zh-CN" sz="2000" dirty="0"/>
              </a:p>
            </p:txBody>
          </p:sp>
        </mc:Choice>
        <mc:Fallback>
          <p:sp>
            <p:nvSpPr>
              <p:cNvPr id="5" name="QB_5_BD.50_1#922c6ded6?pid=23992cd21&amp;color=0,0,0&amp;vtp=1&amp;bbb=1&amp;hb=1"/>
              <p:cNvSpPr>
                <a:spLocks noRot="1" noChangeAspect="1" noMove="1" noResize="1" noEditPoints="1" noAdjustHandles="1" noChangeArrowheads="1" noChangeShapeType="1" noTextEdit="1"/>
              </p:cNvSpPr>
              <p:nvPr/>
            </p:nvSpPr>
            <p:spPr>
              <a:xfrm>
                <a:off x="722376" y="3372842"/>
                <a:ext cx="10753344" cy="1371600"/>
              </a:xfrm>
              <a:prstGeom prst="rect">
                <a:avLst/>
              </a:prstGeom>
              <a:blipFill rotWithShape="1">
                <a:blip r:embed="rId3"/>
                <a:stretch>
                  <a:fillRect l="-4" t="-26" b="26"/>
                </a:stretch>
              </a:blipFill>
            </p:spPr>
            <p:txBody>
              <a:bodyPr/>
              <a:lstStyle/>
              <a:p>
                <a:r>
                  <a:rPr lang="zh-CN" altLang="en-US">
                    <a:noFill/>
                  </a:rPr>
                  <a:t> </a:t>
                </a:r>
              </a:p>
            </p:txBody>
          </p:sp>
        </mc:Fallback>
      </mc:AlternateContent>
      <p:sp>
        <p:nvSpPr>
          <p:cNvPr id="6" name="QB_5_AN.51_1#922c6ded6.blank?pid=23992cd21&amp;color=0,0,0&amp;vpa=16&amp;vtp=1"/>
          <p:cNvSpPr/>
          <p:nvPr/>
        </p:nvSpPr>
        <p:spPr>
          <a:xfrm>
            <a:off x="3709861" y="3791942"/>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逆</a:t>
            </a:r>
            <a:endParaRPr lang="en-US" altLang="zh-CN" sz="2000" dirty="0"/>
          </a:p>
        </p:txBody>
      </p:sp>
      <p:sp>
        <p:nvSpPr>
          <p:cNvPr id="7" name="QB_5_AN.52_1#922c6ded6.blank?pid=23992cd21&amp;color=0,0,0&amp;vpa=17&amp;vtp=1&amp;bbb=1"/>
          <p:cNvSpPr/>
          <p:nvPr/>
        </p:nvSpPr>
        <p:spPr>
          <a:xfrm>
            <a:off x="10059861" y="3791942"/>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主动运输</a:t>
            </a:r>
            <a:endParaRPr lang="en-US" altLang="zh-CN" sz="2000" dirty="0"/>
          </a:p>
        </p:txBody>
      </p:sp>
      <mc:AlternateContent xmlns:mc="http://schemas.openxmlformats.org/markup-compatibility/2006">
        <mc:Choice xmlns:a14="http://schemas.microsoft.com/office/drawing/2010/main" Requires="a14">
          <p:sp>
            <p:nvSpPr>
              <p:cNvPr id="8" name="QB_5_AS.53_1#922c6ded6?pid=23992cd21&amp;color=0,0,0&amp;vtp=1&amp;bbb=1&amp;hb=1"/>
              <p:cNvSpPr/>
              <p:nvPr/>
            </p:nvSpPr>
            <p:spPr>
              <a:xfrm>
                <a:off x="722376" y="4757108"/>
                <a:ext cx="10753344" cy="1016000"/>
              </a:xfrm>
              <a:prstGeom prst="rect">
                <a:avLst/>
              </a:prstGeom>
              <a:noFill/>
            </p:spPr>
            <p:txBody>
              <a:bodyPr wrap="none" lIns="0" tIns="0" rIns="0" bIns="0" rtlCol="0" anchor="t"/>
              <a:lstStyle/>
              <a:p>
                <a:pPr algn="l" latinLnBrk="1">
                  <a:lnSpc>
                    <a:spcPts val="40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细胞外</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溶液浓度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025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小于细胞内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逆浓度梯度进入细胞，这种运输方式属于主动运输。</a:t>
                </a:r>
                <a:endParaRPr lang="en-US" altLang="zh-CN" sz="2200" dirty="0"/>
              </a:p>
            </p:txBody>
          </p:sp>
        </mc:Choice>
        <mc:Fallback>
          <p:sp>
            <p:nvSpPr>
              <p:cNvPr id="8" name="QB_5_AS.53_1#922c6ded6?pid=23992cd21&amp;color=0,0,0&amp;vtp=1&amp;bbb=1&amp;hb=1"/>
              <p:cNvSpPr>
                <a:spLocks noRot="1" noChangeAspect="1" noMove="1" noResize="1" noEditPoints="1" noAdjustHandles="1" noChangeArrowheads="1" noChangeShapeType="1" noTextEdit="1"/>
              </p:cNvSpPr>
              <p:nvPr/>
            </p:nvSpPr>
            <p:spPr>
              <a:xfrm>
                <a:off x="722376" y="4757108"/>
                <a:ext cx="10753344" cy="1016000"/>
              </a:xfrm>
              <a:prstGeom prst="rect">
                <a:avLst/>
              </a:prstGeom>
              <a:blipFill rotWithShape="1">
                <a:blip r:embed="rId4"/>
                <a:stretch>
                  <a:fillRect l="-4" t="-32" b="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QC_5_AS.3_1#5ba61414d?htil=1&amp;pid=0abd73039&amp;color=0,0,0&amp;vtp=1&amp;bbb=1&amp;hb=1&amp;hs=1"/>
              <p:cNvSpPr/>
              <p:nvPr/>
            </p:nvSpPr>
            <p:spPr>
              <a:xfrm>
                <a:off x="634453" y="1215566"/>
                <a:ext cx="7351776" cy="482600"/>
              </a:xfrm>
              <a:prstGeom prst="rect">
                <a:avLst/>
              </a:prstGeom>
              <a:noFill/>
            </p:spPr>
            <p:txBody>
              <a:bodyPr wrap="none" lIns="0" tIns="0" rIns="0" bIns="0" rtlCol="0" anchor="t"/>
              <a:lstStyle/>
              <a:p>
                <a:pPr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在细胞外浓度低，细胞内浓度高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a:t>
                </a: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胞是逆浓度梯度进行跨膜运</a:t>
                </a:r>
                <a:endPar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输的</a:t>
                </a:r>
                <a:r>
                  <a:rPr lang="en-US" altLang="zh-CN" sz="240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，属于主动运输</a:t>
                </a:r>
                <a:r>
                  <a:rPr lang="en-US" altLang="zh-CN" sz="28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40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4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4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40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在细胞外浓度高，细胞内浓度低</a:t>
                </a:r>
                <a:r>
                  <a:rPr lang="en-US" altLang="zh-CN" sz="28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40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4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Cl</m:t>
                        </m:r>
                      </m:e>
                      <m:sup>
                        <m:r>
                          <a:rPr lang="en-US" altLang="zh-CN" sz="24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进入细胞是顺浓度</a:t>
                </a:r>
                <a:endPar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梯度进行跨膜运输的</a:t>
                </a:r>
                <a:r>
                  <a:rPr lang="en-US" altLang="zh-CN" sz="240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，需要膜上转运蛋白的协助，属于协助扩散，A符合题意</a:t>
                </a:r>
                <a:r>
                  <a:rPr lang="en-US" altLang="zh-CN" sz="24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800" dirty="0"/>
              </a:p>
              <a:p>
                <a:pPr algn="l" latinLnBrk="1">
                  <a:lnSpc>
                    <a:spcPts val="3800"/>
                  </a:lnSpc>
                </a:pPr>
                <a:endParaRPr lang="en-US" altLang="zh-CN" sz="2200" dirty="0"/>
              </a:p>
            </p:txBody>
          </p:sp>
        </mc:Choice>
        <mc:Fallback>
          <p:sp>
            <p:nvSpPr>
              <p:cNvPr id="6" name="QC_5_AS.3_1#5ba61414d?htil=1&amp;pid=0abd73039&amp;color=0,0,0&amp;vtp=1&amp;bbb=1&amp;hb=1&amp;hs=1"/>
              <p:cNvSpPr>
                <a:spLocks noRot="1" noChangeAspect="1" noMove="1" noResize="1" noEditPoints="1" noAdjustHandles="1" noChangeArrowheads="1" noChangeShapeType="1" noTextEdit="1"/>
              </p:cNvSpPr>
              <p:nvPr/>
            </p:nvSpPr>
            <p:spPr>
              <a:xfrm>
                <a:off x="634453" y="1215566"/>
                <a:ext cx="7351776" cy="482600"/>
              </a:xfrm>
              <a:prstGeom prst="rect">
                <a:avLst/>
              </a:prstGeom>
              <a:blipFill rotWithShape="1">
                <a:blip r:embed="rId1"/>
                <a:stretch>
                  <a:fillRect l="-1" t="-36" r="-51939" b="-315753"/>
                </a:stretch>
              </a:blipFill>
            </p:spPr>
            <p:txBody>
              <a:bodyPr/>
              <a:lstStyle/>
              <a:p>
                <a:r>
                  <a:rPr lang="zh-CN" altLang="en-US">
                    <a:noFill/>
                  </a:rPr>
                  <a:t> </a:t>
                </a:r>
              </a:p>
            </p:txBody>
          </p:sp>
        </mc:Fallback>
      </mc:AlternateContent>
      <p:sp>
        <p:nvSpPr>
          <p:cNvPr id="7" name="QC_5_AS.3_1#5ba61414d?htil=1&amp;pid=0abd73039&amp;color=0,0,0&amp;vtp=1&amp;bbb=1&amp;hb=1&amp;hs=1"/>
          <p:cNvSpPr/>
          <p:nvPr/>
        </p:nvSpPr>
        <p:spPr>
          <a:xfrm>
            <a:off x="722376" y="3785402"/>
            <a:ext cx="10752014" cy="965200"/>
          </a:xfrm>
          <a:prstGeom prst="rect">
            <a:avLst/>
          </a:prstGeom>
          <a:noFill/>
        </p:spPr>
        <p:txBody>
          <a:bodyPr wrap="none" lIns="0" tIns="0" rIns="0" bIns="0" rtlCol="0" anchor="t"/>
          <a:lstStyle/>
          <a:p>
            <a:pPr latinLnBrk="1">
              <a:lnSpc>
                <a:spcPts val="4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bg/>
                                          </p:spTgt>
                                        </p:tgtEl>
                                        <p:attrNameLst>
                                          <p:attrName>style.visibility</p:attrName>
                                        </p:attrNameLst>
                                      </p:cBhvr>
                                      <p:to>
                                        <p:strVal val="visible"/>
                                      </p:to>
                                    </p:set>
                                    <p:animEffect transition="in" filter="fade">
                                      <p:cBhvr>
                                        <p:cTn id="19" dur="500"/>
                                        <p:tgtEl>
                                          <p:spTgt spid="7">
                                            <p:bg/>
                                          </p:spTgt>
                                        </p:tgtEl>
                                      </p:cBhvr>
                                    </p:animEffect>
                                  </p:childTnLst>
                                </p:cTn>
                              </p:par>
                              <p:par>
                                <p:cTn id="20" presetID="10" presetClass="entr" presetSubtype="0" fill="hold" grpId="0" nodeType="withEffect" nodePh="1">
                                  <p:stCondLst>
                                    <p:cond delay="0"/>
                                  </p:stCondLst>
                                  <p:endCondLst>
                                    <p:cond evt="begin" delay="0">
                                      <p:tn val="20"/>
                                    </p:cond>
                                  </p:end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4_1#2b481e41f?sp=1&amp;pid=23992cd2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的乙二醇溶液和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的蔗糖溶液分别浸泡紫色洋葱鳞片叶外表皮细胞，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观察质壁分离现象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，得到其原生质体体积的变化情况如图2所示。请据图回答：</a:t>
                </a:r>
                <a:endParaRPr lang="en-US" altLang="zh-CN" sz="2000" dirty="0"/>
              </a:p>
            </p:txBody>
          </p:sp>
        </mc:Choice>
        <mc:Fallback>
          <p:sp>
            <p:nvSpPr>
              <p:cNvPr id="2" name="QO_5_BD.54_1#2b481e41f?sp=1&amp;pid=23992cd21&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195" b="49"/>
                </a:stretch>
              </a:blipFill>
            </p:spPr>
            <p:txBody>
              <a:bodyPr/>
              <a:lstStyle/>
              <a:p>
                <a:r>
                  <a:rPr lang="zh-CN" altLang="en-US">
                    <a:noFill/>
                  </a:rPr>
                  <a:t> </a:t>
                </a:r>
              </a:p>
            </p:txBody>
          </p:sp>
        </mc:Fallback>
      </mc:AlternateContent>
      <p:pic>
        <p:nvPicPr>
          <p:cNvPr id="3" name="QO_5_BD.54_2#2b481e41f?iti=4&amp;pid=23992cd2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142232" y="2021528"/>
            <a:ext cx="3904488" cy="19751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5_BD.54_3#2b481e41f?iti=4&amp;pid=23992cd21&amp;color=0,0,0&amp;vtp=1&amp;bbb=1"/>
          <p:cNvSpPr/>
          <p:nvPr/>
        </p:nvSpPr>
        <p:spPr>
          <a:xfrm>
            <a:off x="4276789" y="4123632"/>
            <a:ext cx="3635375"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原生质体体积随时间的变化</a:t>
            </a:r>
            <a:endParaRPr lang="en-US" altLang="zh-CN" sz="20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_1#5012acf6f?pid=2b481e41f&amp;color=0,0,0&amp;mp=1&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①紫色洋葱鳞片叶外表皮细胞中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相当于一层半透膜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在某相同浓度蔗糖溶液的处理下，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不同部位的细胞发生质壁分离的程度不同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推测出现这一现象最可能的原因：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6_1#5012acf6f.blank?pid=2b481e41f&amp;color=0,0,0&amp;mp=1&amp;vpa=18&amp;vtp=1&amp;bbb=1"/>
          <p:cNvSpPr/>
          <p:nvPr/>
        </p:nvSpPr>
        <p:spPr>
          <a:xfrm>
            <a:off x="4287901" y="9311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原生质层</a:t>
            </a:r>
            <a:endParaRPr lang="en-US" altLang="zh-CN" sz="2000" dirty="0"/>
          </a:p>
        </p:txBody>
      </p:sp>
      <p:sp>
        <p:nvSpPr>
          <p:cNvPr id="4" name="QB_6_AN.57_1#5012acf6f.blank?pid=2b481e41f&amp;color=0,0,0&amp;mp=1&amp;vpa=19&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不同部位细胞的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细胞液浓度不同</a:t>
            </a:r>
            <a:endParaRPr lang="en-US" altLang="zh-CN" sz="2000" dirty="0"/>
          </a:p>
        </p:txBody>
      </p:sp>
      <p:sp>
        <p:nvSpPr>
          <p:cNvPr id="5" name="QB_6_AS.58_1#5012acf6f?pid=2b481e41f&amp;color=0,0,0&amp;vtp=1&amp;bbb=1&amp;hb=1"/>
          <p:cNvSpPr/>
          <p:nvPr/>
        </p:nvSpPr>
        <p:spPr>
          <a:xfrm>
            <a:off x="722376" y="23952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紫色洋葱鳞片叶外表皮细胞中原生质层由细胞膜、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液泡膜以及两层膜之间的细胞质组成，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相当于一层半透膜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；由于不同部位细胞的细胞液浓度不同，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因此在某相同浓度蔗糖溶液的处理下，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不同部位的细胞发生质壁分离的程度不同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9_1#1f2200410?pid=2b481e41f&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②图2显示，在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后，处于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蔗糖溶液中的细胞的细胞液浓度将会</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后，处于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乙二醇溶液中的细胞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逐渐进入细胞内，引起细胞液浓度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原生质体体积增大。</a:t>
                </a:r>
                <a:endParaRPr lang="en-US" altLang="zh-CN" sz="2000" dirty="0"/>
              </a:p>
            </p:txBody>
          </p:sp>
        </mc:Choice>
        <mc:Fallback>
          <p:sp>
            <p:nvSpPr>
              <p:cNvPr id="2" name="QB_6_BD.59_1#1f2200410?pid=2b481e41f&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b="19"/>
                </a:stretch>
              </a:blipFill>
            </p:spPr>
            <p:txBody>
              <a:bodyPr/>
              <a:lstStyle/>
              <a:p>
                <a:r>
                  <a:rPr lang="zh-CN" altLang="en-US">
                    <a:noFill/>
                  </a:rPr>
                  <a:t> </a:t>
                </a:r>
              </a:p>
            </p:txBody>
          </p:sp>
        </mc:Fallback>
      </mc:AlternateContent>
      <p:sp>
        <p:nvSpPr>
          <p:cNvPr id="3" name="QB_6_AN.60_1#1f2200410.blank?pid=2b481e41f&amp;color=0,0,0&amp;vpa=20&amp;vtp=1&amp;bbb=1"/>
          <p:cNvSpPr/>
          <p:nvPr/>
        </p:nvSpPr>
        <p:spPr>
          <a:xfrm>
            <a:off x="9097836" y="9311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趋于稳定</a:t>
            </a:r>
            <a:endParaRPr lang="en-US" altLang="zh-CN" sz="2000" dirty="0"/>
          </a:p>
        </p:txBody>
      </p:sp>
      <p:sp>
        <p:nvSpPr>
          <p:cNvPr id="4" name="QB_6_AN.61_1#1f2200410.blank?pid=2b481e41f&amp;color=0,0,0&amp;vpa=21&amp;vtp=1&amp;bbb=1"/>
          <p:cNvSpPr/>
          <p:nvPr/>
        </p:nvSpPr>
        <p:spPr>
          <a:xfrm>
            <a:off x="6408611" y="13883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乙二醇</a:t>
            </a:r>
            <a:endParaRPr lang="en-US" altLang="zh-CN" sz="2000" dirty="0"/>
          </a:p>
        </p:txBody>
      </p:sp>
      <p:sp>
        <p:nvSpPr>
          <p:cNvPr id="5" name="QB_6_AN.62_1#1f2200410.blank?pid=2b481e41f&amp;color=0,0,0&amp;vpa=22&amp;vtp=1&amp;bbb=1"/>
          <p:cNvSpPr/>
          <p:nvPr/>
        </p:nvSpPr>
        <p:spPr>
          <a:xfrm>
            <a:off x="795401" y="1845564"/>
            <a:ext cx="1962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升高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（或增加）</a:t>
            </a:r>
            <a:endParaRPr lang="en-US" altLang="zh-CN" sz="2000" dirty="0"/>
          </a:p>
        </p:txBody>
      </p:sp>
      <mc:AlternateContent xmlns:mc="http://schemas.openxmlformats.org/markup-compatibility/2006">
        <mc:Choice xmlns:a14="http://schemas.microsoft.com/office/drawing/2010/main" Requires="a14">
          <p:sp>
            <p:nvSpPr>
              <p:cNvPr id="6" name="QB_6_AS.63_1#1f2200410?pid=2b481e41f&amp;color=0,0,0&amp;vtp=1&amp;bbb=1&amp;hb=1"/>
              <p:cNvSpPr/>
              <p:nvPr/>
            </p:nvSpPr>
            <p:spPr>
              <a:xfrm>
                <a:off x="722376" y="23495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蔗糖溶液中，在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之后原生质体体积保持不变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，说明此时进出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细胞的水分子达到动态平衡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，即细胞的细胞液浓度趋于稳定。由于乙二醇可以进入细胞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胞液的浓度升高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，会使细胞发生质壁分离自动复原，故约在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后，原生质体的体积开始增大。</a:t>
                </a:r>
                <a:endParaRPr lang="en-US" altLang="zh-CN" sz="2200" dirty="0"/>
              </a:p>
            </p:txBody>
          </p:sp>
        </mc:Choice>
        <mc:Fallback>
          <p:sp>
            <p:nvSpPr>
              <p:cNvPr id="6" name="QB_6_AS.63_1#1f2200410?pid=2b481e41f&amp;color=0,0,0&amp;vtp=1&amp;bbb=1&amp;hb=1"/>
              <p:cNvSpPr>
                <a:spLocks noRot="1" noChangeAspect="1" noMove="1" noResize="1" noEditPoints="1" noAdjustHandles="1" noChangeArrowheads="1" noChangeShapeType="1" noTextEdit="1"/>
              </p:cNvSpPr>
              <p:nvPr/>
            </p:nvSpPr>
            <p:spPr>
              <a:xfrm>
                <a:off x="722376" y="2349500"/>
                <a:ext cx="10753344" cy="1384300"/>
              </a:xfrm>
              <a:prstGeom prst="rect">
                <a:avLst/>
              </a:prstGeom>
              <a:blipFill rotWithShape="1">
                <a:blip r:embed="rId2"/>
                <a:stretch>
                  <a:fillRect l="-4" r="-40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64_1#7549a777b?htil=11&amp;pid=a7a8b392e&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60178" y="1054296"/>
            <a:ext cx="2779776" cy="298094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O_5_BD.64_2#7549a777b?htil=11&amp;sp=1&amp;pid=a7a8b392e&amp;color=0,0,0&amp;vtp=1&amp;bt=1&amp;bbb=1&amp;hb=1&amp;hs=1"/>
              <p:cNvSpPr/>
              <p:nvPr/>
            </p:nvSpPr>
            <p:spPr>
              <a:xfrm>
                <a:off x="722376" y="972000"/>
                <a:ext cx="7836408"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动物细胞的主动运输主要以两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种方式进行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：①偶联转运蛋白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：把一种物质穿过膜的逆浓度梯度转运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与另一种物质的顺浓度梯度转运相偶联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驱动泵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：把物质逆浓度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梯度转运与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的水解相偶联。葡萄糖是细胞的主要能源物质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，其进出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小肠上皮细胞的运输方式如图所示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3" name="QO_5_BD.64_2#7549a777b?htil=11&amp;sp=1&amp;pid=a7a8b392e&amp;color=0,0,0&amp;vtp=1&amp;bt=1&amp;bbb=1&amp;hb=1&amp;hs=1"/>
              <p:cNvSpPr>
                <a:spLocks noRot="1" noChangeAspect="1" noMove="1" noResize="1" noEditPoints="1" noAdjustHandles="1" noChangeArrowheads="1" noChangeShapeType="1" noTextEdit="1"/>
              </p:cNvSpPr>
              <p:nvPr/>
            </p:nvSpPr>
            <p:spPr>
              <a:xfrm>
                <a:off x="722376" y="972000"/>
                <a:ext cx="7836408" cy="2286000"/>
              </a:xfrm>
              <a:prstGeom prst="rect">
                <a:avLst/>
              </a:prstGeom>
              <a:blipFill rotWithShape="1">
                <a:blip r:embed="rId2"/>
                <a:stretch>
                  <a:fillRect l="-5" t="-20" r="-1561" b="20"/>
                </a:stretch>
              </a:blipFill>
            </p:spPr>
            <p:txBody>
              <a:bodyPr/>
              <a:lstStyle/>
              <a:p>
                <a:r>
                  <a:rPr lang="zh-CN" altLang="en-US">
                    <a:noFill/>
                  </a:rPr>
                  <a:t> </a:t>
                </a:r>
              </a:p>
            </p:txBody>
          </p:sp>
        </mc:Fallback>
      </mc:AlternateContent>
      <p:sp>
        <p:nvSpPr>
          <p:cNvPr id="4" name="QB_6_BD.65_1#2e12d4a6c?htil=11&amp;sp=1&amp;pid=7549a777b&amp;color=0,0,0&amp;vtp=1&amp;bbb=1&amp;hb=1&amp;hs=1"/>
          <p:cNvSpPr/>
          <p:nvPr/>
        </p:nvSpPr>
        <p:spPr>
          <a:xfrm>
            <a:off x="722376" y="3304262"/>
            <a:ext cx="7836408"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（1）不同细胞吸收的物质种类和数量有差异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，体现了细胞膜在功能上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dirty="0"/>
          </a:p>
        </p:txBody>
      </p:sp>
      <p:sp>
        <p:nvSpPr>
          <p:cNvPr id="5" name="QB_6_AN.66_1#2e12d4a6c.blank?pid=7549a777b&amp;color=0,0,0&amp;vpa=23&amp;vtp=1&amp;bbb=1"/>
          <p:cNvSpPr/>
          <p:nvPr/>
        </p:nvSpPr>
        <p:spPr>
          <a:xfrm>
            <a:off x="1239901" y="3723362"/>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选择透过性</a:t>
            </a:r>
            <a:endParaRPr lang="en-US" altLang="zh-CN" sz="2000" dirty="0"/>
          </a:p>
        </p:txBody>
      </p:sp>
      <p:sp>
        <p:nvSpPr>
          <p:cNvPr id="6" name="QB_6_AS.67_1#2e12d4a6c?pid=7549a777b&amp;color=0,0,0&amp;vtp=1&amp;bbb=1&amp;hb=1"/>
          <p:cNvSpPr/>
          <p:nvPr/>
        </p:nvSpPr>
        <p:spPr>
          <a:xfrm>
            <a:off x="722376" y="4695132"/>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不同细胞吸收物质的种类和数量有差异，与细胞膜上蛋白质的种类和数量密切相关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了细胞膜具有选择透过性的功能特点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7" name="QB_6_BD.65_1#2e12d4a6c?htil=11&amp;sp=1&amp;pid=7549a777b&amp;color=0,0,0&amp;vtp=1&amp;bbb=1&amp;hb=1&amp;hs=1"/>
          <p:cNvSpPr/>
          <p:nvPr/>
        </p:nvSpPr>
        <p:spPr>
          <a:xfrm>
            <a:off x="719993" y="4231328"/>
            <a:ext cx="10752014" cy="469900"/>
          </a:xfrm>
          <a:prstGeom prst="rect">
            <a:avLst/>
          </a:prstGeom>
          <a:noFill/>
        </p:spPr>
        <p:txBody>
          <a:bodyPr wrap="none" lIns="0" tIns="0" rIns="0" bIns="0" rtlCol="0" anchor="t"/>
          <a:lstStyle/>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8_1#21c52f81a?pid=7549a777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（2）由图可知，载体蛋白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有两个结合位点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：一个与</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结合，一个与葡萄糖结合。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据图推测，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葡萄糖通过载体蛋白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进入细胞的能量直接来自</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糖通过蛋白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进行运输的方式属于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填“自由扩散”“协助扩散”或“主动运输”）。</a:t>
                </a:r>
                <a:endParaRPr lang="en-US" altLang="zh-CN" sz="2000" dirty="0">
                  <a:solidFill>
                    <a:srgbClr val="000000"/>
                  </a:solidFill>
                </a:endParaRPr>
              </a:p>
            </p:txBody>
          </p:sp>
        </mc:Choice>
        <mc:Fallback>
          <p:sp>
            <p:nvSpPr>
              <p:cNvPr id="2" name="QB_6_BD.68_1#21c52f81a?pid=7549a777b&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187" b="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69_1#21c52f81a.blank?pid=7549a777b&amp;color=0,0,0&amp;vpa=24&amp;vtp=1&amp;bbb=1"/>
              <p:cNvSpPr/>
              <p:nvPr/>
            </p:nvSpPr>
            <p:spPr>
              <a:xfrm>
                <a:off x="5899214" y="1472888"/>
                <a:ext cx="4709541" cy="317500"/>
              </a:xfrm>
              <a:prstGeom prst="rect">
                <a:avLst/>
              </a:prstGeom>
              <a:noFill/>
            </p:spPr>
            <p:txBody>
              <a:bodyPr wrap="none" lIns="0" tIns="0" rIns="0" bIns="0" rtlCol="0" anchor="t"/>
              <a:lstStyle/>
              <a:p>
                <a:pPr algn="ctr" latinLnBrk="1">
                  <a:lnSpc>
                    <a:spcPts val="2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细胞膜内外两侧的</a:t>
                </a:r>
                <a14:m>
                  <m:oMath xmlns:m="http://schemas.openxmlformats.org/officeDocument/2006/math">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浓度差形成的势能</a:t>
                </a:r>
                <a:endParaRPr lang="en-US" altLang="zh-CN" sz="2000" dirty="0">
                  <a:solidFill>
                    <a:srgbClr val="00B050"/>
                  </a:solidFill>
                </a:endParaRPr>
              </a:p>
            </p:txBody>
          </p:sp>
        </mc:Choice>
        <mc:Fallback>
          <p:sp>
            <p:nvSpPr>
              <p:cNvPr id="3" name="QB_6_AN.69_1#21c52f81a.blank?pid=7549a777b&amp;color=0,0,0&amp;vpa=24&amp;vtp=1&amp;bbb=1"/>
              <p:cNvSpPr>
                <a:spLocks noRot="1" noChangeAspect="1" noMove="1" noResize="1" noEditPoints="1" noAdjustHandles="1" noChangeArrowheads="1" noChangeShapeType="1" noTextEdit="1"/>
              </p:cNvSpPr>
              <p:nvPr/>
            </p:nvSpPr>
            <p:spPr>
              <a:xfrm>
                <a:off x="5899214" y="1472888"/>
                <a:ext cx="4709541" cy="317500"/>
              </a:xfrm>
              <a:prstGeom prst="rect">
                <a:avLst/>
              </a:prstGeom>
              <a:blipFill rotWithShape="1">
                <a:blip r:embed="rId2"/>
                <a:stretch>
                  <a:fillRect l="-1" t="-3902" r="9" b="102"/>
                </a:stretch>
              </a:blipFill>
            </p:spPr>
            <p:txBody>
              <a:bodyPr/>
              <a:lstStyle/>
              <a:p>
                <a:r>
                  <a:rPr lang="zh-CN" altLang="en-US">
                    <a:noFill/>
                  </a:rPr>
                  <a:t> </a:t>
                </a:r>
              </a:p>
            </p:txBody>
          </p:sp>
        </mc:Fallback>
      </mc:AlternateContent>
      <p:sp>
        <p:nvSpPr>
          <p:cNvPr id="4" name="QB_6_AN.70_1#21c52f81a.blank?pid=7549a777b&amp;color=0,0,0&amp;vpa=25&amp;vtp=1&amp;bbb=1"/>
          <p:cNvSpPr/>
          <p:nvPr/>
        </p:nvSpPr>
        <p:spPr>
          <a:xfrm>
            <a:off x="4443476" y="1848300"/>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协助扩散</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71_1#21c52f81a?pid=7549a777b&amp;color=0,0,0&amp;vtp=1&amp;bbb=1&amp;hb=1"/>
              <p:cNvSpPr/>
              <p:nvPr/>
            </p:nvSpPr>
            <p:spPr>
              <a:xfrm>
                <a:off x="722376" y="2351728"/>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当蛋白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顺浓度梯度运入上皮细胞时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，葡萄糖与</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相伴随也进入细胞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小肠上皮细胞的方式为偶联转运蛋白参与的主动运输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，葡萄糖主动运输所需的能量来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自细胞膜内外两侧的</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浓度差形成的势能。葡萄糖通过蛋白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由细胞膜内向细胞膜外运输是顺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，属于协助扩散。</a:t>
                </a:r>
                <a:endParaRPr lang="en-US" altLang="zh-CN" sz="2200" dirty="0">
                  <a:solidFill>
                    <a:srgbClr val="000000"/>
                  </a:solidFill>
                </a:endParaRPr>
              </a:p>
            </p:txBody>
          </p:sp>
        </mc:Choice>
        <mc:Fallback>
          <p:sp>
            <p:nvSpPr>
              <p:cNvPr id="5" name="QB_6_AS.71_1#21c52f81a?pid=7549a777b&amp;color=0,0,0&amp;vtp=1&amp;bbb=1&amp;hb=1"/>
              <p:cNvSpPr>
                <a:spLocks noRot="1" noChangeAspect="1" noMove="1" noResize="1" noEditPoints="1" noAdjustHandles="1" noChangeArrowheads="1" noChangeShapeType="1" noTextEdit="1"/>
              </p:cNvSpPr>
              <p:nvPr/>
            </p:nvSpPr>
            <p:spPr>
              <a:xfrm>
                <a:off x="722376" y="2351728"/>
                <a:ext cx="10753344" cy="1841500"/>
              </a:xfrm>
              <a:prstGeom prst="rect">
                <a:avLst/>
              </a:prstGeom>
              <a:blipFill rotWithShape="1">
                <a:blip r:embed="rId3"/>
                <a:stretch>
                  <a:fillRect l="-4" t="-18" r="-40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2_1#88bd8b951?sp=1&amp;pid=7549a777b&amp;color=0,0,0&amp;vtp=1&amp;bt=1&amp;bbb=1&amp;hb=1"/>
              <p:cNvSpPr/>
              <p:nvPr/>
            </p:nvSpPr>
            <p:spPr>
              <a:xfrm>
                <a:off x="722376" y="972000"/>
                <a:ext cx="10753344" cy="53340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（3）最新研究表明，若肠腔葡萄糖浓度较高，小肠上皮细胞在通过载体蛋白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吸收葡萄糖的同时，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主要通过载体蛋白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的协助以协助扩散的方式吸收葡萄糖，但载体蛋白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容易饱和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，而通过载体蛋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吸收葡萄糖的速率比载体蛋白</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快数倍。请你设计实验加以验证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（载体蛋白由对应的基因控制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：取甲（敲除了</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载体蛋白基因的小肠上皮细胞）、乙（敲除了</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载体蛋白基因的小肠上皮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）、丙（正常的小肠上皮细胞），三组细胞其他条件均相同。</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、丙三组细胞分别置于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的溶液中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，其他条件相同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养适宜时间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：检测三组培养液的葡萄糖浓度。</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、丙培养液中的葡萄糖浓度表现为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），验证了上面的最新研究结果。</a:t>
                </a:r>
                <a:endParaRPr lang="en-US" altLang="zh-CN" sz="2000" dirty="0">
                  <a:solidFill>
                    <a:srgbClr val="000000"/>
                  </a:solidFill>
                </a:endParaRPr>
              </a:p>
            </p:txBody>
          </p:sp>
        </mc:Choice>
        <mc:Fallback>
          <p:sp>
            <p:nvSpPr>
              <p:cNvPr id="2" name="QB_6_BD.72_1#88bd8b951?sp=1&amp;pid=7549a777b&amp;color=0,0,0&amp;vtp=1&amp;bt=1&amp;bbb=1&amp;hb=1"/>
              <p:cNvSpPr>
                <a:spLocks noRot="1" noChangeAspect="1" noMove="1" noResize="1" noEditPoints="1" noAdjustHandles="1" noChangeArrowheads="1" noChangeShapeType="1" noTextEdit="1"/>
              </p:cNvSpPr>
              <p:nvPr/>
            </p:nvSpPr>
            <p:spPr>
              <a:xfrm>
                <a:off x="722376" y="972000"/>
                <a:ext cx="10753344" cy="5334000"/>
              </a:xfrm>
              <a:prstGeom prst="rect">
                <a:avLst/>
              </a:prstGeom>
              <a:blipFill rotWithShape="1">
                <a:blip r:embed="rId1"/>
                <a:stretch>
                  <a:fillRect l="-4" t="-8" r="-2958" b="8"/>
                </a:stretch>
              </a:blipFill>
            </p:spPr>
            <p:txBody>
              <a:bodyPr/>
              <a:lstStyle/>
              <a:p>
                <a:r>
                  <a:rPr lang="zh-CN" altLang="en-US">
                    <a:noFill/>
                  </a:rPr>
                  <a:t> </a:t>
                </a:r>
              </a:p>
            </p:txBody>
          </p:sp>
        </mc:Fallback>
      </mc:AlternateContent>
      <p:sp>
        <p:nvSpPr>
          <p:cNvPr id="3" name="QB_6_AN.73_1#88bd8b951.blank?pid=7549a777b&amp;color=0,0,0&amp;vpa=26&amp;vtp=1&amp;bbb=1"/>
          <p:cNvSpPr/>
          <p:nvPr/>
        </p:nvSpPr>
        <p:spPr>
          <a:xfrm>
            <a:off x="5303901" y="4050988"/>
            <a:ext cx="2724150"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相同的较高浓度葡萄糖</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74_1#88bd8b951.blank?pid=7549a777b&amp;color=0,0,0&amp;vpa=27&amp;vtp=1&amp;bbb=1"/>
              <p:cNvSpPr/>
              <p:nvPr/>
            </p:nvSpPr>
            <p:spPr>
              <a:xfrm>
                <a:off x="6827901" y="5462212"/>
                <a:ext cx="1584325"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solidFill>
                    <a:srgbClr val="00B050"/>
                  </a:solidFill>
                </a:endParaRPr>
              </a:p>
            </p:txBody>
          </p:sp>
        </mc:Choice>
        <mc:Fallback>
          <p:sp>
            <p:nvSpPr>
              <p:cNvPr id="4" name="QB_6_AN.74_1#88bd8b951.blank?pid=7549a777b&amp;color=0,0,0&amp;vpa=27&amp;vtp=1&amp;bbb=1"/>
              <p:cNvSpPr>
                <a:spLocks noRot="1" noChangeAspect="1" noMove="1" noResize="1" noEditPoints="1" noAdjustHandles="1" noChangeArrowheads="1" noChangeShapeType="1" noTextEdit="1"/>
              </p:cNvSpPr>
              <p:nvPr/>
            </p:nvSpPr>
            <p:spPr>
              <a:xfrm>
                <a:off x="6827901" y="5462212"/>
                <a:ext cx="1584325" cy="317500"/>
              </a:xfrm>
              <a:prstGeom prst="rect">
                <a:avLst/>
              </a:prstGeom>
              <a:blipFill rotWithShape="1">
                <a:blip r:embed="rId2"/>
                <a:stretch>
                  <a:fillRect l="-24" t="-3782" r="24" b="18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75_1#88bd8b951?pid=7549a777b&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要验证当肠腔葡萄糖浓度较高时，葡萄糖既可以通过载体蛋白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进行主动运输又可以通过载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的协助扩散进入小肠上皮细胞，且协助扩散的速度更快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，则实验的自变量应该是设置不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同的运输方式或细胞膜上载体蛋白的种类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，各组均创造相同的较高浓度葡萄糖环境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，比较各组细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胞对葡萄糖的吸收速率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。甲组敲除了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载体蛋白基因的小肠上皮细胞膜上没有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，只能进行协助扩散吸收葡萄糖；乙组敲除了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载体蛋白基因的小肠上皮细胞膜上没有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载体蛋白，只能进行主动运输吸收葡萄糖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；丙组正常的小肠上皮细胞可以同时进行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主动运输和协助扩散吸收葡萄糖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。故丙组细胞吸收葡萄糖最快，甲组次之，乙组最慢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的葡萄糖浓度表现为丙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200" dirty="0"/>
              </a:p>
            </p:txBody>
          </p:sp>
        </mc:Choice>
        <mc:Fallback>
          <p:sp>
            <p:nvSpPr>
              <p:cNvPr id="2" name="QB_6_AS.75_1#88bd8b951?pid=7549a777b&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99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2e4dbccde?pid=0abd7303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［江苏淮安2025模拟］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茶树根细胞膜上的硫酸盐转运蛋白可逆浓度转运硒酸盐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，被根细胞吸收的硒酸盐中大部分硒与胞内蛋白结合形成硒蛋白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，硒蛋白通过囊泡运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，最终在细胞壁中储存。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2e4dbccde.bracket?pid=0abd73039&amp;color=0,0,0&amp;vpa=2&amp;vtp=1&amp;bbb=1"/>
          <p:cNvSpPr/>
          <p:nvPr/>
        </p:nvSpPr>
        <p:spPr>
          <a:xfrm>
            <a:off x="6002401" y="1886400"/>
            <a:ext cx="7493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4_2#2e4dbccde.choices?pid=0abd73039&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A.硒酸盐以离子的形式才能被根细胞吸收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.硒酸盐以主动运输的方式被根细胞吸收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.转运蛋白将硒蛋白从细胞内转运到细胞壁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.呼吸抑制剂处理根细胞，可抑制硒蛋白的转运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2e4dbccde?pid=0abd7303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硒酸盐是无机盐，以离子的形式被根细胞吸收，A正确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；茶树根细胞膜上的硫酸盐转运蛋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白可逆浓度转运硒酸盐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，故硒酸盐以主动运输的方式被根细胞吸收，B正确；由题意可知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，硒蛋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白通过囊泡运输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，最终在细胞壁中储存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，故硒蛋白从细胞内转运到细胞壁是通过胞吐的方式实现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，不需要转运蛋白，需要细胞呼吸提供能量，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利用呼吸抑制剂处理根细胞可抑制硒蛋白的转运，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1b65fa63d?sp=1&amp;pid=0abd7303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［云南曲靖2025高一上月考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跨膜运输过程示意图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的运输描述不正确的是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1b65fa63d?sp=1&amp;pid=0abd73039&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159" b="49"/>
                </a:stretch>
              </a:blipFill>
            </p:spPr>
            <p:txBody>
              <a:bodyPr/>
              <a:lstStyle/>
              <a:p>
                <a:r>
                  <a:rPr lang="zh-CN" altLang="en-US">
                    <a:noFill/>
                  </a:rPr>
                  <a:t> </a:t>
                </a:r>
              </a:p>
            </p:txBody>
          </p:sp>
        </mc:Fallback>
      </mc:AlternateContent>
      <p:sp>
        <p:nvSpPr>
          <p:cNvPr id="3" name="QC_5_AN.8_1#1b65fa63d.bracket?pid=0abd73039&amp;color=0,0,0&amp;vpa=3&amp;vtp=1"/>
          <p:cNvSpPr/>
          <p:nvPr/>
        </p:nvSpPr>
        <p:spPr>
          <a:xfrm>
            <a:off x="922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_2#1b65fa63d?htil=2&amp;pid=0abd7303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22881" y="2021528"/>
            <a:ext cx="4480560" cy="18196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7_3#1b65fa63d.choices?htil=2&amp;pid=0abd73039&amp;color=0,0,0&amp;vtp=1&amp;bbb=1"/>
              <p:cNvSpPr/>
              <p:nvPr/>
            </p:nvSpPr>
            <p:spPr>
              <a:xfrm>
                <a:off x="722376" y="1932662"/>
                <a:ext cx="6135624"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通过主动运输逆浓度梯度运输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B.人的红细胞吸收葡萄糖的方式与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的过程中载体蛋白的空间结构发生了改变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.该过程可使细胞选择吸收所需物质</a:t>
                </a:r>
                <a:endParaRPr lang="en-US" altLang="zh-CN" sz="2000" dirty="0"/>
              </a:p>
            </p:txBody>
          </p:sp>
        </mc:Choice>
        <mc:Fallback>
          <p:sp>
            <p:nvSpPr>
              <p:cNvPr id="5" name="QC_5_BD.7_3#1b65fa63d.choices?htil=2&amp;pid=0abd73039&amp;color=0,0,0&amp;vtp=1&amp;bbb=1"/>
              <p:cNvSpPr>
                <a:spLocks noRot="1" noChangeAspect="1" noMove="1" noResize="1" noEditPoints="1" noAdjustHandles="1" noChangeArrowheads="1" noChangeShapeType="1" noTextEdit="1"/>
              </p:cNvSpPr>
              <p:nvPr/>
            </p:nvSpPr>
            <p:spPr>
              <a:xfrm>
                <a:off x="722376" y="1932662"/>
                <a:ext cx="6135624" cy="1866900"/>
              </a:xfrm>
              <a:prstGeom prst="rect">
                <a:avLst/>
              </a:prstGeom>
              <a:blipFill rotWithShape="1">
                <a:blip r:embed="rId3"/>
                <a:stretch>
                  <a:fillRect l="-6"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1b65fa63d?pid=0abd73039&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通过主动运输方式逆浓度梯度运输，A正确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；人的红细胞吸收葡萄糖主要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通过协助扩散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（不消耗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），与图中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的运输方式不同，B错误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；该载体蛋白能与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和分离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，结合会导致该载体蛋白空间结构的改变，分离后，该载体蛋白空间结构恢复，C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主动运输可使细胞选择吸收所需物质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1b65fa63d?pid=0abd73039&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910dbe76b?sp=1&amp;pid=bdf4fb03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4.变形虫通过食物泡的形式摄食，食物泡在细胞质内被消化吸收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，没有被吸收的食物残渣又从细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胞膜排出体外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。变形虫摄食和消化的过程如图所示，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910dbe76b.bracket?pid=bdf4fb031&amp;color=0,0,0&amp;vpa=4&amp;vtp=1"/>
          <p:cNvSpPr/>
          <p:nvPr/>
        </p:nvSpPr>
        <p:spPr>
          <a:xfrm>
            <a:off x="9291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0_2#910dbe76b?htil=3&amp;pid=bdf4fb03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30882" y="2021528"/>
            <a:ext cx="3209544" cy="21396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0_3#910dbe76b.choices?htil=3&amp;pid=bdf4fb031&amp;color=0,0,0&amp;vtp=1&amp;bbb=1"/>
          <p:cNvSpPr/>
          <p:nvPr/>
        </p:nvSpPr>
        <p:spPr>
          <a:xfrm>
            <a:off x="722376" y="1932662"/>
            <a:ext cx="740664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A.变形虫体内的食物残渣通过胞吐排出体外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.变形虫的食物消化离不开溶酶体的作用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.变形虫的摄食过程会实现生物膜成分的更新和转移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.变形虫对胞吞进入细胞的物质没有识别功能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9282</Words>
  <Application>WPS 演示</Application>
  <PresentationFormat>宽屏</PresentationFormat>
  <Paragraphs>536</Paragraphs>
  <Slides>47</Slides>
  <Notes>47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47</vt:i4>
      </vt:variant>
    </vt:vector>
  </HeadingPairs>
  <TitlesOfParts>
    <vt:vector size="6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5</cp:revision>
  <dcterms:created xsi:type="dcterms:W3CDTF">2025-05-10T06:50:00Z</dcterms:created>
  <dcterms:modified xsi:type="dcterms:W3CDTF">2025-05-19T02:44:27Z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33648E85F4C64F1CA9A1EDEB6052B972_12</vt:lpwstr>
  </property>
  <property fmtid="{D5CDD505-2E9C-101B-9397-08002B2CF9AE}" pid="3" name="KSOProductBuildVer">
    <vt:lpwstr>2052-12.1.0.20784</vt:lpwstr>
  </property>
</Properties>
</file>