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09" d="100"/>
          <a:sy n="109" d="100"/>
        </p:scale>
        <p:origin x="6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505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34" Type="http://schemas.openxmlformats.org/officeDocument/2006/relationships/viewProps" Target="viewProps.xml"/><Relationship Id="rId33" Type="http://schemas.openxmlformats.org/officeDocument/2006/relationships/presProps" Target="presProps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#df=4fb5d38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易错点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区分几种易混淆生物的类别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86f00c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题型1 高倍显微镜的使用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277f381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题型2 原核细胞和真核细胞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4fb5d38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易错点 区分几种易混淆生物的类别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11f58d3e41e8d6aeec5702#tid=681dcfbaf29a350009a8f823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010144" y="43342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生物学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010144" y="4782312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必修1 分子与细胞 RJ 多选题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9.xml"/><Relationship Id="rId4" Type="http://schemas.openxmlformats.org/officeDocument/2006/relationships/image" Target="../media/image17.png"/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9.xml"/><Relationship Id="rId5" Type="http://schemas.openxmlformats.org/officeDocument/2006/relationships/slideLayout" Target="../slideLayouts/slideLayout9.xml"/><Relationship Id="rId4" Type="http://schemas.openxmlformats.org/officeDocument/2006/relationships/image" Target="../media/image21.jpeg"/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4.xml"/><Relationship Id="rId6" Type="http://schemas.openxmlformats.org/officeDocument/2006/relationships/slideLayout" Target="../slideLayouts/slideLayout9.xml"/><Relationship Id="rId5" Type="http://schemas.openxmlformats.org/officeDocument/2006/relationships/image" Target="../media/image29.png"/><Relationship Id="rId4" Type="http://schemas.openxmlformats.org/officeDocument/2006/relationships/image" Target="../media/image28.jpeg"/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image" Target="../media/image25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30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1_1#c59b87ca0?pid=277f381af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［河北石家庄2025高一上月考］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下列关于细胞多样性和统一性的叙述，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2_1#c59b87ca0.bracket?pid=277f381af&amp;color=0,0,0&amp;vpa=4&amp;vtp=1"/>
          <p:cNvSpPr/>
          <p:nvPr/>
        </p:nvSpPr>
        <p:spPr>
          <a:xfrm>
            <a:off x="10277539" y="969264"/>
            <a:ext cx="355600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1_2#c59b87ca0.choices?pid=277f381af&amp;color=0,0,0&amp;vtp=1&amp;bbb=1"/>
              <p:cNvSpPr/>
              <p:nvPr/>
            </p:nvSpPr>
            <p:spPr>
              <a:xfrm>
                <a:off x="722376" y="1401987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A.细菌的形状有杆状、球状、螺旋状等，可说明细胞具有多样性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.新细胞是由老细胞分裂产生的，这一观点解释了细胞的统一性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.都以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RNA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作为遗传物质，体现了细胞的统一性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.原核细胞和真核细胞在形态、大小和结构上都存在差异，体现了细胞的多样性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1_2#c59b87ca0.choices?pid=277f381a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01987"/>
                <a:ext cx="10753344" cy="1866900"/>
              </a:xfrm>
              <a:prstGeom prst="rect">
                <a:avLst/>
              </a:prstGeom>
              <a:blipFill rotWithShape="1">
                <a:blip r:embed="rId1"/>
                <a:stretch>
                  <a:fillRect l="-4" t="-29" b="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3_1#c59b87ca0?pid=277f381af&amp;color=0,0,0&amp;vtp=1&amp;bt=1&amp;bbb=1&amp;hb=1"/>
              <p:cNvSpPr/>
              <p:nvPr/>
            </p:nvSpPr>
            <p:spPr>
              <a:xfrm>
                <a:off x="722376" y="972000"/>
                <a:ext cx="10753344" cy="1841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细菌属于原核生物，细菌的形状多种多样可说明（原核）细胞具有多样性，A正确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；细胞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的统一性可以用细胞学说中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“新细胞是由老细胞分裂产生的”这一观点来解释，B正确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；凡是具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有细胞结构的生物都以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作为遗传物质，体现了细胞的统一性，C错误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；原核细胞和真核细胞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在形态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、大小和结构上都存在差异，体现了细胞的多样性，D正确。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3_1#c59b87ca0?pid=277f381a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41500"/>
              </a:xfrm>
              <a:prstGeom prst="rect">
                <a:avLst/>
              </a:prstGeom>
              <a:blipFill rotWithShape="1">
                <a:blip r:embed="rId1"/>
                <a:stretch>
                  <a:fillRect l="-4" t="-24" b="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4_1#9d34dd638?pid=277f381af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［广东深圳2025高一上期中］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水华是淡水水体富营养化而引起其中的蓝细菌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、绿藻等生物异常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增殖的一种现象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。水华发生时，水体呈现绿色或蓝色，且生态平衡会被破坏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，从而造成严重的环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境问题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。关于蓝细菌和绿藻，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5_1#9d34dd638.bracket?pid=277f381af&amp;color=0,0,0&amp;vpa=5&amp;vtp=1"/>
          <p:cNvSpPr/>
          <p:nvPr/>
        </p:nvSpPr>
        <p:spPr>
          <a:xfrm>
            <a:off x="6256401" y="1886400"/>
            <a:ext cx="35560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4_2#9d34dd638.choices?pid=277f381af&amp;color=0,0,0&amp;vtp=1&amp;bbb=1"/>
              <p:cNvSpPr/>
              <p:nvPr/>
            </p:nvSpPr>
            <p:spPr>
              <a:xfrm>
                <a:off x="722376" y="2389862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A.蓝细菌与绿藻的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分子都位于染色体上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.蓝细菌和绿藻中含有叶绿体而导致水体呈现蓝色或绿色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.蓝细菌和绿藻均是能进行光合作用的自养型生物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.蓝细菌与绿藻都具有细胞壁、细胞膜、细胞核等相似的结构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4_2#9d34dd638.choices?pid=277f381a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89862"/>
                <a:ext cx="10753344" cy="1866900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6_1#9d34dd638?pid=277f381af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蓝细菌是原核生物，细胞内无染色体和叶绿体，A、B错误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；蓝细菌和绿藻细胞中均含有与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光合作用有关的色素和酶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，均是能进行光合作用的自养型生物，C正确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；蓝细菌与绿藻都具有细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胞壁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、细胞膜、细胞质等相似的结构，但蓝细菌是原核生物，没有细胞核，D错误。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7_1#b22b9ba55?pid=4fb5d3824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6.（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多选题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［河南驻马店2025高一上月考］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下列有关原核细胞的叙述中，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18_1#b22b9ba55.bracket?pid=4fb5d3824&amp;color=0,0,0&amp;vpa=6&amp;vtp=1&amp;bbb=1"/>
          <p:cNvSpPr/>
          <p:nvPr/>
        </p:nvSpPr>
        <p:spPr>
          <a:xfrm>
            <a:off x="10277539" y="969264"/>
            <a:ext cx="749300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ABD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17_2#b22b9ba55.choices?pid=4fb5d3824&amp;color=0,0,0&amp;vtp=1&amp;bbb=1"/>
              <p:cNvSpPr/>
              <p:nvPr/>
            </p:nvSpPr>
            <p:spPr>
              <a:xfrm>
                <a:off x="722376" y="1401987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A.念珠蓝细菌、根瘤菌、酵母菌都是原核生物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.蘑菇、木耳、白菜、发菜都是真核生物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.变形虫、酵母菌、支原体、大肠杆菌都有核糖体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.原核生物都有细胞壁，没有染色体，拟核区有环状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6_BD.17_2#b22b9ba55.choices?pid=4fb5d382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401987"/>
                <a:ext cx="10753344" cy="1866900"/>
              </a:xfrm>
              <a:prstGeom prst="rect">
                <a:avLst/>
              </a:prstGeom>
              <a:blipFill rotWithShape="1">
                <a:blip r:embed="rId1"/>
                <a:stretch>
                  <a:fillRect l="-4" t="-29" b="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9_1#b22b9ba55?pid=4fb5d3824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酵母菌有以核膜为界限的细胞核，属于真核生物，A错误；发菜（蓝细菌的一种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）无以核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膜为界限的细胞核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，属于原核生物，B错误；变形虫、酵母菌是真核生物，支原体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、大肠杆菌是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原核生物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，真核细胞和原核细胞中都有核糖体，C正确；原核生物不一定都有细胞壁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，如支原体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没有细胞壁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EX.20_1#b22b9ba55?pid=4fb5d3824&amp;color=0,0,0&amp;vtp=1&amp;bt=1&amp;bbb=1&amp;hb=1"/>
          <p:cNvSpPr/>
          <p:nvPr/>
        </p:nvSpPr>
        <p:spPr>
          <a:xfrm>
            <a:off x="722376" y="969264"/>
            <a:ext cx="10753344" cy="3238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易</a:t>
            </a:r>
            <a:r>
              <a:rPr lang="zh-CN" altLang="en-US" sz="2000" b="1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错提示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（1）常考的真核生物：绿藻、衣藻、真菌（如酵母菌、霉菌、蘑菇）、</a:t>
            </a:r>
            <a:r>
              <a:rPr lang="en-US" altLang="zh-CN" sz="2000" b="0" i="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原生动物（如草履虫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</a:t>
            </a:r>
            <a:endParaRPr lang="en-US" altLang="zh-CN" sz="2000" b="0" i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变形虫）及动、植物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（2）常考的原核生物：蓝细菌（如颤蓝细菌、色球蓝细菌、念珠蓝细菌）、</a:t>
            </a:r>
            <a:r>
              <a:rPr lang="en-US" altLang="zh-CN" sz="2000" b="0" i="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细菌（如乳酸菌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</a:t>
            </a:r>
            <a:endParaRPr lang="en-US" altLang="zh-CN" sz="2000" b="0" i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硝化细菌、大肠杆菌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）、支原体、衣原体、放线菌。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（3）名称中带有“菌”字的不一定都是原核生物，如酵母菌、霉菌为真核生物；但“菌”字前</a:t>
            </a:r>
            <a:endParaRPr lang="en-US" altLang="zh-CN" sz="2000" b="0" i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带有“杆”“球”等表示形态的字的都是细菌，如大肠杆菌、肺炎链球菌等。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afe10d4c3.fixed?pid=a7922f5ad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</a:t>
            </a:r>
            <a:endParaRPr lang="en-US" altLang="zh-CN" sz="7200" dirty="0"/>
          </a:p>
        </p:txBody>
      </p:sp>
      <p:sp>
        <p:nvSpPr>
          <p:cNvPr id="3" name="C_3#afe10d4c3.fixed?pid=a7922f5ad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第2节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细胞的多样性和统一性</a:t>
            </a:r>
            <a:endParaRPr lang="en-US" altLang="zh-CN" sz="4400" dirty="0"/>
          </a:p>
        </p:txBody>
      </p:sp>
      <p:pic>
        <p:nvPicPr>
          <p:cNvPr id="4" name="C_3#afe10d4c3.fixed?pid=a7922f5ad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afe10d4c3.fixed?pid=a7922f5ad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刷提升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1_1#c6cf87941?sp=1&amp;pid=afe10d4c3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1.（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多选题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［北京八一学校2024高一上月考］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光学显微镜是生物学实验常用的工具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。下列有关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显微镜使用及观察结果的描述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2_1#c6cf87941.bracket?pid=afe10d4c3&amp;color=0,0,0&amp;vpa=7&amp;vtp=1&amp;bbb=1"/>
          <p:cNvSpPr/>
          <p:nvPr/>
        </p:nvSpPr>
        <p:spPr>
          <a:xfrm>
            <a:off x="5532501" y="1429200"/>
            <a:ext cx="547688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AB</a:t>
            </a:r>
            <a:endParaRPr lang="en-US" altLang="zh-CN" sz="2000" dirty="0"/>
          </a:p>
        </p:txBody>
      </p:sp>
      <p:pic>
        <p:nvPicPr>
          <p:cNvPr id="4" name="QC_4_BD.21_3#c6cf87941?htil=1&amp;pid=afe10d4c3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02536" y="2021528"/>
            <a:ext cx="1014984" cy="1325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QC_4_BD.21_4#c6cf87941?htil=1&amp;pid=afe10d4c3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94376" y="2039816"/>
            <a:ext cx="1609344" cy="1307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6" name="QC_4_BD.21_5#c6cf87941?htil=1&amp;pid=afe10d4c3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69680" y="2122112"/>
            <a:ext cx="1627632" cy="1225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4_BD.21_6#c6cf87941.choices?pid=afe10d4c3&amp;color=0,0,0&amp;vtp=1&amp;bbb=1"/>
              <p:cNvSpPr/>
              <p:nvPr/>
            </p:nvSpPr>
            <p:spPr>
              <a:xfrm>
                <a:off x="722376" y="3482028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A.若将图①中的显微镜镜头由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转换成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，则视野中观察到的细胞数目增多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.图②视野由甲变为乙后，需先转动粗准焦螺旋再调节细准焦螺旋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.若图③是用显微镜观察到的洋葱根尖细胞图像，则向左移动装片可将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细胞移至视野中央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.若在显微镜下观察到图④的细胞质流动方向为顺时针，则实际上其流动方向也是顺时针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7" name="QC_4_BD.21_6#c6cf87941.choices?pid=afe10d4c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482028"/>
                <a:ext cx="10753344" cy="1866900"/>
              </a:xfrm>
              <a:prstGeom prst="rect">
                <a:avLst/>
              </a:prstGeom>
              <a:blipFill rotWithShape="1">
                <a:blip r:embed="rId4"/>
                <a:stretch>
                  <a:fillRect l="-4" t="-17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3_1#c6cf87941?pid=afe10d4c3&amp;color=0,0,0&amp;vtp=1&amp;bt=1&amp;bbb=1"/>
          <p:cNvSpPr/>
          <p:nvPr/>
        </p:nvSpPr>
        <p:spPr>
          <a:xfrm>
            <a:off x="722376" y="972000"/>
            <a:ext cx="10753344" cy="57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200" dirty="0"/>
          </a:p>
        </p:txBody>
      </p:sp>
      <p:pic>
        <p:nvPicPr>
          <p:cNvPr id="3" name="QC_4_AS.23_3#c6cf87941?htil=1&amp;pid=afe10d4c3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70432" y="1761115"/>
            <a:ext cx="4480560" cy="1325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C_4_AS.23_4#c6cf87941?htil=1&amp;pid=afe10d4c3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01384" y="1596523"/>
            <a:ext cx="4572000" cy="1490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QC_4_AS.23_5#c6cf87941?htil=1&amp;pid=afe10d4c3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34440" y="3242443"/>
            <a:ext cx="4343400" cy="119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6" name="QC_4_AS.23_6#c6cf87941?htil=1&amp;pid=afe10d4c3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20840" y="3242443"/>
            <a:ext cx="4123944" cy="119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442835466.fixed?pid=a7922f5ad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</a:t>
            </a:r>
            <a:endParaRPr lang="en-US" altLang="zh-CN" sz="7200" dirty="0"/>
          </a:p>
        </p:txBody>
      </p:sp>
      <p:sp>
        <p:nvSpPr>
          <p:cNvPr id="3" name="C_3#442835466.fixed?pid=a7922f5ad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第2节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细胞的多样性和统一性</a:t>
            </a:r>
            <a:endParaRPr lang="en-US" altLang="zh-CN" sz="4400" dirty="0"/>
          </a:p>
        </p:txBody>
      </p:sp>
      <p:pic>
        <p:nvPicPr>
          <p:cNvPr id="4" name="C_3#442835466.fixed?pid=a7922f5ad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442835466.fixed?pid=a7922f5ad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EX.24_1#c6cf87941?pid=afe10d4c3&amp;color=0,0,0&amp;vtp=1&amp;bt=1&amp;bbb=1&amp;hb=1"/>
          <p:cNvSpPr/>
          <p:nvPr/>
        </p:nvSpPr>
        <p:spPr>
          <a:xfrm>
            <a:off x="722376" y="969264"/>
            <a:ext cx="10753344" cy="3733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方法总结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显微镜成像的相关规律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1）成像特点：倒立、放大的虚像。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2）装片移动规律：像与装片反向移动。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3）装片中运动的物体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单一方向的物体：遵循“同向移动”，例如某生物在视野中向下运动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，需要向下移动装片才能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将该生物移至视野中央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循环运动的物体：实际循环方向与显微镜下观察到的循环方向一致（中心对称）。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25_1#644b4e6f8?sp=1&amp;pid=afe10d4c3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［江西南昌2024高一上月考］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支原体肺炎是一种常见的传染病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，其病原体是一种被称为肺炎支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原体的单细胞生物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（如图），请据图分析回答下列问题。</a:t>
            </a:r>
            <a:endParaRPr lang="en-US" altLang="zh-CN" sz="2000" dirty="0"/>
          </a:p>
        </p:txBody>
      </p:sp>
      <p:pic>
        <p:nvPicPr>
          <p:cNvPr id="3" name="QO_4_BD.25_2#644b4e6f8?pid=afe10d4c3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01184" y="2021528"/>
            <a:ext cx="2395728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B_5_BD.26_1#909076220?pid=644b4e6f8&amp;color=0,0,0&amp;vtp=1&amp;bbb=1"/>
          <p:cNvSpPr/>
          <p:nvPr/>
        </p:nvSpPr>
        <p:spPr>
          <a:xfrm>
            <a:off x="722376" y="3748728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（1）从生命系统的结构层次上分析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，支原体属于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层次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5" name="QB_5_AN.27_1#909076220.blank?pid=644b4e6f8&amp;color=0,0,0&amp;vpa=8&amp;vtp=1&amp;bbb=1"/>
          <p:cNvSpPr/>
          <p:nvPr/>
        </p:nvSpPr>
        <p:spPr>
          <a:xfrm>
            <a:off x="6215126" y="3710628"/>
            <a:ext cx="1962150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细胞层次和个体</a:t>
            </a:r>
            <a:endParaRPr lang="en-US" altLang="zh-CN" sz="2000" dirty="0"/>
          </a:p>
        </p:txBody>
      </p:sp>
      <p:sp>
        <p:nvSpPr>
          <p:cNvPr id="6" name="QB_5_AS.28_1#909076220?pid=644b4e6f8&amp;color=0,0,0&amp;vtp=1&amp;bbb=1"/>
          <p:cNvSpPr/>
          <p:nvPr/>
        </p:nvSpPr>
        <p:spPr>
          <a:xfrm>
            <a:off x="722376" y="4180401"/>
            <a:ext cx="10753344" cy="482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支原体是单细胞生物，一个细胞也是一个个体，所以支原体属于细胞层次和个体层次。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29_1#c7ae252ce?pid=644b4e6f8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）支原体属于</a:t>
            </a:r>
            <a:r>
              <a:rPr lang="en-US" altLang="zh-CN" sz="2000" i="0" spc="-5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填“原核”或“真核”）生物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，判断依据是</a:t>
            </a:r>
            <a:r>
              <a:rPr lang="en-US" altLang="zh-CN" sz="2000" i="0" spc="-5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spc="-50" dirty="0"/>
          </a:p>
        </p:txBody>
      </p:sp>
      <p:sp>
        <p:nvSpPr>
          <p:cNvPr id="3" name="QB_5_AN.30_1#c7ae252ce.blank?pid=644b4e6f8&amp;color=0,0,0&amp;vpa=9&amp;vtp=1&amp;bbb=1"/>
          <p:cNvSpPr/>
          <p:nvPr/>
        </p:nvSpPr>
        <p:spPr>
          <a:xfrm>
            <a:off x="2617851" y="931164"/>
            <a:ext cx="673100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spc="-5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原核</a:t>
            </a:r>
            <a:endParaRPr lang="en-US" altLang="zh-CN" sz="2000" spc="-50" dirty="0"/>
          </a:p>
        </p:txBody>
      </p:sp>
      <p:sp>
        <p:nvSpPr>
          <p:cNvPr id="4" name="QB_5_AN.31_1#c7ae252ce.blank?pid=644b4e6f8&amp;color=0,0,0&amp;vpa=10&amp;vtp=1&amp;bbb=1"/>
          <p:cNvSpPr/>
          <p:nvPr/>
        </p:nvSpPr>
        <p:spPr>
          <a:xfrm>
            <a:off x="8256651" y="931164"/>
            <a:ext cx="2901950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spc="-5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没有由核膜包被的细胞核</a:t>
            </a:r>
            <a:endParaRPr lang="en-US" altLang="zh-CN" sz="2000" spc="-5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AS.32_1#c7ae252ce?pid=644b4e6f8&amp;color=0,0,0&amp;vtp=1&amp;bbb=1&amp;hb=1"/>
              <p:cNvSpPr/>
              <p:nvPr/>
            </p:nvSpPr>
            <p:spPr>
              <a:xfrm>
                <a:off x="722376" y="1363853"/>
                <a:ext cx="10753344" cy="482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据图可知，支原体细胞中没有由核膜包被的细胞核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裸露存在，所以判断它为原核生物。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5" name="QB_5_AS.32_1#c7ae252ce?pid=644b4e6f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63853"/>
                <a:ext cx="10753344" cy="482600"/>
              </a:xfrm>
              <a:prstGeom prst="rect">
                <a:avLst/>
              </a:prstGeom>
              <a:blipFill rotWithShape="1">
                <a:blip r:embed="rId1"/>
                <a:stretch>
                  <a:fillRect l="-4" t="-105" r="-4051" b="1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B_5_BD.33_1#920bb9cb1?pid=644b4e6f8&amp;color=0,0,0&amp;vtp=1&amp;bbb=1&amp;hb=1"/>
          <p:cNvSpPr/>
          <p:nvPr/>
        </p:nvSpPr>
        <p:spPr>
          <a:xfrm>
            <a:off x="722376" y="1794193"/>
            <a:ext cx="10753344" cy="137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（3）临床上常用青霉素治疗细菌性肺炎，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青霉素通过干扰细菌细胞壁的合成抑制细菌的繁殖，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从而达到治疗的目的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能否用青霉素治疗支原体肺炎呢？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填“能”或“不能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”），依据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7" name="QB_5_AN.34_1#920bb9cb1.blank?pid=644b4e6f8&amp;color=0,0,0&amp;vpa=11&amp;vtp=1&amp;bbb=1"/>
          <p:cNvSpPr/>
          <p:nvPr/>
        </p:nvSpPr>
        <p:spPr>
          <a:xfrm>
            <a:off x="7081901" y="2213293"/>
            <a:ext cx="692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不能</a:t>
            </a:r>
            <a:endParaRPr lang="en-US" altLang="zh-CN" sz="2000" dirty="0"/>
          </a:p>
        </p:txBody>
      </p:sp>
      <p:sp>
        <p:nvSpPr>
          <p:cNvPr id="8" name="QB_5_AN.35_1#920bb9cb1.blank?pid=644b4e6f8&amp;color=0,0,0&amp;vpa=12&amp;vtp=1&amp;bbb=1"/>
          <p:cNvSpPr/>
          <p:nvPr/>
        </p:nvSpPr>
        <p:spPr>
          <a:xfrm>
            <a:off x="985901" y="2670493"/>
            <a:ext cx="4756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支原体没有细胞壁，青霉素对它不起作用</a:t>
            </a:r>
            <a:endParaRPr lang="en-US" altLang="zh-CN" sz="2000" dirty="0"/>
          </a:p>
        </p:txBody>
      </p:sp>
      <p:sp>
        <p:nvSpPr>
          <p:cNvPr id="9" name="QB_5_AS.36_1#920bb9cb1?pid=644b4e6f8&amp;color=0,0,0&amp;vtp=1&amp;bbb=1&amp;hb=1"/>
          <p:cNvSpPr/>
          <p:nvPr/>
        </p:nvSpPr>
        <p:spPr>
          <a:xfrm>
            <a:off x="722376" y="3224213"/>
            <a:ext cx="10753344" cy="96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青霉素是通过干扰细菌细胞壁的合成来抑制细菌的繁殖，但是支原体没有细胞壁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，所以青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霉素不能对支原体起作用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，不能用于治疗支原体肺炎。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7" grpId="0" animBg="1" build="p"/>
      <p:bldP spid="8" grpId="0" animBg="1" build="p"/>
      <p:bldP spid="9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EX.37_1#644b4e6f8?pid=afe10d4c3&amp;color=0,0,0&amp;vtp=1&amp;bt=1&amp;bbb=1&amp;hb=1"/>
              <p:cNvSpPr/>
              <p:nvPr/>
            </p:nvSpPr>
            <p:spPr>
              <a:xfrm>
                <a:off x="722376" y="969264"/>
                <a:ext cx="10753344" cy="18415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教材变式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本题是教材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P12“拓展应用”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T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的变式题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，教材中以问答题的形式考查我们对所示图片的观察和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对真核细胞和原核细胞相关知识的掌握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，本题将教材问答题变式为填空题，重点更加突出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，也更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适应考试形式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4_EX.37_1#644b4e6f8?pid=afe10d4c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841500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402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38_1#af1ca1c46?sp=1&amp;pid=afe10d4c3&amp;color=0,0,0&amp;vtp=1&amp;bt=1&amp;bbb=1"/>
          <p:cNvSpPr/>
          <p:nvPr/>
        </p:nvSpPr>
        <p:spPr>
          <a:xfrm>
            <a:off x="722376" y="972000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［河北秦皇岛2025高一上期中］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如图是几种细胞或组织的图像，请据图回答下列问题：</a:t>
            </a:r>
            <a:endParaRPr lang="en-US" altLang="zh-CN" sz="2000" dirty="0"/>
          </a:p>
        </p:txBody>
      </p:sp>
      <p:pic>
        <p:nvPicPr>
          <p:cNvPr id="3" name="QO_4_BD.38_3#af1ca1c46?iti=1&amp;htil=1&amp;pid=afe10d4c3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36776" y="1547945"/>
            <a:ext cx="859536" cy="832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O_4_BD.38_4#af1ca1c46?iti=2&amp;htil=1&amp;pid=afe10d4c3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43400" y="1584521"/>
            <a:ext cx="813816" cy="804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QO_4_BD.38_5#af1ca1c46?iti=3&amp;htil=1&amp;pid=afe10d4c3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86016" y="1493081"/>
            <a:ext cx="905256" cy="886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6" name="QO_4_BD.38_6#af1ca1c46?iti=4&amp;htil=1&amp;pid=afe10d4c3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20072" y="1584521"/>
            <a:ext cx="813816" cy="804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7" name="QO_4_BD.38_7#af1ca1c46?iti=1&amp;htil=1&amp;pid=afe10d4c3&amp;color=0,0,0&amp;vtp=1"/>
          <p:cNvSpPr/>
          <p:nvPr/>
        </p:nvSpPr>
        <p:spPr>
          <a:xfrm>
            <a:off x="1948276" y="2507049"/>
            <a:ext cx="236537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8" name="QO_4_BD.38_8#af1ca1c46?iti=2&amp;htil=1&amp;pid=afe10d4c3&amp;color=0,0,0&amp;vtp=1"/>
          <p:cNvSpPr/>
          <p:nvPr/>
        </p:nvSpPr>
        <p:spPr>
          <a:xfrm>
            <a:off x="4642358" y="2516193"/>
            <a:ext cx="21590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9" name="QO_4_BD.38_9#af1ca1c46?iti=3&amp;htil=1&amp;pid=afe10d4c3&amp;color=0,0,0&amp;vtp=1"/>
          <p:cNvSpPr/>
          <p:nvPr/>
        </p:nvSpPr>
        <p:spPr>
          <a:xfrm>
            <a:off x="7325137" y="2507049"/>
            <a:ext cx="227013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10" name="QO_4_BD.38_10#af1ca1c46?iti=4&amp;htil=1&amp;pid=afe10d4c3&amp;color=0,0,0&amp;vtp=1"/>
          <p:cNvSpPr/>
          <p:nvPr/>
        </p:nvSpPr>
        <p:spPr>
          <a:xfrm>
            <a:off x="10001567" y="2516193"/>
            <a:ext cx="250825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QB_5_BD.39_1#158477126?sp=1&amp;pid=af1ca1c46&amp;color=0,0,0&amp;vtp=1&amp;bbb=1"/>
              <p:cNvSpPr/>
              <p:nvPr/>
            </p:nvSpPr>
            <p:spPr>
              <a:xfrm>
                <a:off x="722376" y="3004415"/>
                <a:ext cx="10753344" cy="137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（1）A、B、C、D可能分别表示下列哪一类细胞？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</m:oMath>
                </a14:m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</m:oMath>
                </a14:m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</m:oMath>
                </a14:m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000" b="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vl="0" latinLnBrk="1">
                  <a:lnSpc>
                    <a:spcPts val="3600"/>
                  </a:lnSpc>
                </a:pPr>
                <a:r>
                  <a:rPr lang="en-US" altLang="zh-CN" sz="200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①人的红细胞</a:t>
                </a:r>
                <a:r>
                  <a:rPr lang="en-US" altLang="zh-CN" sz="20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②蓝细菌细胞③叶肉细胞</a:t>
                </a:r>
                <a:endParaRPr lang="en-US" altLang="zh-CN" sz="2000">
                  <a:solidFill>
                    <a:prstClr val="black"/>
                  </a:solidFill>
                </a:endParaRPr>
              </a:p>
              <a:p>
                <a:pPr lvl="0" latinLnBrk="1">
                  <a:lnSpc>
                    <a:spcPts val="3600"/>
                  </a:lnSpc>
                </a:pPr>
                <a:r>
                  <a:rPr lang="en-US" altLang="zh-CN" sz="200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④洋葱表皮细胞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11" name="QB_5_BD.39_1#158477126?sp=1&amp;pid=af1ca1c4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004415"/>
                <a:ext cx="10753344" cy="1371600"/>
              </a:xfrm>
              <a:prstGeom prst="rect">
                <a:avLst/>
              </a:prstGeom>
              <a:blipFill rotWithShape="1">
                <a:blip r:embed="rId5"/>
                <a:stretch>
                  <a:fillRect l="-4" t="-17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QB_5_AN.40_1#158477126.blank?pid=af1ca1c46&amp;color=0,0,0&amp;vpa=13&amp;vtp=1"/>
          <p:cNvSpPr/>
          <p:nvPr/>
        </p:nvSpPr>
        <p:spPr>
          <a:xfrm>
            <a:off x="6634226" y="2966315"/>
            <a:ext cx="438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④</a:t>
            </a:r>
            <a:endParaRPr lang="en-US" altLang="zh-CN" sz="2000" dirty="0"/>
          </a:p>
        </p:txBody>
      </p:sp>
      <p:sp>
        <p:nvSpPr>
          <p:cNvPr id="15" name="QB_5_AN.41_1#158477126.blank?pid=af1ca1c46&amp;color=0,0,0&amp;vpa=14&amp;vtp=1"/>
          <p:cNvSpPr/>
          <p:nvPr/>
        </p:nvSpPr>
        <p:spPr>
          <a:xfrm>
            <a:off x="7426389" y="2966315"/>
            <a:ext cx="438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②</a:t>
            </a:r>
            <a:endParaRPr lang="en-US" altLang="zh-CN" sz="2000" dirty="0"/>
          </a:p>
        </p:txBody>
      </p:sp>
      <p:sp>
        <p:nvSpPr>
          <p:cNvPr id="16" name="QB_5_AN.42_1#158477126.blank?pid=af1ca1c46&amp;color=0,0,0&amp;vpa=15&amp;vtp=1"/>
          <p:cNvSpPr/>
          <p:nvPr/>
        </p:nvSpPr>
        <p:spPr>
          <a:xfrm>
            <a:off x="8205851" y="2966315"/>
            <a:ext cx="438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③</a:t>
            </a:r>
            <a:endParaRPr lang="en-US" altLang="zh-CN" sz="2000" dirty="0"/>
          </a:p>
        </p:txBody>
      </p:sp>
      <p:sp>
        <p:nvSpPr>
          <p:cNvPr id="17" name="QB_5_AN.43_1#158477126.blank?pid=af1ca1c46&amp;color=0,0,0&amp;vpa=16&amp;vtp=1"/>
          <p:cNvSpPr/>
          <p:nvPr/>
        </p:nvSpPr>
        <p:spPr>
          <a:xfrm>
            <a:off x="9010714" y="2966315"/>
            <a:ext cx="438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 build="p"/>
      <p:bldP spid="15" grpId="0" animBg="1" build="p"/>
      <p:bldP spid="16" grpId="0" animBg="1" build="p"/>
      <p:bldP spid="17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44_1#158477126?pid=af1ca1c46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B所示细胞中没有细胞核，有细胞壁，为原核细胞，可能表示②蓝细菌细胞；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C中清晰可见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高等植物叶片的栅栏组织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，可能表示③叶肉细胞；D中细胞呈两面凹的圆饼状，可能表示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①人的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红细胞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；A所示细胞近似长方形，排列紧密，可能表示④洋葱表皮细胞。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5_1#4b21bb785?pid=af1ca1c46&amp;color=0,0,0&amp;vtp=1&amp;bt=1&amp;bbb=1&amp;hb=1"/>
          <p:cNvSpPr/>
          <p:nvPr/>
        </p:nvSpPr>
        <p:spPr>
          <a:xfrm>
            <a:off x="722376" y="969264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）图中属于真核细胞的是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填字母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），真核细胞与原核细胞最主要的区别是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5_AN.46_1#4b21bb785.blank?pid=af1ca1c46&amp;color=0,0,0&amp;vpa=17&amp;vtp=1&amp;bbb=1"/>
          <p:cNvSpPr/>
          <p:nvPr/>
        </p:nvSpPr>
        <p:spPr>
          <a:xfrm>
            <a:off x="3903726" y="931164"/>
            <a:ext cx="125571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A、C、D</a:t>
            </a:r>
            <a:endParaRPr lang="en-US" altLang="zh-CN" sz="2000" dirty="0"/>
          </a:p>
        </p:txBody>
      </p:sp>
      <p:sp>
        <p:nvSpPr>
          <p:cNvPr id="4" name="QB_5_AN.47_1#4b21bb785.blank?pid=af1ca1c46&amp;color=0,0,0&amp;vpa=18&amp;vtp=1&amp;bbb=1"/>
          <p:cNvSpPr/>
          <p:nvPr/>
        </p:nvSpPr>
        <p:spPr>
          <a:xfrm>
            <a:off x="795401" y="1388364"/>
            <a:ext cx="3994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细胞内有无以核膜为界限的细胞核</a:t>
            </a:r>
            <a:endParaRPr lang="en-US" altLang="zh-CN" sz="2000" dirty="0"/>
          </a:p>
        </p:txBody>
      </p:sp>
      <p:sp>
        <p:nvSpPr>
          <p:cNvPr id="5" name="QB_5_AS.48_1#4b21bb785?pid=af1ca1c46&amp;color=0,0,0&amp;vtp=1&amp;bbb=1&amp;hb=1"/>
          <p:cNvSpPr/>
          <p:nvPr/>
        </p:nvSpPr>
        <p:spPr>
          <a:xfrm>
            <a:off x="722376" y="1938020"/>
            <a:ext cx="10753344" cy="96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由以上分析可知，A、C、D属于真核细胞，B属于原核细胞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，真核细胞与原核细胞最主要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的区别是细胞内有无以核膜为界限的细胞核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200" dirty="0"/>
          </a:p>
        </p:txBody>
      </p:sp>
      <p:sp>
        <p:nvSpPr>
          <p:cNvPr id="6" name="QB_5_BD.49_1#68754ed9f?pid=af1ca1c46&amp;color=0,0,0&amp;vtp=1&amp;bbb=1"/>
          <p:cNvSpPr/>
          <p:nvPr/>
        </p:nvSpPr>
        <p:spPr>
          <a:xfrm>
            <a:off x="722376" y="2946434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（3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）最基本的生命系统是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，图中能表示生命系统个体层次的是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填字母）。</a:t>
            </a:r>
            <a:endParaRPr lang="en-US" altLang="zh-CN" sz="2000" dirty="0"/>
          </a:p>
        </p:txBody>
      </p:sp>
      <p:sp>
        <p:nvSpPr>
          <p:cNvPr id="7" name="QB_5_AN.50_1#68754ed9f.blank?pid=af1ca1c46&amp;color=0,0,0&amp;vpa=19&amp;vtp=1&amp;bbb=1"/>
          <p:cNvSpPr/>
          <p:nvPr/>
        </p:nvSpPr>
        <p:spPr>
          <a:xfrm>
            <a:off x="3675126" y="2908334"/>
            <a:ext cx="692150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细胞</a:t>
            </a:r>
            <a:endParaRPr lang="en-US" altLang="zh-CN" sz="2000" dirty="0"/>
          </a:p>
        </p:txBody>
      </p:sp>
      <p:sp>
        <p:nvSpPr>
          <p:cNvPr id="8" name="QB_5_AN.51_1#68754ed9f.blank?pid=af1ca1c46&amp;color=0,0,0&amp;vpa=20&amp;vtp=1"/>
          <p:cNvSpPr/>
          <p:nvPr/>
        </p:nvSpPr>
        <p:spPr>
          <a:xfrm>
            <a:off x="8475726" y="2908334"/>
            <a:ext cx="357188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9" name="QB_5_AS.52_1#68754ed9f?pid=af1ca1c46&amp;color=0,0,0&amp;vtp=1&amp;bbb=1"/>
          <p:cNvSpPr/>
          <p:nvPr/>
        </p:nvSpPr>
        <p:spPr>
          <a:xfrm>
            <a:off x="722376" y="3390773"/>
            <a:ext cx="10753344" cy="482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最基本的生命系统是细胞，B是蓝细菌，一个细胞即为一个个体，能表示生命系统个体层次。</a:t>
            </a:r>
            <a:endParaRPr lang="en-US" altLang="zh-CN" sz="2200" spc="-50" dirty="0"/>
          </a:p>
        </p:txBody>
      </p:sp>
      <p:sp>
        <p:nvSpPr>
          <p:cNvPr id="10" name="QB_5_BD.53_1#ef6d133db?pid=af1ca1c46&amp;color=0,0,0&amp;vtp=1&amp;bbb=1&amp;hb=1"/>
          <p:cNvSpPr/>
          <p:nvPr/>
        </p:nvSpPr>
        <p:spPr>
          <a:xfrm>
            <a:off x="722376" y="3826193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（4）图中的B含有与光合作用有关的色素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，如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和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，以及与光合作用有关的酶，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因此它是一类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填“自养”或“异养”）生物。</a:t>
            </a:r>
            <a:endParaRPr lang="en-US" altLang="zh-CN" sz="2000" dirty="0"/>
          </a:p>
        </p:txBody>
      </p:sp>
      <p:sp>
        <p:nvSpPr>
          <p:cNvPr id="11" name="QB_5_AN.54_1#ef6d133db.blank?pid=af1ca1c46&amp;color=0,0,0&amp;vpa=21&amp;vtp=1&amp;bbb=1"/>
          <p:cNvSpPr/>
          <p:nvPr/>
        </p:nvSpPr>
        <p:spPr>
          <a:xfrm>
            <a:off x="5865876" y="3788093"/>
            <a:ext cx="946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叶绿素</a:t>
            </a:r>
            <a:endParaRPr lang="en-US" altLang="zh-CN" sz="2000" dirty="0"/>
          </a:p>
        </p:txBody>
      </p:sp>
      <p:sp>
        <p:nvSpPr>
          <p:cNvPr id="12" name="QB_5_AN.55_1#ef6d133db.blank?pid=af1ca1c46&amp;color=0,0,0&amp;vpa=22&amp;vtp=1&amp;bbb=1"/>
          <p:cNvSpPr/>
          <p:nvPr/>
        </p:nvSpPr>
        <p:spPr>
          <a:xfrm>
            <a:off x="7135876" y="3788093"/>
            <a:ext cx="946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藻蓝素</a:t>
            </a:r>
            <a:endParaRPr lang="en-US" altLang="zh-CN" sz="2000" dirty="0"/>
          </a:p>
        </p:txBody>
      </p:sp>
      <p:sp>
        <p:nvSpPr>
          <p:cNvPr id="13" name="QB_5_AN.56_1#ef6d133db.blank?pid=af1ca1c46&amp;color=0,0,0&amp;vpa=23&amp;vtp=1&amp;bbb=1"/>
          <p:cNvSpPr/>
          <p:nvPr/>
        </p:nvSpPr>
        <p:spPr>
          <a:xfrm>
            <a:off x="2255901" y="4245293"/>
            <a:ext cx="692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自养</a:t>
            </a:r>
            <a:endParaRPr lang="en-US" altLang="zh-CN" sz="2000" dirty="0"/>
          </a:p>
        </p:txBody>
      </p:sp>
      <p:sp>
        <p:nvSpPr>
          <p:cNvPr id="14" name="QB_5_AS.57_1#ef6d133db?pid=af1ca1c46&amp;color=0,0,0&amp;vtp=1&amp;bbb=1&amp;hb=1"/>
          <p:cNvSpPr/>
          <p:nvPr/>
        </p:nvSpPr>
        <p:spPr>
          <a:xfrm>
            <a:off x="722376" y="4799013"/>
            <a:ext cx="10753344" cy="965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B是蓝细菌，含有与光合作用有关的色素，如叶绿素和藻蓝素，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以及与光合作用有关的酶，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可以进行光合作用合成有机物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，因此它是一类自养生物。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7" grpId="0" animBg="1" build="p"/>
      <p:bldP spid="8" grpId="0" animBg="1" build="p"/>
      <p:bldP spid="9" grpId="0" animBg="1" build="p"/>
      <p:bldP spid="11" grpId="0" animBg="1" build="p"/>
      <p:bldP spid="12" grpId="0" animBg="1" build="p"/>
      <p:bldP spid="13" grpId="0" animBg="1" build="p"/>
      <p:bldP spid="14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8_1#1bcb39dc6?sp=1&amp;pid=627d5fd7b&amp;color=0,0,0&amp;vtp=1&amp;bt=1&amp;bbb=1&amp;hb=1"/>
          <p:cNvSpPr/>
          <p:nvPr/>
        </p:nvSpPr>
        <p:spPr>
          <a:xfrm>
            <a:off x="722376" y="972000"/>
            <a:ext cx="10753344" cy="1295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［广东佛山2025高一上期末］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生物固氮是微生物将氮气转化为氨的过程，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需要严格无氧的环境。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能够固氮的蓝细菌称为异形胞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，异形胞和普通蓝细菌能在营养供给上相互配合，如图所示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。下列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叙述正确的是(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9_1#1bcb39dc6.bracket?pid=627d5fd7b&amp;color=0,0,0&amp;vpa=24&amp;vtp=1"/>
          <p:cNvSpPr/>
          <p:nvPr/>
        </p:nvSpPr>
        <p:spPr>
          <a:xfrm>
            <a:off x="2446401" y="1840680"/>
            <a:ext cx="355600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pic>
        <p:nvPicPr>
          <p:cNvPr id="4" name="QC_5_BD.58_2#1bcb39dc6?pid=627d5fd7b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59352" y="2389828"/>
            <a:ext cx="4270248" cy="158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5_BD.58_3#1bcb39dc6?pid=627d5fd7b&amp;color=0,0,0&amp;vtp=1&amp;bbb=1"/>
          <p:cNvSpPr/>
          <p:nvPr/>
        </p:nvSpPr>
        <p:spPr>
          <a:xfrm>
            <a:off x="722376" y="4104328"/>
            <a:ext cx="10753344" cy="469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注：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异形胞为普通蓝细菌提供氨；普通蓝细菌为异形胞提供糖类</a:t>
            </a:r>
            <a:endParaRPr lang="en-US" altLang="zh-CN" sz="2000" dirty="0"/>
          </a:p>
        </p:txBody>
      </p:sp>
      <p:sp>
        <p:nvSpPr>
          <p:cNvPr id="6" name="QC_5_BD.58_4#1bcb39dc6.choices?pid=627d5fd7b&amp;color=0,0,0&amp;vtp=1&amp;bbb=1"/>
          <p:cNvSpPr/>
          <p:nvPr/>
        </p:nvSpPr>
        <p:spPr>
          <a:xfrm>
            <a:off x="722376" y="4565626"/>
            <a:ext cx="10753344" cy="172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A.与普通蓝细菌相比，异形胞有以核膜为界限的细胞核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.异形胞和普通蓝细菌相互配合构成多细胞生物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.推测异形胞是不能进行光合作用的异养生物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.普通蓝细菌含有藻蓝素和叶绿体，能进行光合作用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0_1#1bcb39dc6?pid=627d5fd7b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蓝细菌包括异形胞和普通蓝细菌，均属于原核生物，都不具有以核膜为界限的细胞核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，A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；异形胞和普通蓝细菌都是单细胞生物，不能构成多细胞生物，B错误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；图中显示异形胞为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普通蓝细菌提供氨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，普通蓝细菌为异形胞提供糖类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，由此推测异形胞是不能进行光合作用的异养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，C正确；普通蓝细菌为原核生物，没有叶绿体，D错误。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e708dddb6?pid=186f00ce7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［天津西青区2025高一上月考］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下列关于使用高倍显微镜的叙述正确的是(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_1#e708dddb6.bracket?pid=186f00ce7&amp;color=0,0,0&amp;vpa=1&amp;vtp=1"/>
          <p:cNvSpPr/>
          <p:nvPr/>
        </p:nvSpPr>
        <p:spPr>
          <a:xfrm>
            <a:off x="9248839" y="969264"/>
            <a:ext cx="385763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1_2#e708dddb6.choices?pid=186f00ce7&amp;color=0,0,0&amp;vtp=1&amp;bbb=1"/>
          <p:cNvSpPr/>
          <p:nvPr/>
        </p:nvSpPr>
        <p:spPr>
          <a:xfrm>
            <a:off x="722376" y="1401987"/>
            <a:ext cx="10753344" cy="1866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A.因为菠菜的叶片大，在高倍镜下容易找到，所以可以直接使用高倍镜观察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.在低倍镜下找到叶肉细胞后，即可换高倍镜观察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.换高倍镜后，先使用粗准焦螺旋，后使用细准焦螺旋将物像调至清晰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.当移动装片时，视野中的异物不动，换成高倍镜后，异物消失，说明异物可能存在于低倍镜上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_1#e708dddb6?pid=186f00ce7&amp;color=0,0,0&amp;vtp=1&amp;bt=1&amp;bbb=1&amp;hb=1"/>
          <p:cNvSpPr/>
          <p:nvPr/>
        </p:nvSpPr>
        <p:spPr>
          <a:xfrm>
            <a:off x="722376" y="972000"/>
            <a:ext cx="10753344" cy="2298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显微镜使用过程中，必须先用低倍镜找到物像，再换用高倍镜观察，A错误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；在低倍镜下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找到叶肉细胞后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，需要将细胞移到视野的正中央，再换高倍镜观察，B错误；换高倍镜后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，只能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调节细准焦螺旋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，不能调节粗准焦螺旋，C错误；用显微镜观察装片时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，在低倍镜视野中发现有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一异物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，当移动装片时，异物不动，说明异物不在装片上，换成高倍镜后，异物观察不到了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，说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明异物可能存在于低倍镜镜头上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_1#41dc85893?sp=1&amp;pid=186f00ce7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2.如图是在观察某种细胞时使用的一些镜头，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下列有关说法错误的是(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pic>
        <p:nvPicPr>
          <p:cNvPr id="3" name="QC_5_BD.4_2#41dc85893?pid=186f00ce7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04488" y="1490853"/>
            <a:ext cx="4379976" cy="758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AN.5_1#41dc85893.bracket?pid=186f00ce7&amp;color=0,0,0&amp;vpa=2&amp;vtp=1"/>
          <p:cNvSpPr/>
          <p:nvPr/>
        </p:nvSpPr>
        <p:spPr>
          <a:xfrm>
            <a:off x="8486839" y="969264"/>
            <a:ext cx="385763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5" name="QC_5_BD.4_3#41dc85893.choices?pid=186f00ce7&amp;color=0,0,0&amp;vtp=1&amp;bbb=1"/>
          <p:cNvSpPr/>
          <p:nvPr/>
        </p:nvSpPr>
        <p:spPr>
          <a:xfrm>
            <a:off x="722376" y="2379853"/>
            <a:ext cx="10753344" cy="1866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A.1、2、3是目镜；4、5、6是物镜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与6组合看到的细胞最小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.若使用相同的光圈，则与低倍镜相比，高倍镜的视野较暗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.显微镜的放大倍数是指放大某标本的面积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_1#41dc85893?pid=186f00ce7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镜头1、2、3无螺纹，是目镜，镜头4、5、6有螺纹，是物镜，A正确；目镜中1最长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，放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大倍数最小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，物镜中6最短，放大倍数最小，因此1与6组合看到的细胞最小，B正确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；若使用相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同光圈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，则与低倍镜相比，高倍镜下观察的范围小，视野变暗，物像更大，C正确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；显微镜的放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大倍数是指放大某标本的长度或宽度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_1#b30ccfb60?pid=277f381af&amp;color=0,0,0&amp;vtp=1&amp;bt=1&amp;bbb=1"/>
          <p:cNvSpPr/>
          <p:nvPr/>
        </p:nvSpPr>
        <p:spPr>
          <a:xfrm>
            <a:off x="722376" y="969264"/>
            <a:ext cx="10753344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［江苏盐城2025高一上期末］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下列关于原核细胞和真核细胞的叙述正确的是(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8_1#b30ccfb60.bracket?pid=277f381af&amp;color=0,0,0&amp;vpa=3&amp;vtp=1"/>
          <p:cNvSpPr/>
          <p:nvPr/>
        </p:nvSpPr>
        <p:spPr>
          <a:xfrm>
            <a:off x="9502839" y="969264"/>
            <a:ext cx="385763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7_2#b30ccfb60.choices?pid=277f381af&amp;color=0,0,0&amp;vtp=1&amp;bbb=1"/>
          <p:cNvSpPr/>
          <p:nvPr/>
        </p:nvSpPr>
        <p:spPr>
          <a:xfrm>
            <a:off x="722376" y="1401987"/>
            <a:ext cx="10753344" cy="927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860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.含有叶绿素的细胞一定是真核细胞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.没有核膜和染色体的细胞一定是原核细胞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860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C.含有有氧呼吸酶的细胞不可能是原核细胞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.组成生物体的细胞都具有细胞膜和细胞质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9_1#b30ccfb60?pid=277f381af&amp;color=0,0,0&amp;vtp=1&amp;bt=1&amp;bbb=1&amp;hb=1"/>
          <p:cNvSpPr/>
          <p:nvPr/>
        </p:nvSpPr>
        <p:spPr>
          <a:xfrm>
            <a:off x="722376" y="972000"/>
            <a:ext cx="10753344" cy="1384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蓝细菌细胞内含有藻蓝素和叶绿素，但其为原核细胞，A错误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；哺乳动物成熟红细胞无核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膜和染色体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，但其为真核细胞，B错误；需氧型原核细胞含有有氧呼吸酶，C错误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；组成生物体的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细胞是真核细胞或原核细胞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，两者都具有细胞膜和细胞质，D正确。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10_1#b30ccfb60?pid=277f381af&amp;color=0,0,0&amp;vtp=1&amp;bt=1&amp;bbb=1&amp;hb=1"/>
          <p:cNvSpPr/>
          <p:nvPr/>
        </p:nvSpPr>
        <p:spPr>
          <a:xfrm>
            <a:off x="722376" y="969264"/>
            <a:ext cx="10753344" cy="4165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方法总结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关于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“一定”“不一定”和“一定不”的解读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1）“一定”表示“全部都”。解题时需要寻找符合条件的例外情况，若有例外情况存在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，则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有关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“一定”的说法就不成立；若无例外情况，则“一定”就会成立。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2）“不一定”表示“有的符合，有的不符合”。解题时既需要考虑所给情况是否成立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，又需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要考虑其他情况也同时成立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。例如“单细胞生物不一定是原核生物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”可解读为有些单细胞生物是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原核生物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，有些单细胞生物不是原核生物。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3）“一定不”表示“所有情况都不”。例如“有细胞核的细胞一定不是原核细胞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”，可解读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为所有的原核细胞都没有细胞核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4298</Words>
  <Application>WPS 演示</Application>
  <PresentationFormat>宽屏</PresentationFormat>
  <Paragraphs>241</Paragraphs>
  <Slides>29</Slides>
  <Notes>29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50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宋体</vt:lpstr>
      <vt:lpstr>仿宋</vt:lpstr>
      <vt:lpstr>仿宋</vt:lpstr>
      <vt:lpstr>Calibri</vt:lpstr>
      <vt:lpstr>Arial Unicode MS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蓝天</cp:lastModifiedBy>
  <cp:revision>5</cp:revision>
  <dcterms:created xsi:type="dcterms:W3CDTF">2025-05-10T06:43:00Z</dcterms:created>
  <dcterms:modified xsi:type="dcterms:W3CDTF">2025-05-16T01:29:15Z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55031382FEC446DE872678FA4CE65EBD_12</vt:lpwstr>
  </property>
  <property fmtid="{D5CDD505-2E9C-101B-9397-08002B2CF9AE}" pid="3" name="KSOProductBuildVer">
    <vt:lpwstr>2052-12.1.0.20784</vt:lpwstr>
  </property>
</Properties>
</file>