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27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3efdf087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专题6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环境因素对光合作用影响的图表及实验分析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专题#df=0ae2650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专题5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细胞呼吸类型的判断及有关计算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f58d3e41e8d6aeec5702#tid=681dcfbaf29a350009a8f83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 多选题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18.png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23.png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1_1#ef6224f37?sp=1&amp;pid=2bd61e912&amp;color=0,0,0&amp;vtp=1&amp;bt=1&amp;bbb=1&amp;hb=1"/>
              <p:cNvSpPr/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［湖南长沙一中2025高一上期末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科研人员向离体叶绿体悬浮液中加入适量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溶液和必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要物质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，在适宜条件下进行周期性的光暗交替实验，结果如图。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下列叙述错误的是(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11_1#ef6224f37?sp=1&amp;pid=2bd61e91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2_1#ef6224f37.bracket?pid=2bd61e912&amp;color=0,0,0&amp;vpa=4&amp;vtp=1"/>
          <p:cNvSpPr/>
          <p:nvPr/>
        </p:nvSpPr>
        <p:spPr>
          <a:xfrm>
            <a:off x="10053701" y="14292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4_BD.11_2#ef6224f37?pid=2bd61e91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58184" y="2021528"/>
            <a:ext cx="4681728" cy="224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1_3#ef6224f37.choices?pid=2bd61e912&amp;color=0,0,0&amp;vtp=1&amp;bbb=1"/>
              <p:cNvSpPr/>
              <p:nvPr/>
            </p:nvSpPr>
            <p:spPr>
              <a:xfrm>
                <a:off x="722376" y="4396428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A.光照开始后短时间内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，叶绿体内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的含量会下降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B.该实验测量出来的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释放速率是总光合作用速率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.阴影部分的面积可表示光照初始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的积累量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.光照总时间及实验时间相同的条件下，光暗交替和连续光照制造的有机物量相等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11_3#ef6224f37.choices?pid=2bd61e91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396428"/>
                <a:ext cx="10753344" cy="1866900"/>
              </a:xfrm>
              <a:prstGeom prst="rect">
                <a:avLst/>
              </a:prstGeom>
              <a:blipFill rotWithShape="1">
                <a:blip r:embed="rId3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3_1#ef6224f37?pid=2bd61e912&amp;color=0,0,0&amp;vtp=1&amp;bt=1&amp;bbb=1&amp;hb=1"/>
              <p:cNvSpPr/>
              <p:nvPr/>
            </p:nvSpPr>
            <p:spPr>
              <a:xfrm>
                <a:off x="722376" y="972000"/>
                <a:ext cx="10753344" cy="3670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光反应产生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，暗反应中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的还原消耗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；由题图可知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，光照开始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后短时间内，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释放速率大于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吸收速率，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消耗速率大于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产生速率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，故叶绿体内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的含量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会下降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，A正确。由于该实验的材料是离体的叶绿体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，所以实验测出的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释放速率为总光合作用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速率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，B正确。由于氧气的释放速率可代表光反应速率，光反应能产生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；暗反应固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定二氧化碳，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吸收速率可表示暗反应速率，暗反应消耗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，所以阴影部分可表示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光照初始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的积累量，C正确。由C项分析可知，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有积累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，光暗交替时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暗反应能更充分地利用光反应产生的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，故光照总时间及实验时间相同的条件下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暗交替制造的有机物量可能大于连续光照制造的有机物量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13_1#ef6224f37?pid=2bd61e91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70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218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4_1#c60527445?sp=1&amp;pid=2bd61e912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［河北保定部分高中2025高一上期中］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某地属于中温带干旱气候区，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随着气温升高和干旱加剧，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研究人员先研究了正常温度下的干旱胁迫对枸杞品种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A、B生长的影响，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相关实验结果如表所示。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回答下列问题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QO_4_BD.14_2#c60527445?colgroup=2,13,5,5,5,3&amp;pid=2bd61e912&amp;color=0,0,0&amp;vtp=1&amp;bbb=1&amp;hb=1"/>
              <p:cNvGraphicFramePr>
                <a:graphicFrameLocks noGrp="1"/>
              </p:cNvGraphicFramePr>
              <p:nvPr/>
            </p:nvGraphicFramePr>
            <p:xfrm>
              <a:off x="722376" y="2478728"/>
              <a:ext cx="10671048" cy="2694940"/>
            </p:xfrm>
            <a:graphic>
              <a:graphicData uri="http://schemas.openxmlformats.org/drawingml/2006/table">
                <a:tbl>
                  <a:tblPr/>
                  <a:tblGrid>
                    <a:gridCol w="777240"/>
                    <a:gridCol w="3730752"/>
                    <a:gridCol w="1682496"/>
                    <a:gridCol w="1682496"/>
                    <a:gridCol w="1682496"/>
                    <a:gridCol w="1115568"/>
                  </a:tblGrid>
                  <a:tr h="855980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枸杞</a:t>
                          </a:r>
                          <a:endParaRPr lang="en-US" altLang="zh-CN" sz="2000" b="1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品种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检测指标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正常供水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轻度干旱胁迫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中度干旱胁迫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重度干</a:t>
                          </a:r>
                          <a:endParaRPr lang="en-US" altLang="zh-CN" sz="2000" b="1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旱胁迫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 rowSpan="2"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品种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胞间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CO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浓度/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mmol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⋅</m:t>
                              </m:r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mol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−</m:t>
                                  </m:r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1</m:t>
                                  </m:r>
                                </m:sup>
                              </m:s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249.23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208.15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157.66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112.18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净光合速率/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(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𝜇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mol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⋅</m:t>
                              </m:r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−</m:t>
                                  </m:r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⋅</m:t>
                              </m:r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s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−</m:t>
                                  </m:r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1</m:t>
                                  </m:r>
                                </m:sup>
                              </m:s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24.26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15.92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12.47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6.98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 rowSpan="2"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品种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胞间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CO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浓度/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mmol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⋅</m:t>
                              </m:r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mol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−</m:t>
                                  </m:r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1</m:t>
                                  </m:r>
                                </m:sup>
                              </m:s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246.71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142.35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130.16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91.28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净光合速率/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(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𝜇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mol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⋅</m:t>
                              </m:r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−</m:t>
                                  </m:r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⋅</m:t>
                              </m:r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s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−</m:t>
                                  </m:r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1</m:t>
                                  </m:r>
                                </m:sup>
                              </m:s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33.65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17.86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4.79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2.49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QO_4_BD.14_2#c60527445?colgroup=2,13,5,5,5,3&amp;pid=2bd61e912&amp;color=0,0,0&amp;vtp=1&amp;bbb=1&amp;hb=1"/>
              <p:cNvGraphicFramePr>
                <a:graphicFrameLocks noGrp="1"/>
              </p:cNvGraphicFramePr>
              <p:nvPr/>
            </p:nvGraphicFramePr>
            <p:xfrm>
              <a:off x="722376" y="2478728"/>
              <a:ext cx="10671048" cy="2694940"/>
            </p:xfrm>
            <a:graphic>
              <a:graphicData uri="http://schemas.openxmlformats.org/drawingml/2006/table">
                <a:tbl>
                  <a:tblPr/>
                  <a:tblGrid>
                    <a:gridCol w="777240"/>
                    <a:gridCol w="3730752"/>
                    <a:gridCol w="1682496"/>
                    <a:gridCol w="1682496"/>
                    <a:gridCol w="1682496"/>
                    <a:gridCol w="1115568"/>
                  </a:tblGrid>
                  <a:tr h="855980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枸杞</a:t>
                          </a:r>
                          <a:endParaRPr lang="en-US" altLang="zh-CN" sz="2000" b="1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品种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检测指标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正常供水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轻度干旱胁迫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中度干旱胁迫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重度干</a:t>
                          </a:r>
                          <a:endParaRPr lang="en-US" altLang="zh-CN" sz="2000" b="1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旱胁迫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 rowSpan="2"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品种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249.23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208.15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157.66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112.18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24.26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15.92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12.47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6.98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 rowSpan="2"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品种</a:t>
                          </a:r>
                          <a:endParaRPr lang="en-US" altLang="zh-CN" sz="2000" b="0" i="0">
                            <a:solidFill>
                              <a:srgbClr val="00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  <a:cs typeface="微软雅黑" panose="020B0503020204020204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246.71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142.35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130.16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91.28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33.65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17.86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4.79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2.49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5_1#0d7c1911a?pid=c60527445&amp;color=0,0,0&amp;mp=1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（1）在上述实验中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，自变量是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p:sp>
        <p:nvSpPr>
          <p:cNvPr id="3" name="QB_5_AN.16_1#0d7c1911a.blank?pid=c60527445&amp;color=0,0,0&amp;mp=1&amp;vpa=5&amp;vtp=1&amp;bbb=1"/>
          <p:cNvSpPr/>
          <p:nvPr/>
        </p:nvSpPr>
        <p:spPr>
          <a:xfrm>
            <a:off x="4183126" y="931164"/>
            <a:ext cx="29781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枸杞品种和干旱胁迫程度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p:sp>
        <p:nvSpPr>
          <p:cNvPr id="4" name="QB_5_AS.17_1#0d7c1911a?pid=c60527445&amp;color=0,0,0&amp;vtp=1&amp;bbb=1&amp;hb=1"/>
          <p:cNvSpPr/>
          <p:nvPr/>
        </p:nvSpPr>
        <p:spPr>
          <a:xfrm>
            <a:off x="722376" y="1409573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据表格信息可知，本实验的自变量是枸杞品种和干旱胁迫程度（正常水分、轻度干旱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、中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度干旱和重度干旱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）。</a:t>
            </a:r>
            <a:endParaRPr lang="en-US" altLang="zh-CN" sz="2200" dirty="0">
              <a:solidFill>
                <a:srgbClr val="000000"/>
              </a:solidFill>
            </a:endParaRPr>
          </a:p>
        </p:txBody>
      </p:sp>
      <p:sp>
        <p:nvSpPr>
          <p:cNvPr id="5" name="QB_5_BD.18_1#11c71911b?pid=c60527445&amp;color=0,0,0&amp;vtp=1&amp;bbb=1&amp;hb=1"/>
          <p:cNvSpPr/>
          <p:nvPr/>
        </p:nvSpPr>
        <p:spPr>
          <a:xfrm>
            <a:off x="722376" y="2417987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（2）随着干旱胁迫程度的加大，植物的水分供应不足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，导致光反应产生的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答出2点）减少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，进而直接影响暗反应过程中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这是光合速率降低的原因之一。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AN.19_1#11c71911b.blank?pid=c60527445&amp;color=0,0,0&amp;vpa=6&amp;vtp=1&amp;bbb=1"/>
              <p:cNvSpPr/>
              <p:nvPr/>
            </p:nvSpPr>
            <p:spPr>
              <a:xfrm>
                <a:off x="9010713" y="2471039"/>
                <a:ext cx="1763713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𝐀𝐓𝐏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𝐍𝐀𝐃𝐏𝐇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6" name="QB_5_AN.19_1#11c71911b.blank?pid=c60527445&amp;color=0,0,0&amp;vpa=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0713" y="2471039"/>
                <a:ext cx="1763713" cy="317500"/>
              </a:xfrm>
              <a:prstGeom prst="rect">
                <a:avLst/>
              </a:prstGeom>
              <a:blipFill rotWithShape="1">
                <a:blip r:embed="rId1"/>
                <a:stretch>
                  <a:fillRect l="-4" t="-3680" r="22" b="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5_AN.20_1#11c71911b.blank?pid=c60527445&amp;color=0,0,0&amp;vpa=7&amp;vtp=1&amp;bbb=1"/>
              <p:cNvSpPr/>
              <p:nvPr/>
            </p:nvSpPr>
            <p:spPr>
              <a:xfrm>
                <a:off x="5961126" y="2923667"/>
                <a:ext cx="1217041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的还原</a:t>
                </a:r>
                <a:endParaRPr lang="en-US" altLang="zh-CN" sz="1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7" name="QB_5_AN.20_1#11c71911b.blank?pid=c60527445&amp;color=0,0,0&amp;vpa=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1126" y="2923667"/>
                <a:ext cx="1217041" cy="317500"/>
              </a:xfrm>
              <a:prstGeom prst="rect">
                <a:avLst/>
              </a:prstGeom>
              <a:blipFill rotWithShape="1">
                <a:blip r:embed="rId2"/>
                <a:stretch>
                  <a:fillRect l="-31" t="-3640" r="10" b="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5_AS.21_1#11c71911b?pid=c60527445&amp;color=0,0,0&amp;vtp=1&amp;bbb=1&amp;hb=1"/>
              <p:cNvSpPr/>
              <p:nvPr/>
            </p:nvSpPr>
            <p:spPr>
              <a:xfrm>
                <a:off x="722376" y="3345053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在光反应阶段，光能被叶绿体类囊体薄膜上的色素捕获后，进行水的光解，产生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，从而使光能转化成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中的化学能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，所以水分供应不足会导致光反应的产物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减少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，进而影响暗反应中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的还原，使有机物合成减少，净光合速率降低。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8" name="QB_5_AS.21_1#11c71911b?pid=c6052744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345053"/>
                <a:ext cx="10753344" cy="1384300"/>
              </a:xfrm>
              <a:prstGeom prst="rect">
                <a:avLst/>
              </a:prstGeom>
              <a:blipFill rotWithShape="1">
                <a:blip r:embed="rId3"/>
                <a:stretch>
                  <a:fillRect l="-4" t="-37" b="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8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2_1#57ce76192?pid=c60527445&amp;color=0,0,0&amp;vtp=1&amp;bt=1&amp;bbb=1&amp;hb=1"/>
          <p:cNvSpPr/>
          <p:nvPr/>
        </p:nvSpPr>
        <p:spPr>
          <a:xfrm>
            <a:off x="722376" y="969264"/>
            <a:ext cx="10753344" cy="182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（3）据表分析，在正常温度条件下，干旱胁迫对于品种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A的影响是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研究人员推测高温处理会增强这种影响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，请在上述实验的基础上设计实验来验证该结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论，写出简要的实验思路：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23_1#57ce76192.blank?pid=c60527445&amp;color=0,0,0&amp;vpa=8&amp;vtp=1&amp;bbb=1&amp;hb=1"/>
              <p:cNvSpPr/>
              <p:nvPr/>
            </p:nvSpPr>
            <p:spPr>
              <a:xfrm>
                <a:off x="722377" y="931164"/>
                <a:ext cx="10749631" cy="9144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                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胞间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浓度和净光合速率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均降低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5_AN.23_1#57ce76192.blank?pid=c60527445&amp;color=0,0,0&amp;vpa=8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931164"/>
                <a:ext cx="10749631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28" r="1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N.24_1#57ce76192.blank?pid=c60527445&amp;color=0,0,0&amp;vpa=9&amp;vtp=1&amp;bbb=1&amp;hb=1"/>
              <p:cNvSpPr/>
              <p:nvPr/>
            </p:nvSpPr>
            <p:spPr>
              <a:xfrm>
                <a:off x="722377" y="1845564"/>
                <a:ext cx="10749631" cy="9144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进行除温度外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，其余均相同的高温处理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，检测胞间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浓度和净光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合速率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B_5_AN.24_1#57ce76192.blank?pid=c60527445&amp;color=0,0,0&amp;vpa=9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1845564"/>
                <a:ext cx="10749631" cy="914400"/>
              </a:xfrm>
              <a:prstGeom prst="rect">
                <a:avLst/>
              </a:prstGeom>
              <a:blipFill rotWithShape="1">
                <a:blip r:embed="rId2"/>
                <a:stretch>
                  <a:fillRect l="-4" t="-28" r="1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25_1#57ce76192?pid=c60527445&amp;color=0,0,0&amp;vtp=1&amp;bbb=1&amp;hb=1"/>
              <p:cNvSpPr/>
              <p:nvPr/>
            </p:nvSpPr>
            <p:spPr>
              <a:xfrm>
                <a:off x="722376" y="2852420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据表可知，在正常温度条件下，干旱胁迫对于品种A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光合速率的影响是使其气孔开度减小，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导致其吸收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减少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，胞间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浓度下降，从而进一步抑制光合作用的进行，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使净光合速率降低。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若要设计实验验证高温处理会使光合速率降低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，可以在上述实验的基础上设计高温处理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，然后检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测胞间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浓度和净光合速率。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B_5_AS.25_1#57ce76192?pid=c6052744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52420"/>
                <a:ext cx="10753344" cy="1841500"/>
              </a:xfrm>
              <a:prstGeom prst="rect">
                <a:avLst/>
              </a:prstGeom>
              <a:blipFill rotWithShape="1">
                <a:blip r:embed="rId3"/>
                <a:stretch>
                  <a:fillRect l="-4" r="-14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6_1#50f5cb9a8?pid=c60527445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（4）根据表中实验结果分析，随着当地气候的变化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，更适合在当地种植的枸杞品种是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5_AN.27_1#50f5cb9a8.blank?pid=c60527445&amp;color=0,0,0&amp;vpa=10&amp;vtp=1&amp;bbb=1"/>
          <p:cNvSpPr/>
          <p:nvPr/>
        </p:nvSpPr>
        <p:spPr>
          <a:xfrm>
            <a:off x="10253726" y="931164"/>
            <a:ext cx="8826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品种A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28_1#50f5cb9a8?pid=c60527445&amp;color=0,0,0&amp;vtp=1&amp;bbb=1&amp;hb=1"/>
              <p:cNvSpPr/>
              <p:nvPr/>
            </p:nvSpPr>
            <p:spPr>
              <a:xfrm>
                <a:off x="722376" y="1363853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根据表中实验结果可知，随着干旱胁迫程度的加深，品种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A的胞间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浓度和净光合速率下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降幅度较小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，因此随着当地气候的变化（气温升高和干旱加剧），更适合在当地种植的是品种A。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5_AS.28_1#50f5cb9a8?pid=c6052744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3853"/>
                <a:ext cx="10753344" cy="965200"/>
              </a:xfrm>
              <a:prstGeom prst="rect">
                <a:avLst/>
              </a:prstGeom>
              <a:blipFill rotWithShape="1">
                <a:blip r:embed="rId1"/>
                <a:stretch>
                  <a:fillRect l="-4" t="-53" r="-1459" b="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9_1#990f5b48d?sp=1&amp;pid=2bd61e912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［江苏无锡2025联考改编］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金银花不仅是一味重要的中药材，而且花色奇特，花形别致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，色香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俱全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，具有很高的观赏价值。为提高金银花产量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，某实验小组对三种金银花净光合速率的日变化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进行了研究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，结果如图所示。</a:t>
            </a:r>
            <a:endParaRPr lang="en-US" altLang="zh-CN" sz="2000" dirty="0"/>
          </a:p>
        </p:txBody>
      </p:sp>
      <p:pic>
        <p:nvPicPr>
          <p:cNvPr id="3" name="QO_4_BD.29_2#990f5b48d?pid=2bd61e91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1648" y="2478728"/>
            <a:ext cx="4105656" cy="244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0_1#af00d8cd9?pid=990f5b48d&amp;color=0,0,0&amp;mp=1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）金银花叶片中光合色素分布在叶肉细胞叶绿体的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上，提取叶片中光合色素的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原理是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5_AN.31_1#af00d8cd9.blank?pid=990f5b48d&amp;color=0,0,0&amp;mp=1&amp;vpa=11&amp;vtp=1&amp;bbb=1"/>
          <p:cNvSpPr/>
          <p:nvPr/>
        </p:nvSpPr>
        <p:spPr>
          <a:xfrm>
            <a:off x="6723126" y="931164"/>
            <a:ext cx="1454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类囊体薄膜</a:t>
            </a:r>
            <a:endParaRPr lang="en-US" altLang="zh-CN" sz="2000" dirty="0"/>
          </a:p>
        </p:txBody>
      </p:sp>
      <p:sp>
        <p:nvSpPr>
          <p:cNvPr id="4" name="QB_5_AN.32_1#af00d8cd9.blank?pid=990f5b48d&amp;color=0,0,0&amp;mp=1&amp;vpa=12&amp;vtp=1&amp;bbb=1"/>
          <p:cNvSpPr/>
          <p:nvPr/>
        </p:nvSpPr>
        <p:spPr>
          <a:xfrm>
            <a:off x="1493901" y="1388364"/>
            <a:ext cx="551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叶绿体中的色素能够溶解在有机溶剂无水乙醇中</a:t>
            </a:r>
            <a:endParaRPr lang="en-US" altLang="zh-CN" sz="2000" dirty="0"/>
          </a:p>
        </p:txBody>
      </p:sp>
      <p:sp>
        <p:nvSpPr>
          <p:cNvPr id="5" name="QB_5_AS.33_1#af00d8cd9?pid=990f5b48d&amp;color=0,0,0&amp;vtp=1&amp;bbb=1&amp;hb=1"/>
          <p:cNvSpPr/>
          <p:nvPr/>
        </p:nvSpPr>
        <p:spPr>
          <a:xfrm>
            <a:off x="722376" y="1938020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金银花的光合色素主要分布在叶肉细胞叶绿体的类囊体薄膜上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。由于叶绿体中的色素能够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溶解在有机溶剂无水乙醇中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，因此可用无水乙醇提取光合色素。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BD.34_1#7168b95f3?pid=990f5b48d&amp;color=0,0,0&amp;vtp=1&amp;bbb=1&amp;hb=1"/>
              <p:cNvSpPr/>
              <p:nvPr/>
            </p:nvSpPr>
            <p:spPr>
              <a:xfrm>
                <a:off x="722376" y="2946434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2）15时，黄花金银花与京九红金银花净光合速率相同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，此时二者光合作用固定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的速率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spc="-5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填“相同”“不同”或“不一定相同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”），理由是</a:t>
                </a:r>
                <a:r>
                  <a:rPr lang="en-US" altLang="zh-CN" sz="2000" i="0" spc="-5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</a:t>
                </a:r>
                <a:r>
                  <a:rPr lang="en-US" altLang="zh-CN" sz="2000" b="0" i="0" spc="-5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spc="-50" dirty="0"/>
              </a:p>
            </p:txBody>
          </p:sp>
        </mc:Choice>
        <mc:Fallback>
          <p:sp>
            <p:nvSpPr>
              <p:cNvPr id="6" name="QB_5_BD.34_1#7168b95f3?pid=990f5b48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946434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4" r="-94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B_5_AN.35_1#7168b95f3.blank?pid=990f5b48d&amp;color=0,0,0&amp;vpa=13&amp;vtp=1&amp;bbb=1&amp;hb=1"/>
          <p:cNvSpPr/>
          <p:nvPr/>
        </p:nvSpPr>
        <p:spPr>
          <a:xfrm>
            <a:off x="722377" y="2908334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不一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定相同</a:t>
            </a:r>
            <a:endParaRPr lang="en-US" altLang="zh-CN" sz="2000" dirty="0"/>
          </a:p>
        </p:txBody>
      </p:sp>
      <p:sp>
        <p:nvSpPr>
          <p:cNvPr id="8" name="QB_5_AN.36_1#7168b95f3.blank?pid=990f5b48d&amp;color=0,0,0&amp;vpa=14&amp;vtp=1&amp;bbb=1"/>
          <p:cNvSpPr/>
          <p:nvPr/>
        </p:nvSpPr>
        <p:spPr>
          <a:xfrm>
            <a:off x="7408926" y="3365534"/>
            <a:ext cx="36449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spc="-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不知道这两种金银花的呼吸速率</a:t>
            </a:r>
            <a:endParaRPr lang="en-US" altLang="zh-CN" sz="2000" spc="-5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QB_5_AS.37_1#7168b95f3?pid=990f5b48d&amp;color=0,0,0&amp;vtp=1&amp;bbb=1&amp;hb=1"/>
              <p:cNvSpPr/>
              <p:nvPr/>
            </p:nvSpPr>
            <p:spPr>
              <a:xfrm>
                <a:off x="722376" y="3873500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图中黄花金银花与京九红金银花净光合速率在15时相同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，而固定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速率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净光合速率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呼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吸速率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，由于图中无法看出两种金银花的呼吸作用速率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，因此两种金银花光合作用固定二氧化碳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的速率不一定相同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9" name="QB_5_AS.37_1#7168b95f3?pid=990f5b48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873500"/>
                <a:ext cx="10753344" cy="1384300"/>
              </a:xfrm>
              <a:prstGeom prst="rect">
                <a:avLst/>
              </a:prstGeom>
              <a:blipFill rotWithShape="1">
                <a:blip r:embed="rId2"/>
                <a:stretch>
                  <a:fillRect l="-4" r="-6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7" grpId="0" animBg="1" build="p"/>
      <p:bldP spid="8" grpId="0" animBg="1" build="p"/>
      <p:bldP spid="9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38_1#aba3fc22a?pid=990f5b48d&amp;color=0,0,0&amp;vtp=1&amp;bt=1&amp;bbb=1&amp;hb=1"/>
              <p:cNvSpPr/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（3）在高温环境中，金银花通过蒸腾作用使叶片降温，但在中午12时左右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，叶片气孔开度会减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小以避免过度失水损伤细胞，这会引起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供应不足，光反应速率降低，该现象称为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“光合午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请解释光反应速率降低的原因：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__________________________________________________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38_1#aba3fc22a?pid=990f5b48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384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39_1#aba3fc22a.blank?pid=990f5b48d&amp;color=0,0,0&amp;vpa=15&amp;vtp=1&amp;bbb=1&amp;hb=1"/>
              <p:cNvSpPr/>
              <p:nvPr/>
            </p:nvSpPr>
            <p:spPr>
              <a:xfrm>
                <a:off x="722377" y="1848300"/>
                <a:ext cx="10749631" cy="9144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ct val="150000"/>
                  </a:lnSpc>
                </a:pPr>
                <a:r>
                  <a:rPr lang="en-US" altLang="zh-CN" sz="2000" b="1" i="0" kern="0">
                    <a:solidFill>
                      <a:srgbClr val="FFFFFF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供应不足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，暗反应为光反应提供的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𝐍𝐀𝐃𝐏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𝐀𝐃𝐏</m:t>
                    </m:r>
                  </m:oMath>
                </a14:m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𝐏𝐢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减少，所以光反应速率降低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39_1#aba3fc22a.blank?pid=990f5b48d&amp;color=0,0,0&amp;vpa=15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1848300"/>
                <a:ext cx="10749631" cy="914400"/>
              </a:xfrm>
              <a:prstGeom prst="rect">
                <a:avLst/>
              </a:prstGeom>
              <a:blipFill rotWithShape="1">
                <a:blip r:embed="rId2"/>
                <a:stretch>
                  <a:fillRect l="-4" t="-49" r="1" b="-29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40_1#aba3fc22a?pid=990f5b48d&amp;color=0,0,0&amp;vtp=1&amp;bbb=1&amp;hb=1"/>
              <p:cNvSpPr/>
              <p:nvPr/>
            </p:nvSpPr>
            <p:spPr>
              <a:xfrm>
                <a:off x="722376" y="2808928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在高温环境中叶片气孔开度会减小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供应不足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，暗反应为光反应提供的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NADP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ADP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减少，所以光反应速率降低。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5_AS.40_1#aba3fc22a?pid=990f5b48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08928"/>
                <a:ext cx="10753344" cy="965200"/>
              </a:xfrm>
              <a:prstGeom prst="rect">
                <a:avLst/>
              </a:prstGeom>
              <a:blipFill rotWithShape="1">
                <a:blip r:embed="rId3"/>
                <a:stretch>
                  <a:fillRect l="-4" t="-33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41_1#1ae92c2c0?pid=990f5b48d&amp;color=0,0,0&amp;vtp=1&amp;bt=1&amp;bbb=1&amp;hb=1"/>
              <p:cNvSpPr/>
              <p:nvPr/>
            </p:nvSpPr>
            <p:spPr>
              <a:xfrm>
                <a:off x="722376" y="972000"/>
                <a:ext cx="10753344" cy="228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（4）金银花“光合午休”现象还与叶片中的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蛋白（调节光系统Ⅱ活性的关键蛋白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）含量密切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。研究表明：强光照会导致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蛋白含量下降，而水杨酸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能减小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蛋白含量下降的幅度。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请以红花金银花为实验材料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，设计实验验证此结论，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简要写出实验思路：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____________________________________________________________________________________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41_1#1ae92c2c0?pid=990f5b48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86000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1270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42_1#1ae92c2c0.blank?pid=990f5b48d&amp;color=0,0,0&amp;vpa=16&amp;vtp=1&amp;bbb=1&amp;hb=1"/>
              <p:cNvSpPr/>
              <p:nvPr/>
            </p:nvSpPr>
            <p:spPr>
              <a:xfrm>
                <a:off x="722377" y="1848300"/>
                <a:ext cx="10749631" cy="13716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                      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将红花金银花随机均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分成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3组，编号A、B、C；分别在强光照、强光照加水杨酸处理、适宜光照三种条件下培养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他条件相同且适宜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；一段时间后，检测并比较各组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𝐃𝟏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蛋白的含量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5_AN.42_1#1ae92c2c0.blank?pid=990f5b48d&amp;color=0,0,0&amp;vpa=1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1848300"/>
                <a:ext cx="10749631" cy="1371600"/>
              </a:xfrm>
              <a:prstGeom prst="rect">
                <a:avLst/>
              </a:prstGeom>
              <a:blipFill rotWithShape="1">
                <a:blip r:embed="rId2"/>
                <a:stretch>
                  <a:fillRect l="-4" t="-33" r="1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43_1#1ae92c2c0?pid=990f5b48d&amp;color=0,0,0&amp;vtp=1&amp;bbb=1&amp;hb=1"/>
              <p:cNvSpPr/>
              <p:nvPr/>
            </p:nvSpPr>
            <p:spPr>
              <a:xfrm>
                <a:off x="722376" y="3266128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该实验目的为验证强光照会导致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蛋白含量下降，而水杨酸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SA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能减小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蛋白含量下降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的幅度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，故实验的自变量为强光照下水杨酸的有无，因变量为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蛋白含量，为了观察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蛋白含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量下降幅度的变化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，需要设置一组适宜光照作为对照。具体实验思路见答案。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5_AS.43_1#1ae92c2c0?pid=990f5b48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66128"/>
                <a:ext cx="10753344" cy="1384300"/>
              </a:xfrm>
              <a:prstGeom prst="rect">
                <a:avLst/>
              </a:prstGeom>
              <a:blipFill rotWithShape="1">
                <a:blip r:embed="rId3"/>
                <a:stretch>
                  <a:fillRect l="-4" t="-23" b="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2bd61e912.fixed?pid=3efdf0874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</a:t>
            </a:r>
            <a:endParaRPr lang="en-US" altLang="zh-CN" sz="7200" dirty="0"/>
          </a:p>
        </p:txBody>
      </p:sp>
      <p:sp>
        <p:nvSpPr>
          <p:cNvPr id="3" name="C_3#2bd61e912.fixed?pid=3efdf0874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300"/>
              </a:lnSpc>
            </a:pPr>
            <a:r>
              <a:rPr lang="en-US" altLang="zh-CN" sz="43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专题6</a:t>
            </a:r>
            <a:r>
              <a:rPr lang="en-US" altLang="zh-CN" sz="43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3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环境因素对光合作用影响的图表及实验分析</a:t>
            </a:r>
            <a:endParaRPr lang="en-US" altLang="zh-CN" sz="4300" dirty="0"/>
          </a:p>
        </p:txBody>
      </p:sp>
      <p:pic>
        <p:nvPicPr>
          <p:cNvPr id="4" name="C_3#2bd61e912.fixed?pid=3efdf0874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2bd61e912.fixed?pid=3efdf0874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EX.44_1#990f5b48d?pid=2bd61e912&amp;color=0,0,0&amp;vtp=1&amp;bt=1&amp;bbb=1&amp;hb=1"/>
              <p:cNvSpPr/>
              <p:nvPr/>
            </p:nvSpPr>
            <p:spPr>
              <a:xfrm>
                <a:off x="722376" y="969264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教材变式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本题是教材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P106“拓展应用”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的变式题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。教材中题目考查分析一天中植物光合作用强度的变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化及原因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；本题考查不同品种金银花光合作用的比较、植物出现“光合午休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”现象的原因分析及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设计实验的相关注意事项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，考查内容综合，难度较大。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EX.44_1#990f5b48d?pid=2bd61e91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8415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402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_1#74364d5de?htil=1&amp;pid=2bd61e912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10071" y="1054296"/>
            <a:ext cx="3108960" cy="273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_2#74364d5de?htil=1&amp;sp=1&amp;pid=2bd61e912&amp;color=0,0,0&amp;vtp=1&amp;bt=1&amp;bbb=1&amp;hb=1&amp;hs=1"/>
              <p:cNvSpPr/>
              <p:nvPr/>
            </p:nvSpPr>
            <p:spPr>
              <a:xfrm>
                <a:off x="722376" y="972000"/>
                <a:ext cx="7516368" cy="182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［河北沧州2025高一上月考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光合作用是自然界最重要的化学反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应之一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，光合作用的限制因素有内因和外因两个方面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，外因主要包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括温度、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浓度和光照强度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。如图是实验人员测得的光照强度对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单个叶片光合速率的影响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下列相关叙述错误的是(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4_BD.1_2#74364d5de?htil=1&amp;sp=1&amp;pid=2bd61e912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7516368" cy="1828800"/>
              </a:xfrm>
              <a:prstGeom prst="rect">
                <a:avLst/>
              </a:prstGeom>
              <a:blipFill rotWithShape="1">
                <a:blip r:embed="rId2"/>
                <a:stretch>
                  <a:fillRect l="-5" t="-25" r="3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2_1#74364d5de.bracket?pid=2bd61e912&amp;color=0,0,0&amp;vpa=1&amp;vtp=1"/>
          <p:cNvSpPr/>
          <p:nvPr/>
        </p:nvSpPr>
        <p:spPr>
          <a:xfrm>
            <a:off x="6510401" y="23436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_3#74364d5de?htil=1&amp;pid=2bd61e912&amp;color=0,0,0&amp;vtp=1&amp;bbb=1&amp;hb=1&amp;hs=1"/>
              <p:cNvSpPr/>
              <p:nvPr/>
            </p:nvSpPr>
            <p:spPr>
              <a:xfrm>
                <a:off x="722376" y="2847062"/>
                <a:ext cx="7516368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注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光极限是指光合作用吸收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量随着光照强度的增加而上升的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光照强度范围；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极限是指光合作用吸收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量不再随着光照强度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的增加而上升的光照强度范围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1_3#74364d5de?htil=1&amp;pid=2bd61e912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47062"/>
                <a:ext cx="7516368" cy="1371600"/>
              </a:xfrm>
              <a:prstGeom prst="rect">
                <a:avLst/>
              </a:prstGeom>
              <a:blipFill rotWithShape="1">
                <a:blip r:embed="rId3"/>
                <a:stretch>
                  <a:fillRect l="-5" t="-26" r="-825" b="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1_4#74364d5de.choices?pid=2bd61e912&amp;color=0,0,0&amp;vtp=1&amp;bbb=1&amp;hs=1"/>
              <p:cNvSpPr/>
              <p:nvPr/>
            </p:nvSpPr>
            <p:spPr>
              <a:xfrm>
                <a:off x="722376" y="4256796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A.阴生植物的光极限范围一般小于阳生植物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.在光合作用最适温度下适当升温，若细胞呼吸速率增大，光补偿点可能左移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C.达到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极限时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，限制光合速率的因素可能是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浓度或温度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.实际生产中施肥过多会影响植物吸水，施肥不足可能影响叶绿素和相关酶的合成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C_4_BD.1_4#74364d5de.choices?pid=2bd61e912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256796"/>
                <a:ext cx="10753344" cy="1866900"/>
              </a:xfrm>
              <a:prstGeom prst="rect">
                <a:avLst/>
              </a:prstGeom>
              <a:blipFill rotWithShape="1">
                <a:blip r:embed="rId4"/>
                <a:stretch>
                  <a:fillRect l="-4" t="-21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EX.3_1#74364d5de?pid=2bd61e912&amp;color=0,0,0&amp;vtp=1&amp;bt=1&amp;bbb=1&amp;hb=1"/>
              <p:cNvSpPr/>
              <p:nvPr/>
            </p:nvSpPr>
            <p:spPr>
              <a:xfrm>
                <a:off x="722376" y="969264"/>
                <a:ext cx="10753344" cy="2298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思路导引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1）影响光合作用的因素包括内因和外因，内因有光合色素的种类和数量、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酶的含量和活性等；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外因有温度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、光照强度、二氧化碳浓度等。（2）题图分析：曲线横坐标为光照强度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，纵坐标为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光合作用吸收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速率，在图示范围内，随着光照强度的增加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，二氧化碳的吸收速率先升高后保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持相对稳定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EX.3_1#74364d5de?pid=2bd61e91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2298700"/>
              </a:xfrm>
              <a:prstGeom prst="rect">
                <a:avLst/>
              </a:prstGeom>
              <a:blipFill rotWithShape="1">
                <a:blip r:embed="rId1"/>
                <a:stretch>
                  <a:fillRect l="-4" t="-11" r="-1789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4_1#74364d5de?pid=2bd61e912&amp;color=0,0,0&amp;vtp=1&amp;bt=1&amp;bbb=1&amp;hb=1"/>
              <p:cNvSpPr/>
              <p:nvPr/>
            </p:nvSpPr>
            <p:spPr>
              <a:xfrm>
                <a:off x="722376" y="972000"/>
                <a:ext cx="10753344" cy="2781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与阳生植物相比，阴生植物的光饱和点低，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所以阴生植物的光极限范围一般小于阳生植物，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正确。在光合作用最适温度下适当升温，光合作用速率下降，若细胞呼吸速率增大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，光补偿点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可能右移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，B错误。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限制光合作用的外因主要包括温度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浓度和光照强度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，达到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极限时，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光合作用速率不随光照强度增强而增大，则限制光合作用速率的因素可能是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浓度或温度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。施肥过多会造成土壤溶液浓度过大，植物吸水困难，甚至失水；施肥不足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，植物可能缺乏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矿质元素如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</m:t>
                    </m:r>
                  </m:oMath>
                </a14:m>
                <a:r>
                  <a:rPr lang="en-US" altLang="zh-CN" sz="2200" b="0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等，从而影响叶绿素和相关酶的合成，D正确。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4_1#74364d5de?pid=2bd61e91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81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2185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_1#196ab6f53?sp=1&amp;pid=2bd61e912&amp;color=0,0,0&amp;vtp=1&amp;bt=1&amp;bbb=1&amp;hb=1"/>
              <p:cNvSpPr/>
              <p:nvPr/>
            </p:nvSpPr>
            <p:spPr>
              <a:xfrm>
                <a:off x="722376" y="972000"/>
                <a:ext cx="10753344" cy="1574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［北京首师大附中2024高一上月考］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图1为研究光合作用的实验装置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。用打孔器在某植物的叶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片上打出多个叶圆片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，再用气泵抽出气体直至叶圆片沉入水底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，然后将等量的叶圆片转入不同浓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度的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溶液中，给予一定的光照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，测量每个培养皿中叶圆片上浮至液面所用的平均时间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见图2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），以研究光合作用速率与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溶液浓度的关系。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下列有关分析不正确的是(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5_1#196ab6f53?sp=1&amp;pid=2bd61e91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574800"/>
              </a:xfrm>
              <a:prstGeom prst="rect">
                <a:avLst/>
              </a:prstGeom>
              <a:blipFill rotWithShape="1">
                <a:blip r:embed="rId1"/>
                <a:stretch>
                  <a:fillRect l="-4" t="-29" r="-402" b="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6_1#196ab6f53.bracket?pid=2bd61e912&amp;color=0,0,0&amp;vpa=2&amp;vtp=1"/>
          <p:cNvSpPr/>
          <p:nvPr/>
        </p:nvSpPr>
        <p:spPr>
          <a:xfrm>
            <a:off x="10594467" y="2159704"/>
            <a:ext cx="385763" cy="393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4_BD.5_3#196ab6f53?iti=1&amp;htil=1&amp;pid=2bd61e91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9152" y="2656528"/>
            <a:ext cx="2093976" cy="149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C_4_BD.5_4#196ab6f53?iti=2&amp;htil=1&amp;pid=2bd61e91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46720" y="2802832"/>
            <a:ext cx="1463040" cy="133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C_4_BD.5_5#196ab6f53?iti=1&amp;htil=1&amp;pid=2bd61e912&amp;color=0,0,0&amp;vtp=1&amp;bbb=1"/>
          <p:cNvSpPr/>
          <p:nvPr/>
        </p:nvSpPr>
        <p:spPr>
          <a:xfrm>
            <a:off x="3175952" y="4274000"/>
            <a:ext cx="460375" cy="35598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7" name="QC_4_BD.5_6#196ab6f53?iti=2&amp;htil=1&amp;pid=2bd61e912&amp;color=0,0,0&amp;vtp=1&amp;bbb=1"/>
          <p:cNvSpPr/>
          <p:nvPr/>
        </p:nvSpPr>
        <p:spPr>
          <a:xfrm>
            <a:off x="8548052" y="4264856"/>
            <a:ext cx="460375" cy="35598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4_BD.5_7#196ab6f53.choices?pid=2bd61e912&amp;color=0,0,0&amp;vtp=1&amp;bbb=1"/>
              <p:cNvSpPr/>
              <p:nvPr/>
            </p:nvSpPr>
            <p:spPr>
              <a:xfrm>
                <a:off x="722376" y="4701262"/>
                <a:ext cx="10753344" cy="1574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段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，随着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浓度的增加，光合作用速率逐渐增加</a:t>
                </a:r>
                <a:endParaRPr lang="en-US" altLang="zh-CN" sz="20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段，单独增加光照强度或温度，都可能缩短叶圆片上浮至液面的时间</a:t>
                </a:r>
                <a:endParaRPr lang="en-US" altLang="zh-CN" sz="20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点以后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溶液浓度过高，叶肉细胞失水而使光合作用速率下降</a:t>
                </a:r>
                <a:endParaRPr lang="en-US" altLang="zh-CN" sz="20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D.因为配制的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溶液中不含氧气，所以整个实验过程中叶片只能进行无氧呼吸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C_4_BD.5_7#196ab6f53.choices?pid=2bd61e91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701262"/>
                <a:ext cx="10753344" cy="1574800"/>
              </a:xfrm>
              <a:prstGeom prst="rect">
                <a:avLst/>
              </a:prstGeom>
              <a:blipFill rotWithShape="1">
                <a:blip r:embed="rId4"/>
                <a:stretch>
                  <a:fillRect l="-4" t="-23" b="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7_1#196ab6f53?pid=2bd61e912&amp;color=0,0,0&amp;vtp=1&amp;bt=1&amp;bbb=1&amp;hb=1"/>
              <p:cNvSpPr/>
              <p:nvPr/>
            </p:nvSpPr>
            <p:spPr>
              <a:xfrm>
                <a:off x="722376" y="972000"/>
                <a:ext cx="10753344" cy="3670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由图可知，在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段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，随着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浓度的增加，光合作用速率逐渐增强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，释放的氧气量增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，叶圆片上浮至液面所用的平均时间减少，A正确；据图分析，在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段叶圆片上浮至液面的时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间基本不再随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溶液浓度的增加而变化，说明已经达到二氧化碳饱和点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，此时限制光合作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用的因素是光照强度或温度等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，故单独增加光照强度或温度，都可能提高光合速率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，从而缩短叶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圆片上浮至液面的时间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点以后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溶液浓度过高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，使叶肉细胞失水而导致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光合作用速率下降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，产生氧气量减少，叶圆片上浮至液面所用的时间增加，C正确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；配制的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NaHCO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溶液中不含氧气，但随着叶圆片光合作用的进行，释放氧气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，所以实验过程中叶圆片能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进行有氧呼吸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7_1#196ab6f53?pid=2bd61e91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70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402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8_1#a19f78ea3?sp=1&amp;pid=2bd61e912&amp;color=0,0,0&amp;vtp=1&amp;bt=1&amp;bbb=1&amp;hb=1"/>
              <p:cNvSpPr/>
              <p:nvPr/>
            </p:nvSpPr>
            <p:spPr>
              <a:xfrm>
                <a:off x="722376" y="972000"/>
                <a:ext cx="10753344" cy="1257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3.（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多选题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［山东济宁2025高一上月考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为研究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浓度和温度升高对三角褐指藻光合速率和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呼吸速率的影响，科学家分别检测高浓度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HC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和低浓度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LC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条件下三角褐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指藻的光合速率和呼吸速率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，结果如图所示。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下列分析错误的是(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8_1#a19f78ea3?sp=1&amp;pid=2bd61e91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257300"/>
              </a:xfrm>
              <a:prstGeom prst="rect">
                <a:avLst/>
              </a:prstGeom>
              <a:blipFill rotWithShape="1">
                <a:blip r:embed="rId1"/>
                <a:stretch>
                  <a:fillRect l="-4" t="-36" b="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9_1#a19f78ea3.bracket?pid=2bd61e912&amp;color=0,0,0&amp;vpa=3&amp;vtp=1&amp;bbb=1"/>
          <p:cNvSpPr/>
          <p:nvPr/>
        </p:nvSpPr>
        <p:spPr>
          <a:xfrm>
            <a:off x="8072501" y="1817820"/>
            <a:ext cx="558800" cy="419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BD</a:t>
            </a:r>
            <a:endParaRPr lang="en-US" altLang="zh-CN" sz="2000" dirty="0"/>
          </a:p>
        </p:txBody>
      </p:sp>
      <p:pic>
        <p:nvPicPr>
          <p:cNvPr id="4" name="QC_4_BD.8_3#a19f78ea3?iti=3&amp;htil=1&amp;pid=2bd61e91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2536" y="2339028"/>
            <a:ext cx="2816352" cy="170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C_4_BD.8_4#a19f78ea3?iti=4&amp;htil=1&amp;pid=2bd61e91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07224" y="2384748"/>
            <a:ext cx="2551176" cy="165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C_4_BD.8_5#a19f78ea3?iti=3&amp;htil=1&amp;pid=2bd61e912&amp;color=0,0,0&amp;vtp=1&amp;bbb=1"/>
          <p:cNvSpPr/>
          <p:nvPr/>
        </p:nvSpPr>
        <p:spPr>
          <a:xfrm>
            <a:off x="3180524" y="4166812"/>
            <a:ext cx="460375" cy="37426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7" name="QC_4_BD.8_6#a19f78ea3?iti=4&amp;htil=1&amp;pid=2bd61e912&amp;color=0,0,0&amp;vtp=1&amp;bbb=1"/>
          <p:cNvSpPr/>
          <p:nvPr/>
        </p:nvSpPr>
        <p:spPr>
          <a:xfrm>
            <a:off x="8552624" y="4166812"/>
            <a:ext cx="460375" cy="37426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4_BD.8_7#a19f78ea3.choices?pid=2bd61e912&amp;color=0,0,0&amp;vtp=1&amp;bbb=1"/>
              <p:cNvSpPr/>
              <p:nvPr/>
            </p:nvSpPr>
            <p:spPr>
              <a:xfrm>
                <a:off x="722376" y="4625062"/>
                <a:ext cx="10753344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.本实验的自变量是不同浓度的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和不同的温度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B.高浓度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条件下，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温度环境可能更有利于培育三角褐指藻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浓度升高导致三角褐指藻光合速率和呼吸速率均上升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浓度升高对三角褐指藻光合作用影响较小，但抑制其呼吸作用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C_4_BD.8_7#a19f78ea3.choices?pid=2bd61e91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625062"/>
                <a:ext cx="10753344" cy="1676400"/>
              </a:xfrm>
              <a:prstGeom prst="rect">
                <a:avLst/>
              </a:prstGeom>
              <a:blipFill rotWithShape="1">
                <a:blip r:embed="rId4"/>
                <a:stretch>
                  <a:fillRect l="-4" t="-21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0_1#a19f78ea3?pid=2bd61e912&amp;color=0,0,0&amp;vtp=1&amp;bt=1&amp;bbb=1&amp;hb=1"/>
              <p:cNvSpPr/>
              <p:nvPr/>
            </p:nvSpPr>
            <p:spPr>
              <a:xfrm>
                <a:off x="722376" y="972000"/>
                <a:ext cx="10753344" cy="2489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本实验为研究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浓度和温度升高对三角褐指藻光合速率和呼吸速率的影响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，自变量是不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同浓度的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和不同的温度，A正确；由题图可知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，高浓度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条件下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温度环境三角褐指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藻的净光合速率更大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，更有利于培育三角褐指藻，B错误；由题图可知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浓度升高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导致三角褐指藻的光合速率和呼吸速率均上升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，C正确；由题图可知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浓度升高对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三角褐指藻光合作用影响较小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，但促进其呼吸作用，D错误。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10_1#a19f78ea3?pid=2bd61e91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489200"/>
              </a:xfrm>
              <a:prstGeom prst="rect">
                <a:avLst/>
              </a:prstGeom>
              <a:blipFill rotWithShape="1">
                <a:blip r:embed="rId1"/>
                <a:stretch>
                  <a:fillRect l="-4" t="-18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5512</Words>
  <Application>WPS 演示</Application>
  <PresentationFormat>宽屏</PresentationFormat>
  <Paragraphs>267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9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宋体</vt:lpstr>
      <vt:lpstr>仿宋</vt:lpstr>
      <vt:lpstr>仿宋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4</cp:revision>
  <dcterms:created xsi:type="dcterms:W3CDTF">2025-05-10T06:52:00Z</dcterms:created>
  <dcterms:modified xsi:type="dcterms:W3CDTF">2025-05-19T02:50:05Z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6458B18348094B8397324F9DD4A7E68C_12</vt:lpwstr>
  </property>
  <property fmtid="{D5CDD505-2E9C-101B-9397-08002B2CF9AE}" pid="3" name="KSOProductBuildVer">
    <vt:lpwstr>2052-12.1.0.20784</vt:lpwstr>
  </property>
</Properties>
</file>