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432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651be8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一、选择题（本题共6小题，每小题只有一个选项符合题目要求）</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e4c7cb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二、选择题（本题共3小题，每小题有不止一个选项符合题目要求）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2cfbbd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9.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9.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9.xml"/><Relationship Id="rId2" Type="http://schemas.openxmlformats.org/officeDocument/2006/relationships/image" Target="../media/image21.jpeg"/><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9.xml"/><Relationship Id="rId2" Type="http://schemas.openxmlformats.org/officeDocument/2006/relationships/image" Target="../media/image27.png"/><Relationship Id="rId1"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9.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9.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9.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9.xml"/><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notesSlide" Target="../notesSlides/notesSlide30.xml"/><Relationship Id="rId7" Type="http://schemas.openxmlformats.org/officeDocument/2006/relationships/slideLayout" Target="../slideLayouts/slideLayout9.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9.xml"/><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29e137290?pid=f651be8a4&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图丙为核糖核苷酸，元素组成为C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，图甲为脱氧核糖核酸片段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，两者元素组成种类相同，A正确；乙为氨基酸的结构通式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，由乙组成的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大分子化合物是蛋白质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，其结构多样性决定其功能多样性，B正确；人的遗传物质是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的单体，C错误；二糖中的蔗糖是非还原糖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，不能与斐林试剂产生砖红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，而二糖中的麦芽糖可与斐林试剂反应产生砖红色沉淀，D正确。</a:t>
                </a:r>
                <a:endParaRPr lang="en-US" altLang="zh-CN" sz="2200" dirty="0"/>
              </a:p>
            </p:txBody>
          </p:sp>
        </mc:Choice>
        <mc:Fallback>
          <p:sp>
            <p:nvSpPr>
              <p:cNvPr id="2" name="QC_5_AS.12_1#29e137290?pid=f651be8a4&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46624c8ef?sp=1&amp;pid=f651be8a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5.巯基和二硫键对于蛋白质的结构及功能极为重要。研究发现，当细胞受到冰冻时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相互靠近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，当接近到一定程度时，蛋白质分子中相邻近的巯基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氧化形成二硫键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。解冻时，蛋白质中氢键断裂，二硫键仍保留。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46624c8ef?sp=1&amp;pid=f651be8a4&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14_1#46624c8ef.bracket?pid=f651be8a4&amp;color=0,0,0&amp;vpa=5&amp;vtp=1"/>
          <p:cNvSpPr/>
          <p:nvPr/>
        </p:nvSpPr>
        <p:spPr>
          <a:xfrm>
            <a:off x="9637840"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3_2#46624c8ef?pid=f651be8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39312" y="2478728"/>
            <a:ext cx="4910328" cy="120700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3_3#46624c8ef.choices?pid=f651be8a4&amp;color=0,0,0&amp;vtp=1&amp;bbb=1"/>
              <p:cNvSpPr/>
              <p:nvPr/>
            </p:nvSpPr>
            <p:spPr>
              <a:xfrm>
                <a:off x="722376" y="3824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A.巯基位于氨基酸的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.结冰后蛋白质总的相对分子质量比未结冰时有所下降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.结冰和解冻过程涉及肽键的变化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.抗冻植物可能有较强的抗巯基氧化能力</a:t>
                </a:r>
                <a:endParaRPr lang="en-US" altLang="zh-CN" sz="2000" dirty="0"/>
              </a:p>
            </p:txBody>
          </p:sp>
        </mc:Choice>
        <mc:Fallback>
          <p:sp>
            <p:nvSpPr>
              <p:cNvPr id="5" name="QC_5_BD.13_3#46624c8ef.choices?pid=f651be8a4&amp;color=0,0,0&amp;vtp=1&amp;bbb=1"/>
              <p:cNvSpPr>
                <a:spLocks noRot="1" noChangeAspect="1" noMove="1" noResize="1" noEditPoints="1" noAdjustHandles="1" noChangeArrowheads="1" noChangeShapeType="1" noTextEdit="1"/>
              </p:cNvSpPr>
              <p:nvPr/>
            </p:nvSpPr>
            <p:spPr>
              <a:xfrm>
                <a:off x="722376" y="38249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46624c8ef?pid=f651be8a4&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根据氨基酸的结构通式可知，除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基以外，其他位置的原子或基团是固定的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，巯基只能位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基上，A正确。结冰后蛋白质分子中相邻的两个巯基形成一个二硫键，脱去2个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，所以结冰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后蛋白质的相对分子质量会下降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结冰和解冻过程只涉及二硫键的形成和氢键的变化，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肽键不发生变化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，C错误。细胞受到冰冻时，蛋白质分子中相邻的巯基氧化为二硫键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质分子结构改变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，功能受损，但解冻时二硫键保留，氢键断裂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，这说明解冻后蛋白质分子结构不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能恢复原状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，功能也不能完全恢复。因此，抗冻植物能够适应较冷的环境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，可能具有较强的抗巯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基氧化能力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5_1#46624c8ef?pid=f651be8a4&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6_1#1bb0f4375?htil=2&amp;pid=f651be8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19023" y="1054296"/>
            <a:ext cx="2057400" cy="20299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6_2#1bb0f4375?htil=2&amp;sp=1&amp;pid=f651be8a4&amp;color=0,0,0&amp;vtp=1&amp;bt=1&amp;bbb=1&amp;hb=1"/>
          <p:cNvSpPr/>
          <p:nvPr/>
        </p:nvSpPr>
        <p:spPr>
          <a:xfrm>
            <a:off x="722376" y="972000"/>
            <a:ext cx="855878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蛋白酶1和2是两种内切酶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用于肽链内部特定的肽键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。已知蛋白酶1作用于甘氨酸两侧的肽键，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蛋白酶2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作用于赖氨酸氨基端的肽键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，某五十肽分别经蛋白酶1和蛋白酶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2作用后产生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的肽链如图所示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7_1#1bb0f4375.bracket?pid=f651be8a4&amp;color=0,0,0&amp;vpa=6&amp;vtp=1"/>
          <p:cNvSpPr/>
          <p:nvPr/>
        </p:nvSpPr>
        <p:spPr>
          <a:xfrm>
            <a:off x="4986401" y="23436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6_3#1bb0f4375.choices?htil=2&amp;pid=f651be8a4&amp;color=0,0,0&amp;vtp=1&amp;bbb=1"/>
          <p:cNvSpPr/>
          <p:nvPr/>
        </p:nvSpPr>
        <p:spPr>
          <a:xfrm>
            <a:off x="722376" y="2847062"/>
            <a:ext cx="85587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A.五十肽经蛋白酶1水解得到的产物与五十肽相比少了4个肽键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.五十肽中共含有2个甘氨酸，且位于第2位和第49位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.五十肽经蛋白酶2水解可断裂3个肽键，且产物中含有2条多肽链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.五十肽中，第28、30和50位的氨基酸是赖氨酸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1bb0f4375?pid=f651be8a4&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1的酶切位点示意图：</a:t>
            </a:r>
            <a:endParaRPr lang="en-US" altLang="zh-CN" sz="2000" dirty="0"/>
          </a:p>
        </p:txBody>
      </p:sp>
      <p:pic>
        <p:nvPicPr>
          <p:cNvPr id="3" name="QC_5_EX.18_2#1bb0f4375?pid=f651be8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19300"/>
            <a:ext cx="5330952" cy="630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EX.18_3#1bb0f4375?pid=f651be8a4&amp;color=0,0,0&amp;vtp=1&amp;bbb=1"/>
          <p:cNvSpPr/>
          <p:nvPr/>
        </p:nvSpPr>
        <p:spPr>
          <a:xfrm>
            <a:off x="722376" y="27813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五十肽经蛋白酶2的酶切位点示意图：</a:t>
            </a:r>
            <a:endParaRPr lang="en-US" altLang="zh-CN" sz="2000" dirty="0"/>
          </a:p>
        </p:txBody>
      </p:sp>
      <p:pic>
        <p:nvPicPr>
          <p:cNvPr id="5" name="QC_5_EX.18_4#1bb0f4375?pid=f651be8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0664" y="3364484"/>
            <a:ext cx="5330952" cy="63093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1bb0f4375?pid=f651be8a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由信息提取可知，五十肽经蛋白酶1水解切下了第1、2、49、50位的氨基酸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，得到的产物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与五十肽相比少了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4个肽键，A正确；第2位和第49位的氨基酸肯定是甘氨酸，而第1位和第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的氨基酸可能是甘氨酸或其他氨基酸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，B错误；由信息提取可知，五十肽经蛋白酶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2水解切开了第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位、第30位和第50位氨基酸氨基端的肽键，共断裂3个肽键，产物为2个多肽、1个二肽和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，因此第28、30和50位的氨基酸必然为赖氨酸，C、D正确。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787a24e31?sp=1&amp;pid=2e4c7cb3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［山东威海2025高一上期中］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如图是生物体内核酸基本组成单位的模式图，其中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代表相应的物质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787a24e31?sp=1&amp;pid=2e4c7cb3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21_1#787a24e31.bracket?pid=2e4c7cb3c&amp;color=0,0,0&amp;vpa=7&amp;vtp=1&amp;bbb=1"/>
          <p:cNvSpPr/>
          <p:nvPr/>
        </p:nvSpPr>
        <p:spPr>
          <a:xfrm>
            <a:off x="4999101" y="14292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0_2#787a24e31?pid=2e4c7cb3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58384" y="2021528"/>
            <a:ext cx="1472184" cy="8778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0_3#787a24e31.choices?pid=2e4c7cb3c&amp;color=0,0,0&amp;vtp=1&amp;bbb=1"/>
              <p:cNvSpPr/>
              <p:nvPr/>
            </p:nvSpPr>
            <p:spPr>
              <a:xfrm>
                <a:off x="722376" y="3037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为核糖，则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为胸腺嘧啶，则其对应的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只有1种</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.豌豆叶肉细胞中的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（人类免疫缺陷病毒）体内的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有8种</a:t>
                </a:r>
                <a:endParaRPr lang="en-US" altLang="zh-CN" sz="2000" dirty="0"/>
              </a:p>
            </p:txBody>
          </p:sp>
        </mc:Choice>
        <mc:Fallback>
          <p:sp>
            <p:nvSpPr>
              <p:cNvPr id="5" name="QC_5_BD.20_3#787a24e31.choices?pid=2e4c7cb3c&amp;color=0,0,0&amp;vtp=1&amp;bbb=1"/>
              <p:cNvSpPr>
                <a:spLocks noRot="1" noChangeAspect="1" noMove="1" noResize="1" noEditPoints="1" noAdjustHandles="1" noChangeArrowheads="1" noChangeShapeType="1" noTextEdit="1"/>
              </p:cNvSpPr>
              <p:nvPr/>
            </p:nvSpPr>
            <p:spPr>
              <a:xfrm>
                <a:off x="722376" y="30375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787a24e31?pid=2e4c7cb3c&amp;color=0,0,0&amp;vtp=1&amp;bt=1&amp;bbb=1&amp;hb=1"/>
              <p:cNvSpPr/>
              <p:nvPr/>
            </p:nvSpPr>
            <p:spPr>
              <a:xfrm>
                <a:off x="722376" y="972000"/>
                <a:ext cx="10753344" cy="2540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为核糖，则该核苷酸为核糖核苷酸，其中的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有4种，分别是A</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为胸腺嘧啶，则其中的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一定为脱氧核糖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的名称为胸腺嘧啶脱氧（核糖）核苷酸，B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豌豆叶肉细胞中有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的含氮碱基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的含氮碱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有4种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共有5种，C正确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病毒，只含有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一种核酸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中含有1种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（核糖）、4种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（核糖核苷酸），D错误。</a:t>
                </a:r>
                <a:endParaRPr lang="en-US" altLang="zh-CN" sz="2200" dirty="0"/>
              </a:p>
            </p:txBody>
          </p:sp>
        </mc:Choice>
        <mc:Fallback>
          <p:sp>
            <p:nvSpPr>
              <p:cNvPr id="2" name="QC_5_AS.22_1#787a24e31?pid=2e4c7cb3c&amp;color=0,0,0&amp;vtp=1&amp;bt=1&amp;bbb=1&amp;hb=1"/>
              <p:cNvSpPr>
                <a:spLocks noRot="1" noChangeAspect="1" noMove="1" noResize="1" noEditPoints="1" noAdjustHandles="1" noChangeArrowheads="1" noChangeShapeType="1" noTextEdit="1"/>
              </p:cNvSpPr>
              <p:nvPr/>
            </p:nvSpPr>
            <p:spPr>
              <a:xfrm>
                <a:off x="722376" y="972000"/>
                <a:ext cx="10753344" cy="2540000"/>
              </a:xfrm>
              <a:prstGeom prst="rect">
                <a:avLst/>
              </a:prstGeom>
              <a:blipFill rotWithShape="1">
                <a:blip r:embed="rId1"/>
                <a:stretch>
                  <a:fillRect l="-4" t="-18" r="-86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1fe560690?sp=1&amp;pid=2e4c7cb3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8.生物大分子是构成细胞生命大厦的基本框架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，研究组成生物体的成分对揭示生命现象具有十分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重要的意义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。如图表示由小分子单体构成许多不同多聚体的模式图。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3_2#1fe560690?pid=2e4c7cb3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20640" y="2021528"/>
            <a:ext cx="1956816" cy="3931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24_1#1fe560690.bracket?pid=2e4c7cb3c&amp;color=0,0,0&amp;vpa=8&amp;vtp=1&amp;bbb=1"/>
          <p:cNvSpPr/>
          <p:nvPr/>
        </p:nvSpPr>
        <p:spPr>
          <a:xfrm>
            <a:off x="10599801" y="14292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mc:AlternateContent xmlns:mc="http://schemas.openxmlformats.org/markup-compatibility/2006">
        <mc:Choice xmlns:a14="http://schemas.microsoft.com/office/drawing/2010/main" Requires="a14">
          <p:sp>
            <p:nvSpPr>
              <p:cNvPr id="5" name="QC_5_BD.23_3#1fe560690.choices?pid=2e4c7cb3c&amp;color=0,0,0&amp;vtp=1&amp;bbb=1"/>
              <p:cNvSpPr/>
              <p:nvPr/>
            </p:nvSpPr>
            <p:spPr>
              <a:xfrm>
                <a:off x="722376" y="2542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A.若图中多聚体为核酸，则参与其构成的单体有4种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.若图中单体表示氨基酸，则形成环状多肽时所有氨基和羧基都参与脱水缩合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是葡萄糖，则该多聚体一定是淀粉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D.图中的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都是以若干个相连的碳原子构成的碳链为基本骨架</a:t>
                </a:r>
                <a:endParaRPr lang="en-US" altLang="zh-CN" sz="2000" dirty="0"/>
              </a:p>
            </p:txBody>
          </p:sp>
        </mc:Choice>
        <mc:Fallback>
          <p:sp>
            <p:nvSpPr>
              <p:cNvPr id="5" name="QC_5_BD.23_3#1fe560690.choices?pid=2e4c7cb3c&amp;color=0,0,0&amp;vtp=1&amp;bbb=1"/>
              <p:cNvSpPr>
                <a:spLocks noRot="1" noChangeAspect="1" noMove="1" noResize="1" noEditPoints="1" noAdjustHandles="1" noChangeArrowheads="1" noChangeShapeType="1" noTextEdit="1"/>
              </p:cNvSpPr>
              <p:nvPr/>
            </p:nvSpPr>
            <p:spPr>
              <a:xfrm>
                <a:off x="722376" y="25422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1fe560690?pid=2e4c7cb3c&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若图中多聚体为核酸，为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，则参与其构成的核苷酸有4种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，为脱氧核苷酸或核糖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，A正确；若图中单体表示氨基酸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，形成环状多肽时并非所有氨基和羧基都参与脱水缩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基中的氨基和羧基一般不参与，B错误；淀粉、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纤维素和糖原的基本组成单位都是葡萄糖，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因此若图中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是葡萄糖，该多聚体不一定是淀粉，C错误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；生物大分子的基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本骨架是碳链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，生物大分子的单体也都是以若干个相连的碳原子构成的碳链为基本骨架，D正确。</a:t>
                </a:r>
                <a:endParaRPr lang="en-US" altLang="zh-CN" sz="2200" dirty="0"/>
              </a:p>
            </p:txBody>
          </p:sp>
        </mc:Choice>
        <mc:Fallback>
          <p:sp>
            <p:nvSpPr>
              <p:cNvPr id="2" name="QC_5_AS.25_1#1fe560690?pid=2e4c7cb3c&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1600"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08f1cd41.fixed?pid=8f3ea422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408f1cd41.fixed?pid=8f3ea422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408f1cd41.fixed?pid=8f3ea422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08f1cd41.fixed?pid=8f3ea422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b84f9511f?sp=1&amp;pid=2e4c7cb3c&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［河南郑州外国语学校2025高一上期中］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香蕉果实成熟过程中，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果实中的储藏物不断代谢变化，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香蕉逐渐变甜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两条曲线分别表示香蕉果实成熟过程中两种物质含量的变化趋势。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现分别取等量成熟到第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天和第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天的香蕉果肉进行研磨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，分别加入等量的蒸馏水中制成两种提取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天的提取液，在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天的提取液（图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6_1#b84f9511f?sp=1&amp;pid=2e4c7cb3c&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2846" b="20"/>
                </a:stretch>
              </a:blipFill>
            </p:spPr>
            <p:txBody>
              <a:bodyPr/>
              <a:lstStyle/>
              <a:p>
                <a:r>
                  <a:rPr lang="zh-CN" altLang="en-US">
                    <a:noFill/>
                  </a:rPr>
                  <a:t> </a:t>
                </a:r>
              </a:p>
            </p:txBody>
          </p:sp>
        </mc:Fallback>
      </mc:AlternateContent>
      <p:pic>
        <p:nvPicPr>
          <p:cNvPr id="4" name="QC_5_BD.26_3#b84f9511f?iti=1&amp;htil=1&amp;pid=2e4c7cb3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606040" y="3612584"/>
            <a:ext cx="1609344" cy="192938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26_4#b84f9511f?iti=2&amp;htil=1&amp;pid=2e4c7cb3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33488" y="3393128"/>
            <a:ext cx="2898648" cy="21488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6_5#b84f9511f?iti=1&amp;htil=1&amp;pid=2e4c7cb3c&amp;color=0,0,0&amp;vtp=1&amp;bbb=1"/>
          <p:cNvSpPr/>
          <p:nvPr/>
        </p:nvSpPr>
        <p:spPr>
          <a:xfrm>
            <a:off x="3165443" y="5668968"/>
            <a:ext cx="490538"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7" name="QC_5_BD.26_6#b84f9511f?iti=2&amp;htil=1&amp;pid=2e4c7cb3c&amp;color=0,0,0&amp;vtp=1&amp;bbb=1"/>
          <p:cNvSpPr/>
          <p:nvPr/>
        </p:nvSpPr>
        <p:spPr>
          <a:xfrm>
            <a:off x="8547862" y="5668968"/>
            <a:ext cx="46990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3" name="QC_5_BD.28_1#b84f9511f?pid=2e4c7cb3c&amp;color=0,0,0&amp;vtp=1&amp;bt=1&amp;bbb=1"/>
          <p:cNvSpPr/>
          <p:nvPr/>
        </p:nvSpPr>
        <p:spPr>
          <a:xfrm>
            <a:off x="643245" y="607536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碘液可与淀粉反应变成蓝色</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QC_5_BD.28_2#b84f9511f.choices?pid=2e4c7cb3c&amp;color=0,0,0&amp;vtp=1&amp;bbb=1"/>
              <p:cNvSpPr/>
              <p:nvPr/>
            </p:nvSpPr>
            <p:spPr>
              <a:xfrm>
                <a:off x="722376" y="1474446"/>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试管中各加入等量碘液摇匀后，可观察到两管均呈蓝色，但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管颜色较深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试管中各加入等量斐林试剂摇匀后，可观察到两管均呈砖红色，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管颜色较深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.实验中的斐林试剂（甲液和乙液）可直接用于检测香蕉果肉是否含有蛋白质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.图A中Ⅰ、Ⅱ曲线所表示的物质的组成元素都是C、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C_5_BD.28_2#b84f9511f.choices?pid=2e4c7cb3c&amp;color=0,0,0&amp;vtp=1&amp;bbb=1"/>
              <p:cNvSpPr>
                <a:spLocks noRot="1" noChangeAspect="1" noMove="1" noResize="1" noEditPoints="1" noAdjustHandles="1" noChangeArrowheads="1" noChangeShapeType="1" noTextEdit="1"/>
              </p:cNvSpPr>
              <p:nvPr/>
            </p:nvSpPr>
            <p:spPr>
              <a:xfrm>
                <a:off x="722376" y="1474446"/>
                <a:ext cx="10753344" cy="18669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4" name="QC_5_AN.27_1#b84f9511f.bracket?pid=2e4c7cb3c&amp;color=0,0,0&amp;vpa=9&amp;vtp=1&amp;bbb=1&amp;answeroption=ABC"/>
          <p:cNvSpPr txBox="1"/>
          <p:nvPr/>
        </p:nvSpPr>
        <p:spPr>
          <a:xfrm>
            <a:off x="595376" y="1522706"/>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5_AN.27_2#b84f9511f.bracket?pid=2e4c7cb3c&amp;color=0,0,0&amp;vpa=9&amp;vtp=1&amp;bbb=1&amp;answeroption=ABC"/>
          <p:cNvSpPr txBox="1"/>
          <p:nvPr/>
        </p:nvSpPr>
        <p:spPr>
          <a:xfrm>
            <a:off x="595376" y="2005306"/>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6" name="QC_5_AN.27_3#b84f9511f.bracket?pid=2e4c7cb3c&amp;color=0,0,0&amp;vpa=9&amp;vtp=1&amp;bbb=1&amp;answeroption=ABC"/>
          <p:cNvSpPr txBox="1"/>
          <p:nvPr/>
        </p:nvSpPr>
        <p:spPr>
          <a:xfrm>
            <a:off x="595376" y="2487906"/>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b84f9511f?pid=2e4c7cb3c&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A曲线，在香蕉果实成熟过程中，果实中的储能物质（淀粉）不断代谢转化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，香蕉逐渐变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，即淀粉逐渐水解成可溶性还原糖，故Ⅰ是淀粉含量的变化，Ⅱ是还原糖的变化。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b84f9511f?pid=2e4c7cb3c&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图A中Ⅰ、Ⅱ曲线分别代表淀粉和还原糖，随成熟时间延长淀粉含量越来越少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量则越来越多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天相比，第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天香蕉果实中的淀粉含量更高，故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管蓝色较深，A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，需水浴加热才能观察到颜色变化，B错误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；斐林试剂不能直接用于检测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，需将乙液稀释，C错误；已知图A中两条曲线分别代表淀粉和还原糖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，故组成元素都为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0_1#b84f9511f?pid=2e4c7cb3c&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1_1#34ecee4f7?sp=1&amp;pid=32cfbbd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如图是细胞内某些重要化合物的元素组成及其相互关系的概念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代表元素，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代表小分子，A、B、C代表生物大分子。回答下列问题：</a:t>
                </a:r>
                <a:endParaRPr lang="en-US" altLang="zh-CN" sz="2000" dirty="0"/>
              </a:p>
            </p:txBody>
          </p:sp>
        </mc:Choice>
        <mc:Fallback>
          <p:sp>
            <p:nvSpPr>
              <p:cNvPr id="2" name="QO_5_BD.31_1#34ecee4f7?sp=1&amp;pid=32cfbbdd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5_BD.31_2#34ecee4f7?pid=32cfbbdd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828032" y="2021528"/>
            <a:ext cx="2542032" cy="16824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32_1#964dadb41?pid=34ecee4f7&amp;color=0,0,0&amp;vtp=1&amp;bbb=1&amp;hb=1"/>
              <p:cNvSpPr/>
              <p:nvPr/>
            </p:nvSpPr>
            <p:spPr>
              <a:xfrm>
                <a:off x="722376" y="38376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（1）若A为存在于植物细胞中的储能物质，则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A表示的物质是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人体摄入的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A必须经过消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才能被细胞吸收利用。</a:t>
                </a:r>
                <a:endParaRPr lang="en-US" altLang="zh-CN" sz="2000" dirty="0"/>
              </a:p>
            </p:txBody>
          </p:sp>
        </mc:Choice>
        <mc:Fallback>
          <p:sp>
            <p:nvSpPr>
              <p:cNvPr id="4" name="QB_6_BD.32_1#964dadb41?pid=34ecee4f7&amp;color=0,0,0&amp;vtp=1&amp;bbb=1&amp;hb=1"/>
              <p:cNvSpPr>
                <a:spLocks noRot="1" noChangeAspect="1" noMove="1" noResize="1" noEditPoints="1" noAdjustHandles="1" noChangeArrowheads="1" noChangeShapeType="1" noTextEdit="1"/>
              </p:cNvSpPr>
              <p:nvPr/>
            </p:nvSpPr>
            <p:spPr>
              <a:xfrm>
                <a:off x="722376" y="3837628"/>
                <a:ext cx="10753344" cy="914400"/>
              </a:xfrm>
              <a:prstGeom prst="rect">
                <a:avLst/>
              </a:prstGeom>
              <a:blipFill rotWithShape="1">
                <a:blip r:embed="rId3"/>
                <a:stretch>
                  <a:fillRect l="-4" t="-35" b="35"/>
                </a:stretch>
              </a:blipFill>
            </p:spPr>
            <p:txBody>
              <a:bodyPr/>
              <a:lstStyle/>
              <a:p>
                <a:r>
                  <a:rPr lang="zh-CN" altLang="en-US">
                    <a:noFill/>
                  </a:rPr>
                  <a:t> </a:t>
                </a:r>
              </a:p>
            </p:txBody>
          </p:sp>
        </mc:Fallback>
      </mc:AlternateContent>
      <p:sp>
        <p:nvSpPr>
          <p:cNvPr id="5" name="QB_6_AN.33_1#964dadb41.blank?pid=34ecee4f7&amp;color=0,0,0&amp;vpa=10&amp;vtp=1&amp;bbb=1"/>
          <p:cNvSpPr/>
          <p:nvPr/>
        </p:nvSpPr>
        <p:spPr>
          <a:xfrm>
            <a:off x="7589901" y="379952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2000" dirty="0"/>
          </a:p>
        </p:txBody>
      </p:sp>
      <p:sp>
        <p:nvSpPr>
          <p:cNvPr id="6" name="QB_6_AN.34_1#964dadb41.blank?pid=34ecee4f7&amp;color=0,0,0&amp;vpa=11&amp;vtp=1&amp;bbb=1"/>
          <p:cNvSpPr/>
          <p:nvPr/>
        </p:nvSpPr>
        <p:spPr>
          <a:xfrm>
            <a:off x="2049526" y="4256728"/>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mc:AlternateContent xmlns:mc="http://schemas.openxmlformats.org/markup-compatibility/2006">
        <mc:Choice xmlns:a14="http://schemas.microsoft.com/office/drawing/2010/main" Requires="a14">
          <p:sp>
            <p:nvSpPr>
              <p:cNvPr id="7" name="QB_6_AS.35_1#964dadb41?pid=34ecee4f7&amp;color=0,0,0&amp;vtp=1&amp;bbb=1&amp;hb=1"/>
              <p:cNvSpPr/>
              <p:nvPr/>
            </p:nvSpPr>
            <p:spPr>
              <a:xfrm>
                <a:off x="722376" y="4764728"/>
                <a:ext cx="10753344" cy="14478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三种元素组成，且A是由多个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组成的生物大分子，所以A可表示多糖。若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存在于植物细胞中的储能物质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，则A表示的物质是淀粉。人体摄入的淀粉必须经过消化分解成</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，才能被细胞吸收利用。</a:t>
                </a:r>
                <a:endParaRPr lang="en-US" altLang="zh-CN" sz="2200" dirty="0"/>
              </a:p>
            </p:txBody>
          </p:sp>
        </mc:Choice>
        <mc:Fallback>
          <p:sp>
            <p:nvSpPr>
              <p:cNvPr id="7" name="QB_6_AS.35_1#964dadb41?pid=34ecee4f7&amp;color=0,0,0&amp;vtp=1&amp;bbb=1&amp;hb=1"/>
              <p:cNvSpPr>
                <a:spLocks noRot="1" noChangeAspect="1" noMove="1" noResize="1" noEditPoints="1" noAdjustHandles="1" noChangeArrowheads="1" noChangeShapeType="1" noTextEdit="1"/>
              </p:cNvSpPr>
              <p:nvPr/>
            </p:nvSpPr>
            <p:spPr>
              <a:xfrm>
                <a:off x="722376" y="4764728"/>
                <a:ext cx="10753344" cy="1447800"/>
              </a:xfrm>
              <a:prstGeom prst="rect">
                <a:avLst/>
              </a:prstGeom>
              <a:blipFill rotWithShape="1">
                <a:blip r:embed="rId4"/>
                <a:stretch>
                  <a:fillRect l="-4" t="-22" r="-1022" b="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fb10dba12?pid=34ecee4f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是细胞内含量最多的有机物，检测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B的试剂为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7_1#fb10dba12.blank?pid=34ecee4f7&amp;color=0,0,0&amp;vpa=12&amp;vtp=1&amp;bbb=1"/>
          <p:cNvSpPr/>
          <p:nvPr/>
        </p:nvSpPr>
        <p:spPr>
          <a:xfrm>
            <a:off x="180187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solidFill>
                <a:srgbClr val="00B050"/>
              </a:solidFill>
            </a:endParaRPr>
          </a:p>
        </p:txBody>
      </p:sp>
      <p:sp>
        <p:nvSpPr>
          <p:cNvPr id="4" name="QB_6_AN.38_1#fb10dba12.blank?pid=34ecee4f7&amp;color=0,0,0&amp;vpa=13&amp;vtp=1&amp;bbb=1"/>
          <p:cNvSpPr/>
          <p:nvPr/>
        </p:nvSpPr>
        <p:spPr>
          <a:xfrm>
            <a:off x="8056626" y="931164"/>
            <a:ext cx="145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dirty="0">
              <a:solidFill>
                <a:srgbClr val="00B050"/>
              </a:solidFill>
            </a:endParaRPr>
          </a:p>
        </p:txBody>
      </p:sp>
      <p:sp>
        <p:nvSpPr>
          <p:cNvPr id="5" name="QB_6_AS.39_1#fb10dba12?pid=34ecee4f7&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B是细胞内含量最多的有机物，所以B是蛋白质，检测蛋白质的试剂是双缩脲试剂。</a:t>
            </a:r>
            <a:endParaRPr lang="en-US" altLang="zh-CN" sz="2200" dirty="0">
              <a:solidFill>
                <a:srgbClr val="000000"/>
              </a:solidFill>
            </a:endParaRPr>
          </a:p>
        </p:txBody>
      </p:sp>
      <p:sp>
        <p:nvSpPr>
          <p:cNvPr id="6" name="QB_6_BD.40_1#b4f150643?pid=34ecee4f7&amp;color=0,0,0&amp;vtp=1&amp;bbb=1&amp;hb=1"/>
          <p:cNvSpPr/>
          <p:nvPr/>
        </p:nvSpPr>
        <p:spPr>
          <a:xfrm>
            <a:off x="722376" y="1844993"/>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（3）C是细胞内携带遗传信息的物质，包括两大类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填中文名称）</a:t>
            </a:r>
            <a:endParaRPr lang="en-US" altLang="zh-CN" sz="2000" dirty="0">
              <a:solidFill>
                <a:srgbClr val="000000"/>
              </a:solidFill>
            </a:endParaRPr>
          </a:p>
        </p:txBody>
      </p:sp>
      <p:sp>
        <p:nvSpPr>
          <p:cNvPr id="7" name="QB_6_AN.41_1#b4f150643.blank?pid=34ecee4f7&amp;color=0,0,0&amp;vpa=14&amp;vtp=1&amp;bbb=1"/>
          <p:cNvSpPr/>
          <p:nvPr/>
        </p:nvSpPr>
        <p:spPr>
          <a:xfrm>
            <a:off x="7400989" y="1806893"/>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脱氧核糖核酸</a:t>
            </a:r>
            <a:endParaRPr lang="en-US" altLang="zh-CN" sz="2000" dirty="0">
              <a:solidFill>
                <a:srgbClr val="00B050"/>
              </a:solidFill>
            </a:endParaRPr>
          </a:p>
        </p:txBody>
      </p:sp>
      <p:sp>
        <p:nvSpPr>
          <p:cNvPr id="8" name="QB_6_AN.42_1#b4f150643.blank?pid=34ecee4f7&amp;color=0,0,0&amp;vpa=15&amp;vtp=1&amp;bbb=1&amp;hb=1"/>
          <p:cNvSpPr/>
          <p:nvPr/>
        </p:nvSpPr>
        <p:spPr>
          <a:xfrm>
            <a:off x="722377" y="1806893"/>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核糖核酸</a:t>
            </a:r>
            <a:endParaRPr lang="en-US" altLang="zh-CN" sz="2000" dirty="0">
              <a:solidFill>
                <a:srgbClr val="00B050"/>
              </a:solidFill>
            </a:endParaRPr>
          </a:p>
        </p:txBody>
      </p:sp>
      <p:sp>
        <p:nvSpPr>
          <p:cNvPr id="9" name="QB_6_AS.43_1#b4f150643?pid=34ecee4f7&amp;color=0,0,0&amp;vtp=1&amp;bbb=1"/>
          <p:cNvSpPr/>
          <p:nvPr/>
        </p:nvSpPr>
        <p:spPr>
          <a:xfrm>
            <a:off x="722376" y="2817813"/>
            <a:ext cx="10902950"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C是细胞内携带遗传信息的物质，包括两大类：一类是脱氧核糖核酸，另一类是核糖核酸。</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10" name="QB_6_BD.44_1#1d91ab2d8?pid=34ecee4f7&amp;color=0,0,0&amp;vtp=1&amp;bbb=1&amp;hb=1"/>
              <p:cNvSpPr/>
              <p:nvPr/>
            </p:nvSpPr>
            <p:spPr>
              <a:xfrm>
                <a:off x="722376" y="3253233"/>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是由一分子甘油和三分子脂肪酸反应生成的酯，则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染液检测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生物组织中的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洗去浮色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10" name="QB_6_BD.44_1#1d91ab2d8?pid=34ecee4f7&amp;color=0,0,0&amp;vtp=1&amp;bbb=1&amp;hb=1"/>
              <p:cNvSpPr>
                <a:spLocks noRot="1" noChangeAspect="1" noMove="1" noResize="1" noEditPoints="1" noAdjustHandles="1" noChangeArrowheads="1" noChangeShapeType="1" noTextEdit="1"/>
              </p:cNvSpPr>
              <p:nvPr/>
            </p:nvSpPr>
            <p:spPr>
              <a:xfrm>
                <a:off x="722376" y="3253233"/>
                <a:ext cx="10753344" cy="914400"/>
              </a:xfrm>
              <a:prstGeom prst="rect">
                <a:avLst/>
              </a:prstGeom>
              <a:blipFill rotWithShape="1">
                <a:blip r:embed="rId1"/>
                <a:stretch>
                  <a:fillRect l="-4" t="-14" b="14"/>
                </a:stretch>
              </a:blipFill>
            </p:spPr>
            <p:txBody>
              <a:bodyPr/>
              <a:lstStyle/>
              <a:p>
                <a:r>
                  <a:rPr lang="zh-CN" altLang="en-US">
                    <a:noFill/>
                  </a:rPr>
                  <a:t> </a:t>
                </a:r>
              </a:p>
            </p:txBody>
          </p:sp>
        </mc:Fallback>
      </mc:AlternateContent>
      <p:sp>
        <p:nvSpPr>
          <p:cNvPr id="11" name="QB_6_AN.45_1#1d91ab2d8.blank?pid=34ecee4f7&amp;color=0,0,0&amp;vpa=16&amp;vtp=1&amp;bbb=1"/>
          <p:cNvSpPr/>
          <p:nvPr/>
        </p:nvSpPr>
        <p:spPr>
          <a:xfrm>
            <a:off x="7767701" y="3215133"/>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2000" dirty="0">
              <a:solidFill>
                <a:srgbClr val="00B050"/>
              </a:solidFill>
            </a:endParaRPr>
          </a:p>
        </p:txBody>
      </p:sp>
      <p:sp>
        <p:nvSpPr>
          <p:cNvPr id="12" name="QB_6_AN.46_1#1d91ab2d8.blank?pid=34ecee4f7&amp;color=0,0,0&amp;vpa=17&amp;vtp=1&amp;bbb=1"/>
          <p:cNvSpPr/>
          <p:nvPr/>
        </p:nvSpPr>
        <p:spPr>
          <a:xfrm>
            <a:off x="9291701" y="3215133"/>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苏丹Ⅲ</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3" name="QB_6_AN.47_1#1d91ab2d8.blank?pid=34ecee4f7&amp;color=0,0,0&amp;vpa=18&amp;vtp=1&amp;bbb=1"/>
              <p:cNvSpPr/>
              <p:nvPr/>
            </p:nvSpPr>
            <p:spPr>
              <a:xfrm>
                <a:off x="3654489" y="3762757"/>
                <a:ext cx="27463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dirty="0">
                  <a:solidFill>
                    <a:srgbClr val="00B050"/>
                  </a:solidFill>
                </a:endParaRPr>
              </a:p>
            </p:txBody>
          </p:sp>
        </mc:Choice>
        <mc:Fallback>
          <p:sp>
            <p:nvSpPr>
              <p:cNvPr id="13" name="QB_6_AN.47_1#1d91ab2d8.blank?pid=34ecee4f7&amp;color=0,0,0&amp;vpa=18&amp;vtp=1&amp;bbb=1"/>
              <p:cNvSpPr>
                <a:spLocks noRot="1" noChangeAspect="1" noMove="1" noResize="1" noEditPoints="1" noAdjustHandles="1" noChangeArrowheads="1" noChangeShapeType="1" noTextEdit="1"/>
              </p:cNvSpPr>
              <p:nvPr/>
            </p:nvSpPr>
            <p:spPr>
              <a:xfrm>
                <a:off x="3654489" y="3762757"/>
                <a:ext cx="2746375" cy="317500"/>
              </a:xfrm>
              <a:prstGeom prst="rect">
                <a:avLst/>
              </a:prstGeom>
              <a:blipFill rotWithShape="1">
                <a:blip r:embed="rId2"/>
                <a:stretch>
                  <a:fillRect l="-2" t="-3720" r="2" b="12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4" name="QB_6_AS.48_1#1d91ab2d8?pid=34ecee4f7&amp;color=0,0,0&amp;vtp=1&amp;bbb=1&amp;hb=1"/>
              <p:cNvSpPr/>
              <p:nvPr/>
            </p:nvSpPr>
            <p:spPr>
              <a:xfrm>
                <a:off x="722376" y="416763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是一分子甘油和三分子脂肪酸反应生成的酯，则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是脂肪。可以用苏丹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Ⅲ染液检测生物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组织中的脂肪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，实验中用体积分数为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的酒精洗去浮色。</a:t>
                </a:r>
                <a:endParaRPr lang="en-US" altLang="zh-CN" sz="2200" dirty="0">
                  <a:solidFill>
                    <a:srgbClr val="000000"/>
                  </a:solidFill>
                </a:endParaRPr>
              </a:p>
            </p:txBody>
          </p:sp>
        </mc:Choice>
        <mc:Fallback>
          <p:sp>
            <p:nvSpPr>
              <p:cNvPr id="14" name="QB_6_AS.48_1#1d91ab2d8?pid=34ecee4f7&amp;color=0,0,0&amp;vtp=1&amp;bbb=1&amp;hb=1"/>
              <p:cNvSpPr>
                <a:spLocks noRot="1" noChangeAspect="1" noMove="1" noResize="1" noEditPoints="1" noAdjustHandles="1" noChangeArrowheads="1" noChangeShapeType="1" noTextEdit="1"/>
              </p:cNvSpPr>
              <p:nvPr/>
            </p:nvSpPr>
            <p:spPr>
              <a:xfrm>
                <a:off x="722376" y="4167633"/>
                <a:ext cx="10753344" cy="965200"/>
              </a:xfrm>
              <a:prstGeom prst="rect">
                <a:avLst/>
              </a:prstGeom>
              <a:blipFill rotWithShape="1">
                <a:blip r:embed="rId3"/>
                <a:stretch>
                  <a:fillRect l="-4" t="-13" r="-83"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4">
                                            <p:bg/>
                                          </p:spTgt>
                                        </p:tgtEl>
                                        <p:attrNameLst>
                                          <p:attrName>style.visibility</p:attrName>
                                        </p:attrNameLst>
                                      </p:cBhvr>
                                      <p:to>
                                        <p:strVal val="visible"/>
                                      </p:to>
                                    </p:set>
                                    <p:animEffect transition="in" filter="fade">
                                      <p:cBhvr>
                                        <p:cTn id="79" dur="500"/>
                                        <p:tgtEl>
                                          <p:spTgt spid="14">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
                                            <p:txEl>
                                              <p:pRg st="0" end="0"/>
                                            </p:txEl>
                                          </p:spTgt>
                                        </p:tgtEl>
                                        <p:attrNameLst>
                                          <p:attrName>style.visibility</p:attrName>
                                        </p:attrNameLst>
                                      </p:cBhvr>
                                      <p:to>
                                        <p:strVal val="visible"/>
                                      </p:to>
                                    </p:set>
                                    <p:animEffect transition="in" filter="fade">
                                      <p:cBhvr>
                                        <p:cTn id="82" dur="500"/>
                                        <p:tgtEl>
                                          <p:spTgt spid="14">
                                            <p:txEl>
                                              <p:pRg st="0" end="0"/>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4">
                                            <p:txEl>
                                              <p:pRg st="1" end="1"/>
                                            </p:txEl>
                                          </p:spTgt>
                                        </p:tgtEl>
                                        <p:attrNameLst>
                                          <p:attrName>style.visibility</p:attrName>
                                        </p:attrNameLst>
                                      </p:cBhvr>
                                      <p:to>
                                        <p:strVal val="visible"/>
                                      </p:to>
                                    </p:set>
                                    <p:animEffect transition="in" filter="fade">
                                      <p:cBhvr>
                                        <p:cTn id="85"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P spid="11" grpId="0" animBg="1" build="p"/>
      <p:bldP spid="12" grpId="0" animBg="1" build="p"/>
      <p:bldP spid="13" grpId="0" animBg="1" build="p"/>
      <p:bldP spid="1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ad45fc5ce?sp=1&amp;pid=32cfbbdd9&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某地区经常出现苹果小叶病，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有人认为是土壤中缺锌引起的，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有人认为是土壤中缺镁引起的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。现有如下材料，请你完成下列实验，探究上面的猜测哪个正确。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材料用具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：多株长势相同的苹果幼苗、蒸馏水、含有植物必需元素的多种化合物。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：任何一种必需元素在植物体内都有一定的作用，一旦缺乏，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就会表现出相应的症状；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根据在完全培养液中和相应的缺锌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、缺镁培养液中苹果幼苗生长发育状况，判断小叶病的病因。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BD.50_1#48c806116?pid=ad45fc5ce&amp;color=0,0,0&amp;vtp=1&amp;bbb=1&amp;hb=1"/>
          <p:cNvSpPr/>
          <p:nvPr/>
        </p:nvSpPr>
        <p:spPr>
          <a:xfrm>
            <a:off x="722376" y="37614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（1）首先配制完全培养液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、相应的缺锌培养液和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，分别放入三个培养缸并编号为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51_1#48c806116.blank?pid=ad45fc5ce&amp;color=0,0,0&amp;vpa=19&amp;vtp=1&amp;bbb=1"/>
          <p:cNvSpPr/>
          <p:nvPr/>
        </p:nvSpPr>
        <p:spPr>
          <a:xfrm>
            <a:off x="6215126" y="37233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缺镁</a:t>
            </a:r>
            <a:endParaRPr lang="en-US" altLang="zh-CN" sz="2000" dirty="0"/>
          </a:p>
        </p:txBody>
      </p:sp>
      <p:sp>
        <p:nvSpPr>
          <p:cNvPr id="5" name="P_6_BD#06926c90f?sp=1&amp;pid=ad45fc5ce&amp;color=0,0,0&amp;vtp=1&amp;bbb=1"/>
          <p:cNvSpPr/>
          <p:nvPr/>
        </p:nvSpPr>
        <p:spPr>
          <a:xfrm>
            <a:off x="722376" y="4726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（2）将多株长势相同的苹果幼苗均分为三组，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分别培育在上述三个培养缸中。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（3）放在适宜的条件下培养一段时间，观察苹果幼苗的</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53_1#06926c90f.blank?pid=ad45fc5ce&amp;color=0,0,0&amp;vpa=20&amp;vtp=1&amp;bbb=1"/>
          <p:cNvSpPr/>
          <p:nvPr/>
        </p:nvSpPr>
        <p:spPr>
          <a:xfrm>
            <a:off x="6977126" y="5145762"/>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生长发育状况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901e6bc62?sp=1&amp;pid=ad45fc5ce&amp;color=0,0,0&amp;vtp=1&amp;bt=1&amp;bbb=1"/>
          <p:cNvSpPr/>
          <p:nvPr/>
        </p:nvSpPr>
        <p:spPr>
          <a:xfrm>
            <a:off x="722376" y="969264"/>
            <a:ext cx="10753344"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结果预测和分析：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缸内的苹果幼苗正常生长。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①若B缸内苹果幼苗表现出小叶病，而C缸内苹果幼苗没有表现出小叶病，则说明</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，则说明苹果小叶病是由</a:t>
            </a:r>
            <a:endPar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缺镁引起的。</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，则说明苹果小叶病既与缺镁有关，又与缺锌有关。</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，则说明苹果小叶病与缺镁、缺锌都无关。</a:t>
            </a:r>
            <a:endParaRPr lang="en-US" altLang="zh-CN" sz="2000" dirty="0"/>
          </a:p>
        </p:txBody>
      </p:sp>
      <p:sp>
        <p:nvSpPr>
          <p:cNvPr id="7" name="QB_6_AN.55_1#901e6bc62.blank?pid=ad45fc5ce&amp;color=0,0,0&amp;vpa=21&amp;vtp=1"/>
          <p:cNvSpPr/>
          <p:nvPr/>
        </p:nvSpPr>
        <p:spPr>
          <a:xfrm>
            <a:off x="3395726" y="931164"/>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8" name="QB_6_AN.56_1#901e6bc62.blank?pid=ad45fc5ce&amp;color=0,0,0&amp;vpa=22&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苹果小叶病是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由缺锌引起的</a:t>
            </a:r>
            <a:endParaRPr lang="en-US" altLang="zh-CN" sz="2000" dirty="0"/>
          </a:p>
        </p:txBody>
      </p:sp>
      <p:sp>
        <p:nvSpPr>
          <p:cNvPr id="9" name="QB_6_AN.57_1#901e6bc62.blank?pid=ad45fc5ce&amp;color=0,0,0&amp;vpa=23&amp;vtp=1&amp;bbb=1"/>
          <p:cNvSpPr/>
          <p:nvPr/>
        </p:nvSpPr>
        <p:spPr>
          <a:xfrm>
            <a:off x="1201801" y="2302764"/>
            <a:ext cx="7386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B缸中苹果幼苗没有表现出小叶病，C缸内苹果幼苗表现出小叶病</a:t>
            </a:r>
            <a:endParaRPr lang="en-US" altLang="zh-CN" sz="2000" dirty="0"/>
          </a:p>
        </p:txBody>
      </p:sp>
      <p:sp>
        <p:nvSpPr>
          <p:cNvPr id="10" name="QB_6_AN.58_1#901e6bc62.blank?pid=ad45fc5ce&amp;color=0,0,0&amp;vpa=24&amp;vtp=1&amp;bbb=1"/>
          <p:cNvSpPr/>
          <p:nvPr/>
        </p:nvSpPr>
        <p:spPr>
          <a:xfrm>
            <a:off x="1201801" y="3217164"/>
            <a:ext cx="4338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B、C两缸内苹果幼苗都表现出小叶病</a:t>
            </a:r>
            <a:endParaRPr lang="en-US" altLang="zh-CN" sz="2000" dirty="0"/>
          </a:p>
        </p:txBody>
      </p:sp>
      <p:sp>
        <p:nvSpPr>
          <p:cNvPr id="11" name="QB_6_AN.59_1#901e6bc62.blank?pid=ad45fc5ce&amp;color=0,0,0&amp;vpa=25&amp;vtp=1&amp;bbb=1"/>
          <p:cNvSpPr/>
          <p:nvPr/>
        </p:nvSpPr>
        <p:spPr>
          <a:xfrm>
            <a:off x="1201801" y="3674364"/>
            <a:ext cx="4846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B、C两缸内苹果幼苗都没有表现出小叶病</a:t>
            </a:r>
            <a:endParaRPr lang="en-US" altLang="zh-CN" sz="2000" dirty="0"/>
          </a:p>
        </p:txBody>
      </p:sp>
      <p:sp>
        <p:nvSpPr>
          <p:cNvPr id="12" name="QO_5_AS.60_1#ad45fc5ce?pid=32cfbbdd9&amp;color=0,0,0&amp;vtp=1&amp;bbb=1&amp;hb=1"/>
          <p:cNvSpPr/>
          <p:nvPr/>
        </p:nvSpPr>
        <p:spPr>
          <a:xfrm>
            <a:off x="722376" y="4224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实验的自变量是锌、镁元素的有无，因变量是植物的生长发育状况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。对照组应用完全培养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，实验组分别用缺锌培养液和缺镁培养液培养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，根据植物的生长发育状况判断小叶病与缺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镁和缺锌的关系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fade">
                                      <p:cBhvr>
                                        <p:cTn id="26" dur="500"/>
                                        <p:tgtEl>
                                          <p:spTgt spid="9">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bg/>
                                          </p:spTgt>
                                        </p:tgtEl>
                                        <p:attrNameLst>
                                          <p:attrName>style.visibility</p:attrName>
                                        </p:attrNameLst>
                                      </p:cBhvr>
                                      <p:to>
                                        <p:strVal val="visible"/>
                                      </p:to>
                                    </p:set>
                                    <p:animEffect transition="in" filter="fade">
                                      <p:cBhvr>
                                        <p:cTn id="34" dur="500"/>
                                        <p:tgtEl>
                                          <p:spTgt spid="10">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bg/>
                                          </p:spTgt>
                                        </p:tgtEl>
                                        <p:attrNameLst>
                                          <p:attrName>style.visibility</p:attrName>
                                        </p:attrNameLst>
                                      </p:cBhvr>
                                      <p:to>
                                        <p:strVal val="visible"/>
                                      </p:to>
                                    </p:set>
                                    <p:animEffect transition="in" filter="fade">
                                      <p:cBhvr>
                                        <p:cTn id="42" dur="500"/>
                                        <p:tgtEl>
                                          <p:spTgt spid="11">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fade">
                                      <p:cBhvr>
                                        <p:cTn id="45" dur="500"/>
                                        <p:tgtEl>
                                          <p:spTgt spid="11">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2">
                                            <p:bg/>
                                          </p:spTgt>
                                        </p:tgtEl>
                                        <p:attrNameLst>
                                          <p:attrName>style.visibility</p:attrName>
                                        </p:attrNameLst>
                                      </p:cBhvr>
                                      <p:to>
                                        <p:strVal val="visible"/>
                                      </p:to>
                                    </p:set>
                                    <p:animEffect transition="in" filter="fade">
                                      <p:cBhvr>
                                        <p:cTn id="50" dur="500"/>
                                        <p:tgtEl>
                                          <p:spTgt spid="12">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xEl>
                                              <p:pRg st="0" end="0"/>
                                            </p:txEl>
                                          </p:spTgt>
                                        </p:tgtEl>
                                        <p:attrNameLst>
                                          <p:attrName>style.visibility</p:attrName>
                                        </p:attrNameLst>
                                      </p:cBhvr>
                                      <p:to>
                                        <p:strVal val="visible"/>
                                      </p:to>
                                    </p:set>
                                    <p:animEffect transition="in" filter="fade">
                                      <p:cBhvr>
                                        <p:cTn id="53" dur="500"/>
                                        <p:tgtEl>
                                          <p:spTgt spid="12">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
                                            <p:txEl>
                                              <p:pRg st="1" end="1"/>
                                            </p:txEl>
                                          </p:spTgt>
                                        </p:tgtEl>
                                        <p:attrNameLst>
                                          <p:attrName>style.visibility</p:attrName>
                                        </p:attrNameLst>
                                      </p:cBhvr>
                                      <p:to>
                                        <p:strVal val="visible"/>
                                      </p:to>
                                    </p:set>
                                    <p:animEffect transition="in" filter="fade">
                                      <p:cBhvr>
                                        <p:cTn id="56" dur="500"/>
                                        <p:tgtEl>
                                          <p:spTgt spid="12">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
                                            <p:txEl>
                                              <p:pRg st="2" end="2"/>
                                            </p:txEl>
                                          </p:spTgt>
                                        </p:tgtEl>
                                        <p:attrNameLst>
                                          <p:attrName>style.visibility</p:attrName>
                                        </p:attrNameLst>
                                      </p:cBhvr>
                                      <p:to>
                                        <p:strVal val="visible"/>
                                      </p:to>
                                    </p:set>
                                    <p:animEffect transition="in" filter="fade">
                                      <p:cBhvr>
                                        <p:cTn id="59"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P spid="11" grpId="0" animBg="1" build="p"/>
      <p:bldP spid="1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61_1#ad45fc5ce?pid=32cfbbdd9&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实验结果应对所有实验组和对照组的现象进行描述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。实验结果已经对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A缸内的苹果幼苗生长情况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进行了描述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，所以（4）中①~④均需要对B缸和C缸内苹果幼苗的生长情况进行描述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，不能只描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B缸或只描述C缸。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2_1#452d517e4?sp=1&amp;pid=32cfbbd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［北京顺义区2024高一上期中］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图1是生物体细胞内部分有机物的概念图；图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2是免疫球蛋白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二硫键的形成原理为</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5_BD.62_1#452d517e4?sp=1&amp;pid=32cfbbdd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5_BD.62_3#452d517e4?iti=3&amp;htil=1&amp;pid=32cfbbdd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005840" y="2798768"/>
            <a:ext cx="4809744" cy="16276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62_4#452d517e4?iti=4&amp;htil=1&amp;pid=32cfbbdd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70064" y="2021528"/>
            <a:ext cx="2825496" cy="241401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2_5#452d517e4?iti=3&amp;htil=1&amp;pid=32cfbbdd9&amp;color=0,0,0&amp;vtp=1&amp;bbb=1"/>
          <p:cNvSpPr/>
          <p:nvPr/>
        </p:nvSpPr>
        <p:spPr>
          <a:xfrm>
            <a:off x="3180524" y="45534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62_6#452d517e4?iti=4&amp;htil=1&amp;pid=32cfbbdd9&amp;color=0,0,0&amp;vtp=1&amp;bbb=1"/>
          <p:cNvSpPr/>
          <p:nvPr/>
        </p:nvSpPr>
        <p:spPr>
          <a:xfrm>
            <a:off x="8552624" y="456254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62ce61e3?pid=f651be8a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［江西上饶2025高一上月考改编］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早餐是一日三餐中最重要的一餐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。健康合理的早餐搭配有利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于保持身体机能的健康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，让人精力充沛。某学校食堂提供的早餐食物有馒头、白粥、豆浆、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鸡蛋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e62ce61e3.bracket?pid=f651be8a4&amp;color=0,0,0&amp;vpa=1&amp;vtp=1"/>
          <p:cNvSpPr/>
          <p:nvPr/>
        </p:nvSpPr>
        <p:spPr>
          <a:xfrm>
            <a:off x="5240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e62ce61e3.choices?pid=f651be8a4&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A.牛奶中含有钙、铁等元素，血钙过低会引起抽搐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.蛋黄含有丰富的胆固醇，胆固醇是构成植物细胞膜的重要成分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.牛奶的主要成分有乳糖和蛋白质等，从糖的分类上看乳糖属于单糖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.牛奶中含有人体所需的必需氨基酸，人体细胞自身能合成必需氨基酸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3_1#73916071a?pid=452d517e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1）图1中，若</a:t>
                </a:r>
                <a14:m>
                  <m:oMath xmlns:m="http://schemas.openxmlformats.org/officeDocument/2006/math">
                    <m:r>
                      <m:rPr>
                        <m:sty m:val="p"/>
                      </m:rPr>
                      <a:rPr lang="en-US" altLang="zh-CN" sz="2000" b="0" i="0" spc="-5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为植物细胞内的储能物质，则</a:t>
                </a:r>
                <a14:m>
                  <m:oMath xmlns:m="http://schemas.openxmlformats.org/officeDocument/2006/math">
                    <m:r>
                      <m:rPr>
                        <m:sty m:val="p"/>
                      </m:rPr>
                      <a:rPr lang="en-US" altLang="zh-CN" sz="2000" b="0" i="0" spc="-5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5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是构成细胞膜的重要成分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solidFill>
                    <a:srgbClr val="000000"/>
                  </a:solidFill>
                </a:endParaRPr>
              </a:p>
            </p:txBody>
          </p:sp>
        </mc:Choice>
        <mc:Fallback>
          <p:sp>
            <p:nvSpPr>
              <p:cNvPr id="2" name="QB_6_BD.63_1#73916071a?pid=452d517e4&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r="-537" b="59"/>
                </a:stretch>
              </a:blipFill>
            </p:spPr>
            <p:txBody>
              <a:bodyPr/>
              <a:lstStyle/>
              <a:p>
                <a:r>
                  <a:rPr lang="zh-CN" altLang="en-US">
                    <a:noFill/>
                  </a:rPr>
                  <a:t> </a:t>
                </a:r>
              </a:p>
            </p:txBody>
          </p:sp>
        </mc:Fallback>
      </mc:AlternateContent>
      <p:sp>
        <p:nvSpPr>
          <p:cNvPr id="3" name="QB_6_AN.64_1#73916071a.blank?pid=452d517e4&amp;color=0,0,0&amp;vpa=26&amp;vtp=1&amp;bbb=1"/>
          <p:cNvSpPr/>
          <p:nvPr/>
        </p:nvSpPr>
        <p:spPr>
          <a:xfrm>
            <a:off x="6192901" y="931164"/>
            <a:ext cx="67310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2000" spc="-50" dirty="0">
              <a:solidFill>
                <a:srgbClr val="00B050"/>
              </a:solidFill>
            </a:endParaRPr>
          </a:p>
        </p:txBody>
      </p:sp>
      <p:sp>
        <p:nvSpPr>
          <p:cNvPr id="4" name="QB_6_AN.65_1#73916071a.blank?pid=452d517e4&amp;color=0,0,0&amp;vpa=27&amp;vtp=1&amp;bbb=1"/>
          <p:cNvSpPr/>
          <p:nvPr/>
        </p:nvSpPr>
        <p:spPr>
          <a:xfrm>
            <a:off x="7794689" y="931164"/>
            <a:ext cx="67310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a:t>
            </a:r>
            <a:endParaRPr lang="en-US" altLang="zh-CN" sz="2000" spc="-50" dirty="0">
              <a:solidFill>
                <a:srgbClr val="00B050"/>
              </a:solidFill>
            </a:endParaRPr>
          </a:p>
        </p:txBody>
      </p:sp>
      <mc:AlternateContent xmlns:mc="http://schemas.openxmlformats.org/markup-compatibility/2006">
        <mc:Choice xmlns:a14="http://schemas.microsoft.com/office/drawing/2010/main" Requires="a14">
          <p:sp>
            <p:nvSpPr>
              <p:cNvPr id="5" name="QB_6_AS.66_1#73916071a?pid=452d517e4&amp;color=0,0,0&amp;vtp=1&amp;bbb=1&amp;hb=1"/>
              <p:cNvSpPr/>
              <p:nvPr/>
            </p:nvSpPr>
            <p:spPr>
              <a:xfrm>
                <a:off x="722376" y="1363853"/>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是多糖，若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为植物细胞内的储能物质，则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是淀粉；脂质包括磷脂、固醇（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包括胆固醇、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维生素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D和性激素等）和脂肪，即图中的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中的磷脂是构成细胞膜的重要成分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，脂肪是细胞内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良好的储能物质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66_1#73916071a?pid=452d517e4&amp;color=0,0,0&amp;vtp=1&amp;bbb=1&amp;hb=1"/>
              <p:cNvSpPr>
                <a:spLocks noRot="1" noChangeAspect="1" noMove="1" noResize="1" noEditPoints="1" noAdjustHandles="1" noChangeArrowheads="1" noChangeShapeType="1" noTextEdit="1"/>
              </p:cNvSpPr>
              <p:nvPr/>
            </p:nvSpPr>
            <p:spPr>
              <a:xfrm>
                <a:off x="722376" y="1363853"/>
                <a:ext cx="10753344" cy="1473200"/>
              </a:xfrm>
              <a:prstGeom prst="rect">
                <a:avLst/>
              </a:prstGeom>
              <a:blipFill rotWithShape="1">
                <a:blip r:embed="rId2"/>
                <a:stretch>
                  <a:fillRect l="-4" t="-34" r="-579" b="3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67_1#6123ba639?pid=452d517e4&amp;color=0,0,0&amp;vtp=1&amp;bbb=1&amp;hb=1"/>
              <p:cNvSpPr/>
              <p:nvPr/>
            </p:nvSpPr>
            <p:spPr>
              <a:xfrm>
                <a:off x="722376" y="2875187"/>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（2）图1中，若生物体内的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，则该元素存在于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在组成上的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差异表现在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6_BD.67_1#6123ba639?pid=452d517e4&amp;color=0,0,0&amp;vtp=1&amp;bbb=1&amp;hb=1"/>
              <p:cNvSpPr>
                <a:spLocks noRot="1" noChangeAspect="1" noMove="1" noResize="1" noEditPoints="1" noAdjustHandles="1" noChangeArrowheads="1" noChangeShapeType="1" noTextEdit="1"/>
              </p:cNvSpPr>
              <p:nvPr/>
            </p:nvSpPr>
            <p:spPr>
              <a:xfrm>
                <a:off x="722376" y="2875187"/>
                <a:ext cx="10753344" cy="914400"/>
              </a:xfrm>
              <a:prstGeom prst="rect">
                <a:avLst/>
              </a:prstGeom>
              <a:blipFill rotWithShape="1">
                <a:blip r:embed="rId3"/>
                <a:stretch>
                  <a:fillRect l="-4" t="-59" r="-2380"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68_1#6123ba639.blank?pid=452d517e4&amp;color=0,0,0&amp;vpa=28&amp;vtp=1&amp;bbb=1"/>
              <p:cNvSpPr/>
              <p:nvPr/>
            </p:nvSpPr>
            <p:spPr>
              <a:xfrm>
                <a:off x="7151752" y="2923667"/>
                <a:ext cx="149015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68_1#6123ba639.blank?pid=452d517e4&amp;color=0,0,0&amp;vpa=28&amp;vtp=1&amp;bbb=1"/>
              <p:cNvSpPr>
                <a:spLocks noRot="1" noChangeAspect="1" noMove="1" noResize="1" noEditPoints="1" noAdjustHandles="1" noChangeArrowheads="1" noChangeShapeType="1" noTextEdit="1"/>
              </p:cNvSpPr>
              <p:nvPr/>
            </p:nvSpPr>
            <p:spPr>
              <a:xfrm>
                <a:off x="7151752" y="2923667"/>
                <a:ext cx="1490155" cy="317500"/>
              </a:xfrm>
              <a:prstGeom prst="rect">
                <a:avLst/>
              </a:prstGeom>
              <a:blipFill rotWithShape="1">
                <a:blip r:embed="rId4"/>
                <a:stretch>
                  <a:fillRect l="-26" t="-3640" r="13"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N.69_1#6123ba639.blank?pid=452d517e4&amp;color=0,0,0&amp;vpa=29&amp;vtp=1&amp;bbb=1"/>
              <p:cNvSpPr/>
              <p:nvPr/>
            </p:nvSpPr>
            <p:spPr>
              <a:xfrm>
                <a:off x="1990789" y="3383153"/>
                <a:ext cx="66071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组成它们的五碳糖不同；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𝐓</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𝐔</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B_6_AN.69_1#6123ba639.blank?pid=452d517e4&amp;color=0,0,0&amp;vpa=29&amp;vtp=1&amp;bbb=1"/>
              <p:cNvSpPr>
                <a:spLocks noRot="1" noChangeAspect="1" noMove="1" noResize="1" noEditPoints="1" noAdjustHandles="1" noChangeArrowheads="1" noChangeShapeType="1" noTextEdit="1"/>
              </p:cNvSpPr>
              <p:nvPr/>
            </p:nvSpPr>
            <p:spPr>
              <a:xfrm>
                <a:off x="1990789" y="3383153"/>
                <a:ext cx="6607175" cy="317500"/>
              </a:xfrm>
              <a:prstGeom prst="rect">
                <a:avLst/>
              </a:prstGeom>
              <a:blipFill rotWithShape="1">
                <a:blip r:embed="rId5"/>
                <a:stretch>
                  <a:fillRect l="-1" t="-3760" r="1" b="160"/>
                </a:stretch>
              </a:blipFill>
            </p:spPr>
            <p:txBody>
              <a:bodyPr/>
              <a:lstStyle/>
              <a:p>
                <a:r>
                  <a:rPr lang="zh-CN" altLang="en-US">
                    <a:noFill/>
                  </a:rPr>
                  <a:t> </a:t>
                </a:r>
              </a:p>
            </p:txBody>
          </p:sp>
        </mc:Fallback>
      </mc:AlternateContent>
      <p:sp>
        <p:nvSpPr>
          <p:cNvPr id="9" name="QB_6_AN.70_1#6123ba639.blank?pid=452d517e4&amp;color=0,0,0&amp;vpa=30&amp;vtp=1"/>
          <p:cNvSpPr/>
          <p:nvPr/>
        </p:nvSpPr>
        <p:spPr>
          <a:xfrm>
            <a:off x="10020364" y="3294287"/>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6_AS.71_1#6123ba639?pid=452d517e4&amp;color=0,0,0&amp;vtp=1&amp;bbb=1&amp;hb=1"/>
              <p:cNvSpPr/>
              <p:nvPr/>
            </p:nvSpPr>
            <p:spPr>
              <a:xfrm>
                <a:off x="722376" y="3802253"/>
                <a:ext cx="10753344" cy="1981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的基本组成单位是氨基酸，则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是蛋白质，若蛋白质中含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，则该元素存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在组成上的差异表现在组成它们的五碳糖不同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；碱基不完全相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中含碱基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含碱基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病毒，其遗传物质是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，一共有4种，故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中含有4种核苷酸。</a:t>
                </a:r>
                <a:endParaRPr lang="en-US" altLang="zh-CN" sz="2200" dirty="0">
                  <a:solidFill>
                    <a:srgbClr val="000000"/>
                  </a:solidFill>
                </a:endParaRPr>
              </a:p>
            </p:txBody>
          </p:sp>
        </mc:Choice>
        <mc:Fallback>
          <p:sp>
            <p:nvSpPr>
              <p:cNvPr id="10" name="QB_6_AS.71_1#6123ba639?pid=452d517e4&amp;color=0,0,0&amp;vtp=1&amp;bbb=1&amp;hb=1"/>
              <p:cNvSpPr>
                <a:spLocks noRot="1" noChangeAspect="1" noMove="1" noResize="1" noEditPoints="1" noAdjustHandles="1" noChangeArrowheads="1" noChangeShapeType="1" noTextEdit="1"/>
              </p:cNvSpPr>
              <p:nvPr/>
            </p:nvSpPr>
            <p:spPr>
              <a:xfrm>
                <a:off x="722376" y="3802253"/>
                <a:ext cx="10753344" cy="1981200"/>
              </a:xfrm>
              <a:prstGeom prst="rect">
                <a:avLst/>
              </a:prstGeom>
              <a:blipFill rotWithShape="1">
                <a:blip r:embed="rId6"/>
                <a:stretch>
                  <a:fillRect l="-4" t="-26" r="-537"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1" end="1"/>
                                            </p:txEl>
                                          </p:spTgt>
                                        </p:tgtEl>
                                        <p:attrNameLst>
                                          <p:attrName>style.visibility</p:attrName>
                                        </p:attrNameLst>
                                      </p:cBhvr>
                                      <p:to>
                                        <p:strVal val="visible"/>
                                      </p:to>
                                    </p:set>
                                    <p:animEffect transition="in" filter="fade">
                                      <p:cBhvr>
                                        <p:cTn id="67" dur="500"/>
                                        <p:tgtEl>
                                          <p:spTgt spid="10">
                                            <p:txEl>
                                              <p:pRg st="1" end="1"/>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xEl>
                                              <p:pRg st="2" end="2"/>
                                            </p:txEl>
                                          </p:spTgt>
                                        </p:tgtEl>
                                        <p:attrNameLst>
                                          <p:attrName>style.visibility</p:attrName>
                                        </p:attrNameLst>
                                      </p:cBhvr>
                                      <p:to>
                                        <p:strVal val="visible"/>
                                      </p:to>
                                    </p:set>
                                    <p:animEffect transition="in" filter="fade">
                                      <p:cBhvr>
                                        <p:cTn id="70" dur="500"/>
                                        <p:tgtEl>
                                          <p:spTgt spid="10">
                                            <p:txEl>
                                              <p:pRg st="2" end="2"/>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0">
                                            <p:txEl>
                                              <p:pRg st="3" end="3"/>
                                            </p:txEl>
                                          </p:spTgt>
                                        </p:tgtEl>
                                        <p:attrNameLst>
                                          <p:attrName>style.visibility</p:attrName>
                                        </p:attrNameLst>
                                      </p:cBhvr>
                                      <p:to>
                                        <p:strVal val="visible"/>
                                      </p:to>
                                    </p:set>
                                    <p:animEffect transition="in" filter="fade">
                                      <p:cBhvr>
                                        <p:cTn id="73"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P spid="10"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2_1#56b4d43b0?pid=452d517e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（3）科学家发现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可以与不同的抗原结合，其原因主要是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区变化大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；从氨基酸的角度考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区不同的原因可能是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则这些氨基酸形成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基上的羧基和氨基不会脱水形成肽键</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，相对分子质量减少了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dirty="0">
                  <a:solidFill>
                    <a:srgbClr val="000000"/>
                  </a:solidFill>
                </a:endParaRPr>
              </a:p>
            </p:txBody>
          </p:sp>
        </mc:Choice>
        <mc:Fallback>
          <p:sp>
            <p:nvSpPr>
              <p:cNvPr id="2" name="QB_6_BD.72_1#56b4d43b0?pid=452d517e4&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520" b="25"/>
                </a:stretch>
              </a:blipFill>
            </p:spPr>
            <p:txBody>
              <a:bodyPr/>
              <a:lstStyle/>
              <a:p>
                <a:r>
                  <a:rPr lang="zh-CN" altLang="en-US">
                    <a:noFill/>
                  </a:rPr>
                  <a:t> </a:t>
                </a:r>
              </a:p>
            </p:txBody>
          </p:sp>
        </mc:Fallback>
      </mc:AlternateContent>
      <p:sp>
        <p:nvSpPr>
          <p:cNvPr id="3" name="QB_6_AN.73_1#56b4d43b0.blank?pid=452d517e4&amp;color=0,0,0&amp;vpa=31&amp;vtp=1&amp;bbb=1"/>
          <p:cNvSpPr/>
          <p:nvPr/>
        </p:nvSpPr>
        <p:spPr>
          <a:xfrm>
            <a:off x="3679889" y="1391100"/>
            <a:ext cx="348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氨基酸的数量和排列顺序不同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74_1#56b4d43b0.blank?pid=452d517e4&amp;color=0,0,0&amp;vpa=32&amp;vtp=1&amp;bbb=1&amp;hb=1"/>
              <p:cNvSpPr/>
              <p:nvPr/>
            </p:nvSpPr>
            <p:spPr>
              <a:xfrm>
                <a:off x="722377" y="1848300"/>
                <a:ext cx="10749631" cy="914400"/>
              </a:xfrm>
              <a:prstGeom prst="rect">
                <a:avLst/>
              </a:prstGeom>
              <a:noFill/>
            </p:spPr>
            <p:txBody>
              <a:bodyPr wrap="square" lIns="0" tIns="0" rIns="0" bIns="0" rtlCol="0" anchor="t"/>
              <a:lstStyle/>
              <a:p>
                <a:pPr latinLnBrk="1">
                  <a:lnSpc>
                    <a:spcPts val="360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74_1#56b4d43b0.blank?pid=452d517e4&amp;color=0,0,0&amp;vpa=32&amp;vtp=1&amp;bbb=1&amp;hb=1"/>
              <p:cNvSpPr>
                <a:spLocks noRot="1" noChangeAspect="1" noMove="1" noResize="1" noEditPoints="1" noAdjustHandles="1" noChangeArrowheads="1" noChangeShapeType="1" noTextEdit="1"/>
              </p:cNvSpPr>
              <p:nvPr/>
            </p:nvSpPr>
            <p:spPr>
              <a:xfrm>
                <a:off x="722377" y="1848300"/>
                <a:ext cx="10749631" cy="914400"/>
              </a:xfrm>
              <a:prstGeom prst="rect">
                <a:avLst/>
              </a:prstGeom>
              <a:blipFill rotWithShape="1">
                <a:blip r:embed="rId2"/>
                <a:stretch>
                  <a:fillRect l="-4" t="-49" r="1" b="-9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75_1#56b4d43b0?pid=452d517e4&amp;color=0,0,0&amp;vtp=1&amp;bbb=1&amp;hb=1"/>
              <p:cNvSpPr/>
              <p:nvPr/>
            </p:nvSpPr>
            <p:spPr>
              <a:xfrm>
                <a:off x="722376" y="2808928"/>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蛋白质结构具有多样性的原因是组成一种蛋白质的氨基酸数目可能成千上万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，不同种类氨基酸的排列顺序千变万化，肽链的盘曲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、折叠方式及其形成的空间结构千差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。因此，从氨基酸的角度考虑</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区不同的原因可能是氨基酸的数量和排列顺序不同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2可知，一分子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含有4条肽链和4个二硫键，若</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个氨基酸构成，则形成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IgG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的水分子数为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，形成二硫键脱去</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的个数为8，因此相对分子质量减少了</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75_1#56b4d43b0?pid=452d517e4&amp;color=0,0,0&amp;vtp=1&amp;bbb=1&amp;hb=1"/>
              <p:cNvSpPr>
                <a:spLocks noRot="1" noChangeAspect="1" noMove="1" noResize="1" noEditPoints="1" noAdjustHandles="1" noChangeArrowheads="1" noChangeShapeType="1" noTextEdit="1"/>
              </p:cNvSpPr>
              <p:nvPr/>
            </p:nvSpPr>
            <p:spPr>
              <a:xfrm>
                <a:off x="722376" y="2808928"/>
                <a:ext cx="10753344" cy="2324100"/>
              </a:xfrm>
              <a:prstGeom prst="rect">
                <a:avLst/>
              </a:prstGeom>
              <a:blipFill rotWithShape="1">
                <a:blip r:embed="rId3"/>
                <a:stretch>
                  <a:fillRect l="-4" t="-14" r="-537"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e62ce61e3?pid=f651be8a4&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牛奶中含有钙、铁等元素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；哺乳动物的血液中必须含有一定量的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，动物会出现抽搐等症状，A正确。蛋黄中胆固醇含量较多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，胆固醇是构成动物细胞膜的重要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，B错误。牛奶的主要成分有乳糖和蛋白质等，从糖的分类上看乳糖属于二糖，C错误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氨基酸是指人体细胞自身不能合成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，必须从外界环境中获取的氨基酸，D错误。</a:t>
                </a:r>
                <a:endParaRPr lang="en-US" altLang="zh-CN" sz="2200" dirty="0"/>
              </a:p>
            </p:txBody>
          </p:sp>
        </mc:Choice>
        <mc:Fallback>
          <p:sp>
            <p:nvSpPr>
              <p:cNvPr id="2" name="QC_5_AS.3_1#e62ce61e3?pid=f651be8a4&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10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43ad47e91?pid=f651be8a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水稻收获后需要晾晒减少水分才能入库储藏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，不同品种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水稻的入库储藏水分标准有所差异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，水稻的安全储藏水分在常规储藏条件下为不超过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43ad47e91?pid=f651be8a4&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b="25"/>
                </a:stretch>
              </a:blipFill>
            </p:spPr>
            <p:txBody>
              <a:bodyPr/>
              <a:lstStyle/>
              <a:p>
                <a:r>
                  <a:rPr lang="zh-CN" altLang="en-US">
                    <a:noFill/>
                  </a:rPr>
                  <a:t> </a:t>
                </a:r>
              </a:p>
            </p:txBody>
          </p:sp>
        </mc:Fallback>
      </mc:AlternateContent>
      <p:sp>
        <p:nvSpPr>
          <p:cNvPr id="3" name="QC_5_AN.5_1#43ad47e91.bracket?pid=f651be8a4&amp;color=0,0,0&amp;vpa=2&amp;vtp=1"/>
          <p:cNvSpPr/>
          <p:nvPr/>
        </p:nvSpPr>
        <p:spPr>
          <a:xfrm>
            <a:off x="909701" y="23436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43ad47e91.choices?pid=f651be8a4&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A.水稻收获后晾晒过程中丢失的主要是结合水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.结合水作为细胞内良好的溶剂，能够溶解无机盐，以利于其运输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.增加自由水比例有利于抑制细胞呼吸，延长储藏时间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.推测低温、低含水量条件更有利于水稻种子的储藏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43ad47e91?pid=f651be8a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水稻收获后晾晒过程中丢失的主要是自由水，A错误；自由水是细胞内良好的溶剂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，以利于其运输，B错误；在正常情况下，细胞内自由水所占的比例越大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谢越旺盛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，因此降低自由水比例有利于抑制细胞呼吸，延长储藏时间，C错误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；水稻的安全储藏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水分在常规储藏条件下为不超过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，在准低温储藏条件下为不超过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，在低温储藏条件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下为不超过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，据此推测低温、低含水量条件更有利于水稻种子的储藏，D正确。</a:t>
                </a:r>
                <a:endParaRPr lang="en-US" altLang="zh-CN" sz="2200" dirty="0"/>
              </a:p>
            </p:txBody>
          </p:sp>
        </mc:Choice>
        <mc:Fallback>
          <p:sp>
            <p:nvSpPr>
              <p:cNvPr id="2" name="QC_5_AS.6_1#43ad47e91?pid=f651be8a4&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f7111551a?pid=f651be8a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［广西河池2025高一上期中］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2024年9月1日是我国第18个“全民健康生活方式日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”，此次活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动全面推进实施以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“三减（减盐、减油、减糖）三健（健康口腔、健康体重、健康骨骼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题的全民健康生活方式行动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，传播和普及健康知识，提高居民健康素养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f7111551a.bracket?pid=f651be8a4&amp;color=0,0,0&amp;vpa=3&amp;vtp=1"/>
          <p:cNvSpPr/>
          <p:nvPr/>
        </p:nvSpPr>
        <p:spPr>
          <a:xfrm>
            <a:off x="92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_2#f7111551a.choices?pid=f651be8a4&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A.无糖八宝粥不含蔗糖，糖尿病人可放心食用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.当细胞内的糖类代谢发生障碍时，脂肪可大量转化为糖类进行供能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.与糖类相比，相同质量的脂肪氧化分解时耗氧量多，释放能量多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.胆固醇可以导致动脉硬化，因此日常饮食中不能含有胆固醇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f7111551a?pid=f651be8a4&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无糖八宝粥不含蔗糖，但含有淀粉，淀粉属于多糖，因而糖尿病人应谨慎食用，A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糖类供应充足时可以大量转化为脂肪储存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，当细胞内的糖类代谢发生障碍时，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脂肪可分解供能，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但不能大量转化为糖类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，B错误；与糖类相比，相同质量的脂肪含有的C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分解时耗氧量多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，释放能量多，C正确；胆固醇是动物细胞膜的重要成分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，还能参与人体血液中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脂质的运输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，但摄入过多会导致动脉硬化，因此日常饮食中应适量食用，D错误。</a:t>
                </a:r>
                <a:endParaRPr lang="en-US" altLang="zh-CN" sz="2200" dirty="0"/>
              </a:p>
            </p:txBody>
          </p:sp>
        </mc:Choice>
        <mc:Fallback>
          <p:sp>
            <p:nvSpPr>
              <p:cNvPr id="2" name="QC_5_AS.9_1#f7111551a?pid=f651be8a4&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29e137290?htil=1&amp;pid=f651be8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1143" y="1054296"/>
            <a:ext cx="2880360" cy="2752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0_2#29e137290?htil=1&amp;sp=1&amp;pid=f651be8a4&amp;color=0,0,0&amp;vtp=1&amp;bt=1&amp;bbb=1&amp;hb=1"/>
          <p:cNvSpPr/>
          <p:nvPr/>
        </p:nvSpPr>
        <p:spPr>
          <a:xfrm>
            <a:off x="722376" y="972000"/>
            <a:ext cx="7744968"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［江苏扬州2024高二下期中］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如图表示生物体内四种化合物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29e137290.bracket?pid=f651be8a4&amp;color=0,0,0&amp;vpa=4&amp;vtp=1"/>
          <p:cNvSpPr/>
          <p:nvPr/>
        </p:nvSpPr>
        <p:spPr>
          <a:xfrm>
            <a:off x="244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0_3#29e137290.choices?htil=1&amp;pid=f651be8a4&amp;color=0,0,0&amp;vtp=1&amp;bbb=1"/>
          <p:cNvSpPr/>
          <p:nvPr/>
        </p:nvSpPr>
        <p:spPr>
          <a:xfrm>
            <a:off x="722376" y="1932662"/>
            <a:ext cx="77449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A.图丙的元素组成种类一定与图甲相同</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.人体中由乙组成的大分子化合物的功能多样性与其结构多样性相适应</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.丙化合物是组成人的遗传物质的单体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.图丁的二糖不一定能与斐林试剂产生砖红色沉淀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6956</Words>
  <Application>WPS 演示</Application>
  <PresentationFormat>宽屏</PresentationFormat>
  <Paragraphs>313</Paragraphs>
  <Slides>32</Slides>
  <Notes>32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32</vt:i4>
      </vt:variant>
    </vt:vector>
  </HeadingPairs>
  <TitlesOfParts>
    <vt:vector size="5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2025-05-10T06:46:00Z</dcterms:created>
  <dcterms:modified xsi:type="dcterms:W3CDTF">2025-05-16T01:31:00Z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9D3A906A56324C81A1DDEAB49E08D9F1_12</vt:lpwstr>
  </property>
  <property fmtid="{D5CDD505-2E9C-101B-9397-08002B2CF9AE}" pid="3" name="KSOProductBuildVer">
    <vt:lpwstr>2052-12.1.0.20784</vt:lpwstr>
  </property>
</Properties>
</file>