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5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3bde36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考点1 酶和</a:t>
                </a:r>
                <a14:m>
                  <m:oMath xmlns:m="http://schemas.openxmlformats.org/officeDocument/2006/math">
                    <m:r>
                      <a:rPr lang="en-US" sz="28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汉仪舒圆黑简体" pitchFamily="34" charset="-122"/>
                        <a:cs typeface="汉仪舒圆黑简体" pitchFamily="34" charset="-120"/>
                      </a:rPr>
                      <m:t>𝐀𝐓𝐏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blipFill rotWithShape="1">
                <a:blip r:embed="rId4"/>
                <a:stretch>
                  <a:fillRect l="-3" t="-73" r="1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039e2e8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细胞呼吸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e20890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考点3 光合作用及有关色素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e394e4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考点4 光合作用和呼吸作用综合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3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8.png"/><Relationship Id="rId1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49.png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74e404820?pid=8039e2e81&amp;color=0,0,0&amp;vtp=1&amp;bt=1&amp;bbb=1&amp;hb=1"/>
              <p:cNvSpPr/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该细胞器能够利用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，则该细胞器为线粒体，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线粒体是有氧呼吸的主要场所，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可合成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，在线粒体内部也可以合成蛋白质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等，这些过程都需要消耗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功能的复杂性与膜上蛋白质的种类和数量有关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，由于线粒体外膜和内膜功能不同，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外膜）、②（内膜）分布的蛋白质有所不同，B正确；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有氧呼吸第一阶段发生在细胞质基质，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不发生在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③（线粒体基质），C错误；②是线粒体内膜，进行有氧呼吸第三阶段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成水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，③是线粒体基质，进行有氧呼吸第二阶段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（丙酮酸和水反应生成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74e404820?pid=8039e2e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538649dd6?sp=1&amp;pid=8039e2e81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5.（不定项）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［山东生物2024·16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种皮会限制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进入种子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。豌豆干种子吸水萌发实验中子叶耗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、乙醇脱氢酶活性与被氧化的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的关系如图所示。已知无氧呼吸中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，乙醇脱氢酶催化生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成乙醇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，与此同时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被氧化。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下列说法正确的是(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3_1#538649dd6?sp=1&amp;pid=8039e2e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254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538649dd6.bracket?pid=8039e2e81&amp;color=0,0,0&amp;vpa=5&amp;vtp=1&amp;bbb=1"/>
          <p:cNvSpPr/>
          <p:nvPr/>
        </p:nvSpPr>
        <p:spPr>
          <a:xfrm>
            <a:off x="6677089" y="1886400"/>
            <a:ext cx="7493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pic>
        <p:nvPicPr>
          <p:cNvPr id="4" name="QC_5_BD.13_2#538649dd6?htil=3&amp;pid=8039e2e8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4334" y="2478728"/>
            <a:ext cx="2834640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3_3#538649dd6.choices?htil=3&amp;pid=8039e2e81&amp;color=0,0,0&amp;vtp=1&amp;bbb=1"/>
              <p:cNvSpPr/>
              <p:nvPr/>
            </p:nvSpPr>
            <p:spPr>
              <a:xfrm>
                <a:off x="722376" y="2389862"/>
                <a:ext cx="77815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点为种皮被突破的时间点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B.Ⅱ阶段种子内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浓度降低限制了有氧呼吸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阶段种子无氧呼吸合成乙醇的速率逐渐增加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q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处种子无氧呼吸比有氧呼吸分解的葡萄糖多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3_3#538649dd6.choices?htil=3&amp;pid=8039e2e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77815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5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538649dd6?pid=8039e2e81&amp;color=0,0,0&amp;vtp=1&amp;bt=1&amp;bbb=1&amp;hb=1"/>
              <p:cNvSpPr/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种皮会限制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进入种子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，突破前种子的有氧呼吸强度会随着种子内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浓度下降而下降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点后子叶耗氧量开始明显上升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点为种皮被突破的时间点，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Ⅱ阶段种子内的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浓度限制了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，A、B正确；Ⅲ阶段为种皮刚被突破，氧气吸收量大幅上涨，有氧呼吸速率提高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，无氧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呼吸速率下降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q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处子叶耗氧量和乙醇脱氢酶活性对应的被氧化的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相对值相同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氧呼吸第一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、二阶段均可以产生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,而无氧呼吸只有第一阶段（与有氧呼吸第一阶段相同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被氧化的量相同时，无氧呼吸比有氧呼吸分解的葡萄糖多，D正确。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538649dd6?pid=8039e2e8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68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18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123030633?pid=ee20890ca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［江苏生物2023·12］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下列关于“提取和分离叶绿体色素”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实验叙述合理的是(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123030633.bracket?pid=ee20890ca&amp;color=0,0,0&amp;vpa=6&amp;vtp=1"/>
          <p:cNvSpPr/>
          <p:nvPr/>
        </p:nvSpPr>
        <p:spPr>
          <a:xfrm>
            <a:off x="9769539" y="969264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6_2#123030633.choices?pid=ee20890ca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A.用有机溶剂提取色素时，加入碳酸钙是为了防止类胡萝卜素被破坏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.若连续多次重复画滤液细线可累积更多的色素，但易出现色素带重叠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.该实验提取和分离色素的方法可用于测定绿叶中各种色素含量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.用红色苋菜叶进行实验可得到5条色素带，花青素位于叶绿素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之间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6_2#123030633.choices?pid=ee20890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123030633?pid=ee20890ca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用有机溶剂提取色素时，加入碳酸钙是为了防止叶绿素被破坏，A错误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；若连续多次重复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画滤液细线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，可累积更多的色素，但纸层析时，色素带过宽易出现色素带重叠，B正确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；该实验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利用纸层析法分离色素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，可根据滤纸条上色素带的宽窄来比较光合色素的相对含量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，但不能具体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测定绿叶中各种色素含量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，C错误；花青素存在于液泡中，溶于水而不易溶于有机溶剂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，在滤纸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条上扩散得最慢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，故若得到5条色素带，距离滤液细线最近的色素带为花青素，应在叶绿素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123030633?pid=ee20890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720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9_1#b2fa59d01?sp=1&amp;pid=ee20890ca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［湖北生物2023·8］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植物光合作用的光反应依赖类囊体膜上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合体含有光合色素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，能吸收光能，并分解水。研究发现，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Ⅱ光复合体上的蛋白质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,通过与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Ⅱ结合或分离来增强或减弱对光能的捕获（如图所示）。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Ⅱ的分离依赖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酶的催化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9_1#b2fa59d01?sp=1&amp;pid=ee20890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614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19_2#b2fa59d01?pid=ee20890c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5656" y="2935928"/>
            <a:ext cx="3986784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20_1#b2fa59d01.bracket?pid=ee20890ca&amp;color=0,0,0&amp;vpa=7&amp;vtp=1"/>
          <p:cNvSpPr/>
          <p:nvPr/>
        </p:nvSpPr>
        <p:spPr>
          <a:xfrm>
            <a:off x="4224401" y="23436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9_3#b2fa59d01.choices?pid=ee20890ca&amp;color=0,0,0&amp;vtp=1&amp;bbb=1"/>
              <p:cNvSpPr/>
              <p:nvPr/>
            </p:nvSpPr>
            <p:spPr>
              <a:xfrm>
                <a:off x="722376" y="35709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A.叶肉细胞内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蛋白激酶活性下降，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Ⅱ光复合体对光能的捕获增强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含量减少会导致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Ⅱ光复合体对光能的捕获减弱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.弱光下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Ⅱ结合，不利于对光能的捕获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Ⅱ光复合体分解水可以产生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、电子和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9_3#b2fa59d01.choices?pid=ee20890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70928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1_1#b2fa59d01?pid=ee20890ca&amp;color=0,0,0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题图解读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Ⅱ通过与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Ⅱ结合或分离来增强或减弱对光能的捕获，且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Ⅱ的分离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依赖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LHC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蛋白激酶的催化，可得出下列推论。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21_1#b2fa59d01?pid=ee20890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EX.21_2#b2fa59d01?pid=ee20890ca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476500"/>
            <a:ext cx="6089904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2_1#b2fa59d01?pid=ee20890ca&amp;color=0,0,0&amp;vtp=1&amp;bt=1&amp;bbb=1&amp;hb=1"/>
              <p:cNvSpPr/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Ⅱ光复合体含有光合色素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含量减少，则叶绿素减少，会导致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Ⅱ光复合体对光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能的捕获减弱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PS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Ⅱ光复合体分解水可以产生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、电子和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2_1#b2fa59d01?pid=ee20890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1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r="-815" b="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90ab186be?sp=1&amp;pid=ee20890ca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［福建生物2024·11］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叶片从黑暗中转移到光照下，其光合速率要先经过一个增高过程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，然后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达到稳定的高水平状态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，这个增高过程称为光合作用的光诱导期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。已知黑暗中的大豆叶片气孔处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于关闭状态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，壳梭孢素处理可使大豆叶片气孔充分开放。为研究气孔开放与光诱导期的关系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研人员将大豆叶片分为两组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，A组不处理，B组用壳梭孢素处理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，将两组叶片从黑暗中转移到光照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，测定光合速率，结果如图所示。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下列分析正确的是(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4_1#90ab186be.bracket?pid=ee20890ca&amp;color=0,0,0&amp;vpa=8&amp;vtp=1"/>
          <p:cNvSpPr/>
          <p:nvPr/>
        </p:nvSpPr>
        <p:spPr>
          <a:xfrm>
            <a:off x="2954401" y="3270700"/>
            <a:ext cx="357188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23_2#90ab186be?htil=4&amp;pid=ee20890ca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7908" y="3850328"/>
            <a:ext cx="2368296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3_3#90ab186be.choices?htil=4&amp;pid=ee20890ca&amp;color=0,0,0&amp;vtp=1&amp;bbb=1"/>
              <p:cNvSpPr/>
              <p:nvPr/>
            </p:nvSpPr>
            <p:spPr>
              <a:xfrm>
                <a:off x="722376" y="3761462"/>
                <a:ext cx="8247888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浓度等于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B组叶绿体中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生成和还原速率均大于A组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时，限制A组光合速率的主要因素是光照时间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.与A组叶片相比，B组叶片光合作用的光诱导期更长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3_3#90ab186be.choices?htil=4&amp;pid=ee20890c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61462"/>
                <a:ext cx="8247888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9" r="3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5_1#90ab186be?pid=ee20890ca&amp;color=0,0,0&amp;vtp=1&amp;bt=1&amp;bbb=1&amp;hb=1"/>
              <p:cNvSpPr/>
              <p:nvPr/>
            </p:nvSpPr>
            <p:spPr>
              <a:xfrm>
                <a:off x="722376" y="972000"/>
                <a:ext cx="10753344" cy="3238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黑暗中A组的大豆叶片气孔处于关闭状态，B组经壳梭孢素处理叶片气孔充分开放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浓度高于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浓度，A错误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时，B组光合速率大于A组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组光反应和暗反应均大于A组，因此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B组叶绿体中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生成和还原速率均大于A组，B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后，A组光合速率不再随着光照时间延长而增加，因此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时，限制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A组光合速率的主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要因素不是光照时间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，C错误；光诱导期是指叶片从黑暗中转移到光照下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，其光合速率要先经过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一个增高过程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，然后达到稳定的高水平状态，分析题图可知，与A组叶片（约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）相比，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叶片光合作用的光诱导期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）更短，D错误。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5_1#90ab186be?pid=ee20890c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38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163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75dc7c96.fixed?pid=6abc6015a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575dc7c96.fixed?pid=6abc6015a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第5章高考强化</a:t>
            </a:r>
            <a:endParaRPr lang="en-US" altLang="zh-CN" sz="4400" dirty="0"/>
          </a:p>
        </p:txBody>
      </p:sp>
      <p:pic>
        <p:nvPicPr>
          <p:cNvPr id="4" name="C_3#575dc7c96.fixed?pid=6abc6015a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75dc7c96.fixed?pid=6abc6015a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26_1#db12ef318?htil=5&amp;pid=ee20890ca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7032" y="972000"/>
            <a:ext cx="2465586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26_2#db12ef318?htil=5&amp;sp=1&amp;pid=ee20890ca&amp;color=0,0,0&amp;vtp=1&amp;bt=1&amp;bbb=1&amp;hb=1&amp;hs=1"/>
          <p:cNvSpPr/>
          <p:nvPr/>
        </p:nvSpPr>
        <p:spPr>
          <a:xfrm>
            <a:off x="722376" y="984700"/>
            <a:ext cx="741578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［河北生物2024·19］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高原地区蓝光和紫外光较强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，常采用覆膜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措施辅助林木育苗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为探究不同颜色覆膜对藏川杨幼苗生长的影响，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研究者检测了白膜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、蓝膜和绿膜对不同光的透过率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，以及覆膜后幼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苗光合色素的含量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，结果如图、表所示。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QO_5_BD.26_3#db12ef318?colgroup=9,15,15&amp;pid=ee20890ca&amp;color=0,0,0&amp;vtp=1&amp;bbb=1&amp;hs=1"/>
              <p:cNvGraphicFramePr>
                <a:graphicFrameLocks noGrp="1"/>
              </p:cNvGraphicFramePr>
              <p:nvPr/>
            </p:nvGraphicFramePr>
            <p:xfrm>
              <a:off x="722376" y="2813500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2560320"/>
                    <a:gridCol w="4078224"/>
                    <a:gridCol w="407822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覆膜处理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叶绿素含量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类胡萝卜素含量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白膜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蓝膜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绿膜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QO_5_BD.26_3#db12ef318?colgroup=9,15,15&amp;pid=ee20890ca&amp;color=0,0,0&amp;vtp=1&amp;bbb=1&amp;hs=1"/>
              <p:cNvGraphicFramePr>
                <a:graphicFrameLocks noGrp="1"/>
              </p:cNvGraphicFramePr>
              <p:nvPr/>
            </p:nvGraphicFramePr>
            <p:xfrm>
              <a:off x="722376" y="2813500"/>
              <a:ext cx="10716768" cy="1838960"/>
            </p:xfrm>
            <a:graphic>
              <a:graphicData uri="http://schemas.openxmlformats.org/drawingml/2006/table">
                <a:tbl>
                  <a:tblPr/>
                  <a:tblGrid>
                    <a:gridCol w="2560320"/>
                    <a:gridCol w="4078224"/>
                    <a:gridCol w="407822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覆膜处理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白膜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蓝膜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绿膜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#db12ef318?pid=ee20890ca&amp;color=0,0,0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回答下列问题：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27_1#9b354b54b?pid=db12ef318&amp;color=0,0,0&amp;vtp=1&amp;bbb=1&amp;hb=1"/>
              <p:cNvSpPr/>
              <p:nvPr/>
            </p:nvSpPr>
            <p:spPr>
              <a:xfrm>
                <a:off x="722376" y="1472218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1）如图所示，三种颜色的膜对紫外光、蓝光和绿光的透过率有明显差异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</a:t>
                </a:r>
                <a:r>
                  <a:rPr lang="en-US" altLang="zh-CN" sz="20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光可被位于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</a:t>
                </a:r>
                <a:r>
                  <a:rPr lang="en-US" altLang="zh-CN" sz="20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上的光合色素高效吸收后用于光反应，进而使暗反应阶段的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还原转化为</a:t>
                </a:r>
                <a:endParaRPr lang="en-US" altLang="zh-CN" sz="2000" b="0" i="0" spc="-5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r>
                  <a:rPr lang="en-US" altLang="zh-CN" sz="20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与白膜覆盖相比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，蓝膜和绿膜透过的</a:t>
                </a:r>
                <a:r>
                  <a:rPr lang="en-US" altLang="zh-CN" sz="20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较少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，可更好地减弱幼苗受到的辐射。</a:t>
                </a:r>
                <a:endParaRPr lang="en-US" altLang="zh-CN" sz="2000" spc="-5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6_BD.27_1#9b354b54b?pid=db12ef31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72218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1" r="-1340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28_1#9b354b54b.blank?pid=db12ef318&amp;color=0,0,0&amp;vpa=9&amp;vtp=1"/>
          <p:cNvSpPr/>
          <p:nvPr/>
        </p:nvSpPr>
        <p:spPr>
          <a:xfrm>
            <a:off x="9552051" y="1434118"/>
            <a:ext cx="4254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</a:t>
            </a:r>
            <a:endParaRPr lang="en-US" altLang="zh-CN" sz="2000" spc="-50" dirty="0">
              <a:solidFill>
                <a:srgbClr val="00B050"/>
              </a:solidFill>
            </a:endParaRPr>
          </a:p>
        </p:txBody>
      </p:sp>
      <p:sp>
        <p:nvSpPr>
          <p:cNvPr id="5" name="QB_6_AN.29_1#9b354b54b.blank?pid=db12ef318&amp;color=0,0,0&amp;vpa=10&amp;vtp=1&amp;bbb=1"/>
          <p:cNvSpPr/>
          <p:nvPr/>
        </p:nvSpPr>
        <p:spPr>
          <a:xfrm>
            <a:off x="1465326" y="1891318"/>
            <a:ext cx="14160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类囊体薄膜</a:t>
            </a:r>
            <a:endParaRPr lang="en-US" altLang="zh-CN" sz="2000" spc="-50" dirty="0">
              <a:solidFill>
                <a:srgbClr val="00B050"/>
              </a:solidFill>
            </a:endParaRPr>
          </a:p>
        </p:txBody>
      </p:sp>
      <p:sp>
        <p:nvSpPr>
          <p:cNvPr id="6" name="QB_6_AN.30_1#9b354b54b.blank?pid=db12ef318&amp;color=0,0,0&amp;vpa=11&amp;vtp=1&amp;bbb=1"/>
          <p:cNvSpPr/>
          <p:nvPr/>
        </p:nvSpPr>
        <p:spPr>
          <a:xfrm>
            <a:off x="735076" y="2348518"/>
            <a:ext cx="6731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糖类</a:t>
            </a:r>
            <a:endParaRPr lang="en-US" altLang="zh-CN" sz="2000" spc="-5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31_1#9b354b54b.blank?pid=db12ef318&amp;color=0,0,0&amp;vpa=12&amp;vtp=1&amp;bbb=1"/>
              <p:cNvSpPr/>
              <p:nvPr/>
            </p:nvSpPr>
            <p:spPr>
              <a:xfrm>
                <a:off x="1743139" y="2445448"/>
                <a:ext cx="390081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spc="-5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spc="-5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𝟓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QB_6_AN.31_1#9b354b54b.blank?pid=db12ef318&amp;color=0,0,0&amp;vpa=1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3139" y="2445448"/>
                <a:ext cx="390081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16" t="-20" r="65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6_AN.32_1#9b354b54b.blank?pid=db12ef318&amp;color=0,0,0&amp;vpa=13&amp;vtp=1&amp;bbb=1"/>
          <p:cNvSpPr/>
          <p:nvPr/>
        </p:nvSpPr>
        <p:spPr>
          <a:xfrm>
            <a:off x="6386576" y="2348518"/>
            <a:ext cx="9207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紫外光</a:t>
            </a:r>
            <a:endParaRPr lang="en-US" altLang="zh-CN" sz="2000" spc="-5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S.33_1#9b354b54b?pid=db12ef318&amp;color=0,0,0&amp;vtp=1&amp;bbb=1&amp;hb=1"/>
              <p:cNvSpPr/>
              <p:nvPr/>
            </p:nvSpPr>
            <p:spPr>
              <a:xfrm>
                <a:off x="722376" y="290220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植物的光合色素分布在叶绿体的类囊体薄膜上，主要吸收红光和蓝紫光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，因此题述三种光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中蓝光可被高效吸收。光合作用暗反应阶段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还原的产物包括糖类和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。据柱形图分析可知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白膜覆盖相比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，蓝膜覆盖和绿膜覆盖透过的紫外光较少，可以更好地减弱幼苗受到的辐射。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9" name="QB_6_AS.33_1#9b354b54b?pid=db12ef31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02204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r="-496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fa8113d49?pid=db12ef318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（2）光合色素溶液的浓度与其光吸收值成正比，选择适当波长的光可对色素含量进行测定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取光合色素时，可利用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作为溶剂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。测定叶绿素含量时，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应选择红光而不能选择蓝紫光，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5_1#fa8113d49.blank?pid=db12ef318&amp;color=0,0,0&amp;vpa=14&amp;vtp=1&amp;bbb=1"/>
          <p:cNvSpPr/>
          <p:nvPr/>
        </p:nvSpPr>
        <p:spPr>
          <a:xfrm>
            <a:off x="3271901" y="1391100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无水乙醇</a:t>
            </a:r>
            <a:endParaRPr lang="en-US" altLang="zh-CN" sz="2000" dirty="0"/>
          </a:p>
        </p:txBody>
      </p:sp>
      <p:sp>
        <p:nvSpPr>
          <p:cNvPr id="4" name="QB_6_AN.36_1#fa8113d49.blank?pid=db12ef318&amp;color=0,0,0&amp;vpa=15&amp;vtp=1&amp;bbb=1&amp;hb=1"/>
          <p:cNvSpPr/>
          <p:nvPr/>
        </p:nvSpPr>
        <p:spPr>
          <a:xfrm>
            <a:off x="722377" y="1848300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叶绿素主要吸收红光和蓝紫光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，类胡萝卜素主要吸收蓝紫光，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选择红光而不选择蓝紫光，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可以避免类胡萝卜素对实验结果的影响</a:t>
            </a:r>
            <a:endParaRPr lang="en-US" altLang="zh-CN" sz="2000" dirty="0"/>
          </a:p>
        </p:txBody>
      </p:sp>
      <p:sp>
        <p:nvSpPr>
          <p:cNvPr id="5" name="QB_6_AS.37_1#fa8113d49?pid=db12ef318&amp;color=0,0,0&amp;vtp=1&amp;bbb=1&amp;hb=1"/>
          <p:cNvSpPr/>
          <p:nvPr/>
        </p:nvSpPr>
        <p:spPr>
          <a:xfrm>
            <a:off x="722376" y="2854648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光合色素提取的原理是绿叶中的色素能够溶解在有机溶剂中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，所以可以用无水乙醇作为溶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剂提取光合色素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。根据色素的吸收光谱，叶绿素主要吸收红光和蓝紫光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，类胡萝卜素主要吸收蓝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紫光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，两者都可以吸收大量蓝紫光，测定叶绿素的含量时，选择红光而不选择蓝紫光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，可以避免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类胡萝卜素对实验结果的影响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8_1#4ae83255c?pid=db12ef31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（3）研究表明，覆盖蓝膜更有利于藏川杨幼苗在高原环境的生长。根据上述检测结果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，其原因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答出两点即可）。</a:t>
            </a:r>
            <a:endParaRPr lang="en-US" altLang="zh-CN" sz="2000" dirty="0"/>
          </a:p>
        </p:txBody>
      </p:sp>
      <p:sp>
        <p:nvSpPr>
          <p:cNvPr id="3" name="QB_6_AN.39_1#4ae83255c.blank?pid=db12ef318&amp;color=0,0,0&amp;vpa=16&amp;vtp=1&amp;bbb=1&amp;hb=1"/>
          <p:cNvSpPr/>
          <p:nvPr/>
        </p:nvSpPr>
        <p:spPr>
          <a:xfrm>
            <a:off x="722377" y="1391100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高原紫外光强烈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，覆盖蓝膜后，紫外光透过率降低，可降低紫外光对幼苗的伤害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；覆盖蓝膜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时幼苗叶绿素和类胡萝卜素的含量最高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，可以提高植物对光能的利用率</a:t>
            </a:r>
            <a:endParaRPr lang="en-US" altLang="zh-CN" sz="2000" dirty="0"/>
          </a:p>
        </p:txBody>
      </p:sp>
      <p:sp>
        <p:nvSpPr>
          <p:cNvPr id="4" name="QB_6_AS.40_1#4ae83255c?pid=db12ef318&amp;color=0,0,0&amp;vtp=1&amp;bbb=1&amp;hb=1"/>
          <p:cNvSpPr/>
          <p:nvPr/>
        </p:nvSpPr>
        <p:spPr>
          <a:xfrm>
            <a:off x="722376" y="2397448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高原紫外光强烈，覆盖蓝膜后，紫外光透过率降低，可降低紫外光对幼苗的伤害，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此外，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覆盖蓝膜时幼苗叶绿素和类胡萝卜素的含量最高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，可以提高植物对光能的利用率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，促进植物的光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合作用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，提高产量。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1_1#6a710128b?pid=3e394e4ec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［江西生物2024·5］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农谚有云:“雨生百谷”。“雨”有利于种子的萌发，是“百谷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”丰收的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。下列关于种子萌发的说法，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2_1#6a710128b.bracket?pid=3e394e4ec&amp;color=0,0,0&amp;vpa=17&amp;vtp=1"/>
          <p:cNvSpPr/>
          <p:nvPr/>
        </p:nvSpPr>
        <p:spPr>
          <a:xfrm>
            <a:off x="5748401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1_2#6a710128b.choices?pid=3e394e4ec&amp;color=0,0,0&amp;vtp=1&amp;bbb=1"/>
          <p:cNvSpPr/>
          <p:nvPr/>
        </p:nvSpPr>
        <p:spPr>
          <a:xfrm>
            <a:off x="722376" y="1932662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A.种子萌发时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,细胞内自由水所占的比例升高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.水可借助通道蛋白以协助扩散方式进入细胞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C.水直接参与了有氧呼吸过程中丙酮酸的生成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.光合作用中,水的光解发生在类囊体薄膜上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3_1#6a710128b?pid=3e394e4ec&amp;color=0,0,0&amp;vtp=1&amp;bt=1&amp;bbb=1&amp;hb=1"/>
              <p:cNvSpPr/>
              <p:nvPr/>
            </p:nvSpPr>
            <p:spPr>
              <a:xfrm>
                <a:off x="722376" y="972000"/>
                <a:ext cx="10753344" cy="1003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有氧呼吸过程中，丙酮酸是在有氧呼吸第一阶段通过葡萄糖分解产生的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，该阶段中水没有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直接参与反应，有氧呼吸第二阶段丙酮酸和水反应产生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的过程才需要消耗水，C错误。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3_1#6a710128b?pid=3e394e4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003300"/>
              </a:xfrm>
              <a:prstGeom prst="rect">
                <a:avLst/>
              </a:prstGeom>
              <a:blipFill rotWithShape="1">
                <a:blip r:embed="rId1"/>
                <a:stretch>
                  <a:fillRect l="-4" t="-45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4_1#c9301f4b9?sp=1&amp;pid=3e394e4ec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［全国甲2024·29］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在自然条件下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，某植物叶片光合速率和呼吸速率随温度变化的趋势如图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。回答下列问题。</a:t>
            </a:r>
            <a:endParaRPr lang="en-US" altLang="zh-CN" sz="2000" dirty="0"/>
          </a:p>
        </p:txBody>
      </p:sp>
      <p:pic>
        <p:nvPicPr>
          <p:cNvPr id="3" name="QO_5_BD.44_2#c9301f4b9?pid=3e394e4e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0352" y="2021528"/>
            <a:ext cx="2357395" cy="169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45_1#10a937f04?pid=c9301f4b9&amp;color=0,0,0&amp;vtp=1&amp;bbb=1&amp;hb=1"/>
              <p:cNvSpPr/>
              <p:nvPr/>
            </p:nvSpPr>
            <p:spPr>
              <a:xfrm>
                <a:off x="722376" y="3848808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（1）该植物叶片在温度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时的光合速率相等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，叶片有机物积累速率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”），原因是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BD.45_1#10a937f04?pid=c9301f4b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48808"/>
                <a:ext cx="10753344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8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46_1#10a937f04.blank?pid=c9301f4b9&amp;color=0,0,0&amp;vpa=18&amp;vtp=1&amp;bbb=1"/>
          <p:cNvSpPr/>
          <p:nvPr/>
        </p:nvSpPr>
        <p:spPr>
          <a:xfrm>
            <a:off x="8520176" y="3810708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不相等</a:t>
            </a:r>
            <a:endParaRPr lang="en-US" altLang="zh-CN" sz="2000" dirty="0"/>
          </a:p>
        </p:txBody>
      </p:sp>
      <p:sp>
        <p:nvSpPr>
          <p:cNvPr id="6" name="QB_6_AN.47_1#10a937f04.blank?pid=c9301f4b9&amp;color=0,0,0&amp;vpa=19&amp;vtp=1&amp;bbb=1"/>
          <p:cNvSpPr/>
          <p:nvPr/>
        </p:nvSpPr>
        <p:spPr>
          <a:xfrm>
            <a:off x="3271901" y="4267908"/>
            <a:ext cx="272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叶片的呼吸速率不相等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48_1#10a937f04?pid=c9301f4b9&amp;color=0,0,0&amp;vtp=1&amp;bbb=1&amp;hb=1"/>
              <p:cNvSpPr/>
              <p:nvPr/>
            </p:nvSpPr>
            <p:spPr>
              <a:xfrm>
                <a:off x="722376" y="4775908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植物叶片有机物积累速率即为净光合速率，净光合速率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光合速率-呼吸速率，温度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植物叶片光合速率相等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时植物叶片呼吸速率小于温度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时，有机物消耗速率不相等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以在温度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时叶片有机物积累速率不相等。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6_AS.48_1#10a937f04?pid=c9301f4b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775908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t="-5" r="-443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9_1#a0372f1a1?pid=c9301f4b9&amp;color=0,0,0&amp;vtp=1&amp;bt=1&amp;bbb=1&amp;hb=1"/>
              <p:cNvSpPr/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（2）在温度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时，该植物体的干重会减少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，原因是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49_1#a0372f1a1?pid=c9301f4b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-779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0_1#a0372f1a1.blank?pid=c9301f4b9&amp;color=0,0,0&amp;vpa=20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叶片光合速率等于呼吸速率，植物体的非绿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色部分只有呼吸作用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51_1#a0372f1a1?pid=c9301f4b9&amp;color=0,0,0&amp;vtp=1&amp;bbb=1&amp;hb=1"/>
              <p:cNvSpPr/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时，叶片呼吸速率等于光合速率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，但植物体其他不进行光合作用的细胞还会进行呼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吸作用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，即植物整体的呼吸速率大于光合速率，有机物被消耗，植物体的干重下降。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51_1#a0372f1a1?pid=c9301f4b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2300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52_1#6c63fbd10?pid=c9301f4b9&amp;color=0,0,0&amp;vtp=1&amp;bbb=1&amp;hb=1"/>
              <p:cNvSpPr/>
              <p:nvPr/>
            </p:nvSpPr>
            <p:spPr>
              <a:xfrm>
                <a:off x="722376" y="289563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（3）温度超过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时，该植物由于暗反应速率降低导致光合速率降低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。暗反应速率降低的原因可能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答出一点即可）。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6_BD.52_1#6c63fbd10?pid=c9301f4b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95634"/>
                <a:ext cx="10753344" cy="914400"/>
              </a:xfrm>
              <a:prstGeom prst="rect">
                <a:avLst/>
              </a:prstGeom>
              <a:blipFill rotWithShape="1">
                <a:blip r:embed="rId3"/>
                <a:stretch>
                  <a:fillRect l="-4" t="-4" r="-703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53_1#6c63fbd10.blank?pid=c9301f4b9&amp;color=0,0,0&amp;vpa=21&amp;vtp=1&amp;bbb=1"/>
          <p:cNvSpPr/>
          <p:nvPr/>
        </p:nvSpPr>
        <p:spPr>
          <a:xfrm>
            <a:off x="985901" y="3314734"/>
            <a:ext cx="297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暗反应相关的酶活性降低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54_1#6c63fbd10?pid=c9301f4b9&amp;color=0,0,0&amp;vtp=1&amp;bbb=1&amp;hb=1"/>
              <p:cNvSpPr/>
              <p:nvPr/>
            </p:nvSpPr>
            <p:spPr>
              <a:xfrm>
                <a:off x="722376" y="38227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温度超过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时，暗反应速率降低，原因可能是高温使暗反应相关的酶活性降低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，也可能是温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度过高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，气孔关闭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，导致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吸收量下降等。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6_AS.54_1#6c63fbd10?pid=c9301f4b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22700"/>
                <a:ext cx="10753344" cy="965200"/>
              </a:xfrm>
              <a:prstGeom prst="rect">
                <a:avLst/>
              </a:prstGeom>
              <a:blipFill rotWithShape="1">
                <a:blip r:embed="rId4"/>
                <a:stretch>
                  <a:fillRect l="-4" r="-10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5_1#fbb0c6506?pid=c9301f4b9&amp;color=0,0,0&amp;mp=1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（4）通常情况下，为了最大程度地获得光合产物，农作物在温室栽培过程中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，白天温室的温度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应控制在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最大时的温度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56_1#fbb0c6506.blank?pid=c9301f4b9&amp;color=0,0,0&amp;mp=1&amp;vpa=22&amp;vtp=1&amp;bbb=1"/>
          <p:cNvSpPr/>
          <p:nvPr/>
        </p:nvSpPr>
        <p:spPr>
          <a:xfrm>
            <a:off x="1747901" y="1391100"/>
            <a:ext cx="297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光合速率与呼吸速率的差</a:t>
            </a:r>
            <a:endParaRPr lang="en-US" altLang="zh-CN" sz="2000" dirty="0"/>
          </a:p>
        </p:txBody>
      </p:sp>
      <p:sp>
        <p:nvSpPr>
          <p:cNvPr id="4" name="QB_6_AS.57_1#fbb0c6506?pid=c9301f4b9&amp;color=0,0,0&amp;vtp=1&amp;bbb=1&amp;hb=1"/>
          <p:cNvSpPr/>
          <p:nvPr/>
        </p:nvSpPr>
        <p:spPr>
          <a:xfrm>
            <a:off x="722376" y="1940248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温室栽培过程中，白天植物会同时进行光合作用和细胞呼吸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，为了最大程度地获得光合产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，应该让有机物积累量达到最大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，即白天温室的温度应控制在光合速率与呼吸速率的差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净光合速率）最大时的温度。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8_1#2a1baaa1a?sp=1&amp;pid=3e394e4ec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［江苏生物2024·20］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科研人员对蓝细菌的光合放氧、呼吸耗氧和叶绿素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含量等进行了系列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研究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。图1是蓝细菌光合作用部分过程示意图，图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2是温度对蓝细菌光合放氧和呼吸耗氧影响的曲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58_1#2a1baaa1a?sp=1&amp;pid=3e394e4e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815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58_3#2a1baaa1a?iti=1&amp;htil=1&amp;pid=3e394e4e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4208" y="2478728"/>
            <a:ext cx="3493008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58_4#2a1baaa1a?iti=2&amp;htil=1&amp;pid=3e394e4e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2632" y="2533592"/>
            <a:ext cx="2889504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58_5#2a1baaa1a?iti=1&amp;htil=1&amp;pid=3e394e4ec&amp;color=0,0,0&amp;vtp=1&amp;bbb=1"/>
          <p:cNvSpPr/>
          <p:nvPr/>
        </p:nvSpPr>
        <p:spPr>
          <a:xfrm>
            <a:off x="3180524" y="4827720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6" name="QO_5_BD.58_6#2a1baaa1a?iti=2&amp;htil=1&amp;pid=3e394e4ec&amp;color=0,0,0&amp;vtp=1&amp;bbb=1"/>
          <p:cNvSpPr/>
          <p:nvPr/>
        </p:nvSpPr>
        <p:spPr>
          <a:xfrm>
            <a:off x="8557196" y="4827720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86c6b98f8?pid=53bde3642&amp;color=0,0,0&amp;vtp=1&amp;bt=1&amp;bbb=1&amp;hb=1"/>
              <p:cNvSpPr/>
              <p:nvPr/>
            </p:nvSpPr>
            <p:spPr>
              <a:xfrm>
                <a:off x="722377" y="972000"/>
                <a:ext cx="10749631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［全国甲2024·2］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可为代谢提供能量，也参与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结构如图所示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，图中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示高能磷酸键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86c6b98f8?pid=53bde36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72000"/>
                <a:ext cx="10749631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1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1_1#86c6b98f8?pid=53bde3642&amp;color=0,0,0&amp;tib=255,255,255&amp;iip=1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39547" y="1168596"/>
            <a:ext cx="228600" cy="6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2_1#86c6b98f8.bracket?pid=53bde3642&amp;color=0,0,0&amp;vpa=1&amp;vtp=1"/>
          <p:cNvSpPr/>
          <p:nvPr/>
        </p:nvSpPr>
        <p:spPr>
          <a:xfrm>
            <a:off x="4732402" y="14292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5" name="QC_5_BD.1_2#86c6b98f8?pid=53bde364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8032" y="2021528"/>
            <a:ext cx="2532888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1_3#86c6b98f8.choices?pid=53bde3642&amp;color=0,0,0&amp;vtp=1&amp;bbb=1"/>
              <p:cNvSpPr/>
              <p:nvPr/>
            </p:nvSpPr>
            <p:spPr>
              <a:xfrm>
                <a:off x="722376" y="29105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ADP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可为离子的主动运输提供能量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可以合成带有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位磷酸基团之间的高能磷酸键不能在细胞核中断裂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.光合作用可将光能转化为化学能储存于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位磷酸基团之间的高能磷酸键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1_3#86c6b98f8.choices?pid=53bde364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10528"/>
                <a:ext cx="10753344" cy="186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9_1#d67c40858?pid=2a1baaa1a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从类囊体膜内侧到外侧只能通过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能自由通过类囊体膜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，说明类囊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体膜具有的特性是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。碳反应中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的作用下转变为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，此过程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发生的区域位于蓝细菌的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59_1#d67c40858?pid=2a1baaa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898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60_1#d67c40858.blank?pid=2a1baaa1a&amp;color=0,0,0&amp;vpa=23&amp;vtp=1&amp;bbb=1"/>
          <p:cNvSpPr/>
          <p:nvPr/>
        </p:nvSpPr>
        <p:spPr>
          <a:xfrm>
            <a:off x="2763901" y="1391100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选择透过性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61_1#d67c40858.blank?pid=2a1baaa1a&amp;color=0,0,0&amp;vpa=24&amp;vtp=1&amp;bbb=1"/>
              <p:cNvSpPr/>
              <p:nvPr/>
            </p:nvSpPr>
            <p:spPr>
              <a:xfrm>
                <a:off x="6074854" y="1472888"/>
                <a:ext cx="17637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𝐀𝐓𝐏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𝐍𝐀𝐃𝐏𝐇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61_1#d67c40858.blank?pid=2a1baaa1a&amp;color=0,0,0&amp;vpa=2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4854" y="1472888"/>
                <a:ext cx="1763713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25" t="-3702" r="7" b="1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62_1#d67c40858.blank?pid=2a1baaa1a&amp;color=0,0,0&amp;vpa=25&amp;vtp=1&amp;bbb=1"/>
          <p:cNvSpPr/>
          <p:nvPr/>
        </p:nvSpPr>
        <p:spPr>
          <a:xfrm>
            <a:off x="3525901" y="1848300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细胞质基质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63_1#d67c40858?pid=2a1baaa1a&amp;color=0,0,0&amp;vtp=1&amp;bbb=1&amp;hb=1"/>
              <p:cNvSpPr/>
              <p:nvPr/>
            </p:nvSpPr>
            <p:spPr>
              <a:xfrm>
                <a:off x="722376" y="2397448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类囊体膜的主要成分为蛋白质和磷脂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，由于膜上转运蛋白具有专一性和磷脂双分子层的屏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障作用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，物质进出类囊体受到一定的限制，题干实例说明类囊体膜具有的特性是选择透过性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，光反应产生的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还原为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。蓝细菌是原核生物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，此过程发生的区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域位于蓝细菌的细胞质基质中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63_1#d67c40858?pid=2a1baaa1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97448"/>
                <a:ext cx="10753344" cy="18542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r="-402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4_1#3ae120e3a?pid=2a1baaa1a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2中蓝细菌光合放氧的曲线是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填“甲”或“乙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”），理由为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65_1#3ae120e3a.blank?pid=2a1baaa1a&amp;color=0,0,0&amp;vpa=26&amp;vtp=1"/>
          <p:cNvSpPr/>
          <p:nvPr/>
        </p:nvSpPr>
        <p:spPr>
          <a:xfrm>
            <a:off x="4840351" y="9311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4" name="QB_6_AN.66_1#3ae120e3a.blank?pid=2a1baaa1a&amp;color=0,0,0&amp;vpa=27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常温下蓝细菌光合放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氧速率大于呼吸耗氧速率</a:t>
            </a:r>
            <a:endParaRPr lang="en-US" altLang="zh-CN" sz="2000" dirty="0"/>
          </a:p>
        </p:txBody>
      </p:sp>
      <p:sp>
        <p:nvSpPr>
          <p:cNvPr id="5" name="QB_6_AS.67_1#3ae120e3a?pid=2a1baaa1a&amp;color=0,0,0&amp;vtp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常温下蓝细菌光合放氧速率需大于呼吸耗氧速率，蓝细菌才会有有机物积累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，所以乙为蓝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细菌光合放氧的曲线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，甲为蓝细菌呼吸耗氧的曲线。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8_1#c430b6cde?sp=1&amp;pid=2a1baaa1a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（3）在一定条件下，测定样液中蓝细菌密度和叶绿素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含量，建立叶绿素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含量与蓝细菌密度的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相关曲线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，用于估算水体中蓝细菌密度。请完成下表：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68_1#c430b6cde?sp=1&amp;pid=2a1baaa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3" name="QB_6_BD.68_2#c430b6cde?colgroup=14,26&amp;pid=2a1baaa1a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25912" cy="3477006"/>
            </p:xfrm>
            <a:graphic>
              <a:graphicData uri="http://schemas.openxmlformats.org/drawingml/2006/table">
                <a:tbl>
                  <a:tblPr/>
                  <a:tblGrid>
                    <a:gridCol w="3858768"/>
                    <a:gridCol w="686714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简要操作步骤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902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测定样液蓝细菌数量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按一定浓度梯度稀释样液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分别用血细胞计数板计数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取样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前需①</a:t>
                          </a:r>
                          <a:r>
                            <a:rPr lang="en-US" altLang="zh-CN" sz="20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浓缩蓝细菌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②</a:t>
                          </a:r>
                          <a:r>
                            <a:rPr lang="en-US" altLang="zh-CN" sz="20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______________________________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902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③</a:t>
                          </a:r>
                          <a:r>
                            <a:rPr lang="en-US" altLang="zh-CN" sz="20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___________________________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将浓缩的蓝细菌用一定量的乙醇重新悬浮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④</a:t>
                          </a:r>
                          <a:r>
                            <a:rPr lang="en-US" altLang="zh-CN" sz="20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________________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用锡箔纸包裹装有悬浮液的试管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避光存放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建立相关曲线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用分光光度计测定叶绿素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a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含量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计算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3" name="QB_6_BD.68_2#c430b6cde?colgroup=14,26&amp;pid=2a1baaa1a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25912" cy="3477006"/>
            </p:xfrm>
            <a:graphic>
              <a:graphicData uri="http://schemas.openxmlformats.org/drawingml/2006/table">
                <a:tbl>
                  <a:tblPr/>
                  <a:tblGrid>
                    <a:gridCol w="3858768"/>
                    <a:gridCol w="6867144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简要操作步骤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902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测定样液蓝细菌数量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按一定浓度梯度稀释样液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分别用血细胞计数板计数</a:t>
                          </a:r>
                          <a:r>
                            <a:rPr lang="en-US" altLang="zh-CN" sz="2000" b="0" i="0" spc="-10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取样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前需①</a:t>
                          </a:r>
                          <a:r>
                            <a:rPr lang="en-US" altLang="zh-CN" sz="20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浓缩蓝细菌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②</a:t>
                          </a:r>
                          <a:r>
                            <a:rPr lang="en-US" altLang="zh-CN" sz="20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______________________________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1902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③</a:t>
                          </a:r>
                          <a:r>
                            <a:rPr lang="en-US" altLang="zh-CN" sz="20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___________________________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将浓缩的蓝细菌用一定量的乙醇重新悬浮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④</a:t>
                          </a:r>
                          <a:r>
                            <a:rPr lang="en-US" altLang="zh-CN" sz="2000" i="0">
                              <a:solidFill>
                                <a:srgbClr val="000000"/>
                              </a:solidFill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宋体" panose="02010600030101010101" pitchFamily="34" charset="-120"/>
                            </a:rPr>
                            <a:t>________________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用锡箔纸包裹装有悬浮液的试管</a:t>
                          </a:r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避光存放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建立相关曲线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B_6_AN.69_1#c430b6cde.blank?pid=2a1baaa1a&amp;color=0,0,0&amp;vpa=28&amp;vtp=1&amp;bbb=1"/>
          <p:cNvSpPr/>
          <p:nvPr/>
        </p:nvSpPr>
        <p:spPr>
          <a:xfrm>
            <a:off x="5424669" y="2870523"/>
            <a:ext cx="692150" cy="38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摇匀</a:t>
            </a:r>
            <a:endParaRPr lang="en-US" altLang="zh-CN" sz="2000" dirty="0"/>
          </a:p>
        </p:txBody>
      </p:sp>
      <p:sp>
        <p:nvSpPr>
          <p:cNvPr id="5" name="QB_6_AN.70_1#c430b6cde.blank?pid=2a1baaa1a&amp;color=0,0,0&amp;vpa=29&amp;vtp=1&amp;bbb=1"/>
          <p:cNvSpPr/>
          <p:nvPr/>
        </p:nvSpPr>
        <p:spPr>
          <a:xfrm>
            <a:off x="4916669" y="3312419"/>
            <a:ext cx="3740150" cy="38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将稀释样液离心，取下层沉淀物</a:t>
            </a:r>
            <a:endParaRPr lang="en-US" altLang="zh-CN" sz="2000" dirty="0"/>
          </a:p>
        </p:txBody>
      </p:sp>
      <p:sp>
        <p:nvSpPr>
          <p:cNvPr id="6" name="QB_6_AN.71_1#c430b6cde.blank?pid=2a1baaa1a&amp;color=0,0,0&amp;vpa=30&amp;vtp=1&amp;bbb=1"/>
          <p:cNvSpPr/>
          <p:nvPr/>
        </p:nvSpPr>
        <p:spPr>
          <a:xfrm>
            <a:off x="1010285" y="3951801"/>
            <a:ext cx="3486150" cy="38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提取叶绿素（或溶解蓝细菌）</a:t>
            </a:r>
            <a:endParaRPr lang="en-US" altLang="zh-CN" sz="2000" dirty="0"/>
          </a:p>
        </p:txBody>
      </p:sp>
      <p:sp>
        <p:nvSpPr>
          <p:cNvPr id="7" name="QB_6_AN.72_1#c430b6cde.blank?pid=2a1baaa1a&amp;color=0,0,0&amp;vpa=31&amp;vtp=1&amp;bbb=1"/>
          <p:cNvSpPr/>
          <p:nvPr/>
        </p:nvSpPr>
        <p:spPr>
          <a:xfrm>
            <a:off x="1772285" y="4591183"/>
            <a:ext cx="1962150" cy="38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防止叶绿素降解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73_1#c430b6cde?pid=2a1baaa1a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本实验的目的是建立叶绿素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含量与蓝细菌密度的相关曲线，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用于估算水体中蓝细菌密度，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自变量为蓝细菌密度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，因变量为叶绿素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的含量，实验步骤为第一步：测定样液蓝细菌密度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步骤取样前需摇匀样液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，保证计数的准确性；第二步：浓缩蓝细菌，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此步骤需将稀释样液离心，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取下层沉淀物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；第三步：将浓缩的蓝细菌用一定量的乙醇重新悬浮，目的是提取叶绿素；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第四步：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叶绿素不稳定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，容易受光分解，所以用锡箔纸包裹装有悬浮液的试管，避光存放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，目的是防止叶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绿素降解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；第五步：测定叶绿素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含量，建立相关曲线。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73_1#c430b6cde?pid=2a1baaa1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764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_1#86c6b98f8?pid=53bde3642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转化为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ADP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可为离子的主动运输提供能量，A正确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脱去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位磷酸基团后成为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的基本组成单位之一——腺嘌呤核糖核苷酸，所以用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𝛼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标记的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可以合成带有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​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32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，B正确；在细胞核中进行的某些生理活动，如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的复制、转录等都需要消耗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水解释放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位磷酸基团之间的高能磷酸键（特殊的化学键）可在细胞核中断裂，C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光合作用的光反应可将光能转化为化学能储存于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𝛽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位磷酸基团之间的高能磷酸键，D正确。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_1#86c6b98f8?pid=53bde36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229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b94f4f8ee?sp=1&amp;pid=53bde364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［湖南生物2022·3］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洗涤剂中的碱性蛋白酶受到其他成分的影响而改变构象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，部分解折叠后可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被正常碱性蛋白酶特异性识别并降解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（自溶）失活。此外，加热也能使碱性蛋白酶失活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b94f4f8ee.bracket?pid=53bde3642&amp;color=0,0,0&amp;vpa=2&amp;vtp=1"/>
          <p:cNvSpPr/>
          <p:nvPr/>
        </p:nvSpPr>
        <p:spPr>
          <a:xfrm>
            <a:off x="3589401" y="18864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4_2#b94f4f8ee?htil=1&amp;pid=53bde364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2102" y="2478728"/>
            <a:ext cx="4261104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4_3#b94f4f8ee.choices?htil=1&amp;pid=53bde3642&amp;color=0,0,0&amp;vtp=1&amp;bbb=1"/>
          <p:cNvSpPr/>
          <p:nvPr/>
        </p:nvSpPr>
        <p:spPr>
          <a:xfrm>
            <a:off x="722376" y="2389862"/>
            <a:ext cx="6355080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A.碱性蛋白酶在一定条件下可发生自溶失活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.加热导致碱性蛋白酶构象改变是不可逆的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.添加酶稳定剂可提高加碱性蛋白酶洗涤剂的去污效果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.添加碱性蛋白酶可降低洗涤剂使用量，减少环境污染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b94f4f8ee?pid=53bde3642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根据题干信息“洗涤剂中的碱性蛋白酶受到其他成分的影响而改变构象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，部分解折叠后可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被正常碱性蛋白酶特异性识别并降解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（自溶）失活”可知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，碱性蛋白酶在一定条件下可发生自溶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失活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，A正确；根据题图信息可知，部分解折叠的碱性蛋白酶降温后还可以转化为天然状态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此加热导致碱性蛋白酶构象改变不是完全不可逆的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；添加酶稳定剂可减少碱性蛋白酶构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象改变的现象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，从而防止碱性蛋白酶失活，有利于提高洗涤剂的去污效果，C正确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；碱性蛋白酶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具有高效性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，因此添加碱性蛋白酶可降低洗涤剂使用量，减少环境污染，D正确。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7d55c7bf0?sp=1&amp;pid=53bde364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［浙江生物2025年1月·10］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取鸡蛋清，加入蒸馏水，混匀并加热一段时间后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，过滤得到浑浊的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滤液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。以该滤液为反应物，探究不同温度对某种蛋白酶活性的影响，实验结果如表所示。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QC_5_BD.7_2#7d55c7bf0?colgroup=11,4,4,4,4,9&amp;pid=53bde3642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07624" cy="1379220"/>
            </p:xfrm>
            <a:graphic>
              <a:graphicData uri="http://schemas.openxmlformats.org/drawingml/2006/table">
                <a:tbl>
                  <a:tblPr/>
                  <a:tblGrid>
                    <a:gridCol w="3099816"/>
                    <a:gridCol w="1261872"/>
                    <a:gridCol w="1261872"/>
                    <a:gridCol w="1261872"/>
                    <a:gridCol w="1261872"/>
                    <a:gridCol w="256032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温度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(℃)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滤液变澄清时间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min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min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未澄清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QC_5_BD.7_2#7d55c7bf0?colgroup=11,4,4,4,4,9&amp;pid=53bde3642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07624" cy="1379220"/>
            </p:xfrm>
            <a:graphic>
              <a:graphicData uri="http://schemas.openxmlformats.org/drawingml/2006/table">
                <a:tbl>
                  <a:tblPr/>
                  <a:tblGrid>
                    <a:gridCol w="3099816"/>
                    <a:gridCol w="1261872"/>
                    <a:gridCol w="1261872"/>
                    <a:gridCol w="1261872"/>
                    <a:gridCol w="1261872"/>
                    <a:gridCol w="256032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BD.7_3#7d55c7bf0?pid=53bde3642&amp;color=0,0,0&amp;vtp=1&amp;bbb=1"/>
          <p:cNvSpPr/>
          <p:nvPr/>
        </p:nvSpPr>
        <p:spPr>
          <a:xfrm>
            <a:off x="722376" y="3532828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据表分析，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8_1#7d55c7bf0.bracket?pid=53bde3642&amp;color=0,0,0&amp;vpa=3&amp;vtp=1"/>
          <p:cNvSpPr/>
          <p:nvPr/>
        </p:nvSpPr>
        <p:spPr>
          <a:xfrm>
            <a:off x="4224401" y="3532828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7_4#7d55c7bf0.choices?pid=53bde3642&amp;color=0,0,0&amp;vtp=1&amp;bbb=1"/>
              <p:cNvSpPr/>
              <p:nvPr/>
            </p:nvSpPr>
            <p:spPr>
              <a:xfrm>
                <a:off x="722376" y="3969615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A.滤液变澄清的时间与该蛋白酶活性呈正相关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.组3滤液变澄清时间最短，酶促反应速率最快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.若实验温度为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，则滤液变澄清时间为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.若实验后再将组5放置在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，则滤液变澄清时间为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7_4#7d55c7bf0.choices?pid=53bde364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69615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9_1#7d55c7bf0?pid=53bde3642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浑浊的滤液中含有蛋白质，某种蛋白酶可水解滤液中的蛋白质，使滤液变澄清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，滤液变澄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清的时间与该蛋白酶活性呈负相关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，即蛋白酶活性越强，蛋白质水解越快，澄清时间越短，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；组3滤液变澄清时间最短，说明酶活性最高，酶促反应速率最快，B正确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；若实验温度为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，可能酶活性大于第3组，滤液变澄清时间可能小于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，C错误；组5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蛋白酶已经失活，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实验后再将组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5放置在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，滤液也不会变澄清，D错误。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9_1#7d55c7bf0?pid=53bde364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74e404820?sp=1&amp;pid=8039e2e81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［江苏生物2024·6］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图中①~③表示一种细胞器的部分结构。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74e404820.bracket?pid=8039e2e81&amp;color=0,0,0&amp;vpa=4&amp;vtp=1"/>
          <p:cNvSpPr/>
          <p:nvPr/>
        </p:nvSpPr>
        <p:spPr>
          <a:xfrm>
            <a:off x="10593451" y="969264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0_2#74e404820?htil=2&amp;pid=8039e2e8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9045" y="1490853"/>
            <a:ext cx="202996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74e404820.choices?htil=2&amp;pid=8039e2e81&amp;color=0,0,0&amp;vtp=1&amp;bbb=1"/>
              <p:cNvSpPr/>
              <p:nvPr/>
            </p:nvSpPr>
            <p:spPr>
              <a:xfrm>
                <a:off x="722376" y="1401987"/>
                <a:ext cx="8586216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A.该细胞器既产生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.①②分布的蛋白质有所不同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.有氧呼吸第一阶段发生在③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②③分别是消耗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的场所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0_3#74e404820.choices?htil=2&amp;pid=8039e2e8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8586216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29" r="1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7321</Words>
  <Application>WPS 演示</Application>
  <PresentationFormat>宽屏</PresentationFormat>
  <Paragraphs>388</Paragraphs>
  <Slides>34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5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Cambria Math</vt:lpstr>
      <vt:lpstr>黑体</vt:lpstr>
      <vt:lpstr>仿宋</vt:lpstr>
      <vt:lpstr>仿宋</vt:lpstr>
      <vt:lpstr>宋体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2025-05-10T06:55:00Z</dcterms:created>
  <dcterms:modified xsi:type="dcterms:W3CDTF">2025-05-19T02:48:59Z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25AA3FDA674B44D68F123E73EB7E2C5D_12</vt:lpwstr>
  </property>
  <property fmtid="{D5CDD505-2E9C-101B-9397-08002B2CF9AE}" pid="3" name="KSOProductBuildVer">
    <vt:lpwstr>2052-12.1.0.20784</vt:lpwstr>
  </property>
</Properties>
</file>