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93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9026f7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考点1 细胞的增殖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0d136c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考点2 细胞的分化、衰老、死亡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11f58d3e41e8d6aeec5702#tid=681dcfbaf29a350009a8f84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必修1 分子与细胞 RJ 多选题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afa3d4059?sp=1&amp;pid=b9026f73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［辽宁生物2023·11］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如图为眼虫在适宜条件下增殖的示意图（仅显示部分染色体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）。下列叙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afa3d4059.bracket?pid=b9026f738&amp;color=0,0,0&amp;vpa=4&amp;vtp=1"/>
          <p:cNvSpPr/>
          <p:nvPr/>
        </p:nvSpPr>
        <p:spPr>
          <a:xfrm>
            <a:off x="2192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11_2#afa3d4059?htil=2&amp;pid=b9026f73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64825" y="2021528"/>
            <a:ext cx="4837176" cy="11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BD.11_3#afa3d4059.choices?htil=2&amp;pid=b9026f738&amp;color=0,0,0&amp;vtp=1&amp;bbb=1"/>
          <p:cNvSpPr/>
          <p:nvPr/>
        </p:nvSpPr>
        <p:spPr>
          <a:xfrm>
            <a:off x="722376" y="1932662"/>
            <a:ext cx="5788152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A.②时期，细胞核的变化与高等动物细胞相同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.③时期，染色体的着丝粒排列在赤道板上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.④时期，非同源染色体自由组合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.⑤时期，细胞质的分裂方式与高等植物细胞相同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3_1#afa3d4059?pid=b9026f738&amp;color=0,0,0&amp;mp=1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题图解读</a:t>
            </a:r>
            <a:endParaRPr lang="en-US" altLang="zh-CN" sz="2000" dirty="0"/>
          </a:p>
        </p:txBody>
      </p:sp>
      <p:pic>
        <p:nvPicPr>
          <p:cNvPr id="3" name="QC_5_EX.13_2#afa3d4059?pid=b9026f73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1084"/>
            <a:ext cx="5742432" cy="4041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f3013ccad?sp=1&amp;pid=b9026f738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［湖北生物2023·10］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在观察洋葱根尖细胞有丝分裂的实验中，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某同学制作的装片效果非常好，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他将其中的某个视野放大拍照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，发给5位同学观察细胞并计数，结果如下表（单位：个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）。关于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表中记录结果的分析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3" name="QC_5_BD.14_2#f3013ccad?colgroup=3,5,24,5&amp;pid=b9026f738&amp;color=0,0,0&amp;vtp=1&amp;bbb=1"/>
          <p:cNvGraphicFramePr>
            <a:graphicFrameLocks noGrp="1"/>
          </p:cNvGraphicFramePr>
          <p:nvPr/>
        </p:nvGraphicFramePr>
        <p:xfrm>
          <a:off x="722376" y="2478728"/>
          <a:ext cx="10680192" cy="3218180"/>
        </p:xfrm>
        <a:graphic>
          <a:graphicData uri="http://schemas.openxmlformats.org/drawingml/2006/table">
            <a:tbl>
              <a:tblPr/>
              <a:tblGrid>
                <a:gridCol w="1078992"/>
                <a:gridCol w="1600200"/>
                <a:gridCol w="1600200"/>
                <a:gridCol w="1600200"/>
                <a:gridCol w="1600200"/>
                <a:gridCol w="1600200"/>
                <a:gridCol w="1600200"/>
              </a:tblGrid>
              <a:tr h="45974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学生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分裂间期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分裂期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总计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前期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中期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后期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末期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7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f3013ccad.choices?pid=b9026f738&amp;color=0,0,0&amp;vtp=1&amp;bt=1&amp;bbb=1"/>
          <p:cNvSpPr/>
          <p:nvPr/>
        </p:nvSpPr>
        <p:spPr>
          <a:xfrm>
            <a:off x="722376" y="972000"/>
            <a:ext cx="10753344" cy="18669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A.丙、丁计数的差异是由于有丝分裂是一个连续过程，某些细胞所处时期易混淆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.五位同学记录的中期细胞数一致，原因是中期染色体排列在细胞中央，易区分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.五位同学记录的间期细胞数不多，原因是取用的材料处于旺盛的分裂阶段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.戊统计的细胞数量较多，可能是该同学的细胞计数规则与其他同学不同</a:t>
            </a:r>
            <a:endParaRPr lang="en-US" altLang="zh-CN" sz="2000" dirty="0"/>
          </a:p>
        </p:txBody>
      </p:sp>
      <p:sp>
        <p:nvSpPr>
          <p:cNvPr id="3" name="QC_5_AN.15_1#f3013ccad.bracket?pid=b9026f738&amp;color=0,0,0&amp;vpa=5&amp;vtp=1&amp;answeroption=C"/>
          <p:cNvSpPr txBox="1"/>
          <p:nvPr/>
        </p:nvSpPr>
        <p:spPr>
          <a:xfrm>
            <a:off x="595376" y="1985460"/>
            <a:ext cx="397545" cy="477054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100" b="1">
                <a:solidFill>
                  <a:srgbClr val="00B050"/>
                </a:solidFill>
                <a:latin typeface="华文细黑" panose="02010600040101010101" pitchFamily="2" charset="-122"/>
              </a:rPr>
              <a:t>√</a:t>
            </a:r>
            <a:endParaRPr lang="zh-CN" altLang="en-US" sz="3100" b="1">
              <a:solidFill>
                <a:srgbClr val="00B05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7_1#f3013ccad?pid=b9026f738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丙、丁计数的差异体现在分裂间期和末期细胞数量不同，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原因是有丝分裂是一个连续过程，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某些细胞所处时期易混淆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，并且丁同学可能还对同一细胞重复计数，A正确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；有丝分裂中期染色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体排列在细胞中央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，染色体形态稳定、数目清晰，易区分，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故五位同学记录的中期细胞数一致，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正确；细胞周期的大部分时间处于分裂间期，分裂间期占细胞周期的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%∼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95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，五位同学记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录的间期细胞数不多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，原因可能是他们所统计的只是一个视野，而该视野内间期细胞数少，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；戊统计的细胞数量较多，可能是该同学的细胞计数规则与其他同学不同，D正确。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7_1#f3013ccad?pid=b9026f7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2185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8_1#92f9c0d2d?pid=c0d136c23&amp;color=0,0,0&amp;vtp=1&amp;bt=1&amp;bbb=1&amp;hb=1"/>
          <p:cNvSpPr/>
          <p:nvPr/>
        </p:nvSpPr>
        <p:spPr>
          <a:xfrm>
            <a:off x="722376" y="969264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［湖南生物2024·4］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部分肺纤维化患者的肺泡上皮细胞容易受损衰老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。下列叙述错误的是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9_1#92f9c0d2d.bracket?pid=c0d136c23&amp;color=0,0,0&amp;vpa=6&amp;vtp=1"/>
          <p:cNvSpPr/>
          <p:nvPr/>
        </p:nvSpPr>
        <p:spPr>
          <a:xfrm>
            <a:off x="922401" y="1426464"/>
            <a:ext cx="355600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8_2#92f9c0d2d.choices?pid=c0d136c23&amp;color=0,0,0&amp;vtp=1&amp;bbb=1"/>
              <p:cNvSpPr/>
              <p:nvPr/>
            </p:nvSpPr>
            <p:spPr>
              <a:xfrm>
                <a:off x="722376" y="1930434"/>
                <a:ext cx="10753344" cy="927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marL="0" marR="0" lvl="0" indent="0" defTabSz="914400" eaLnBrk="1" fontAlgn="auto" latinLnBrk="1" hangingPunct="1">
                  <a:lnSpc>
                    <a:spcPts val="3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.患者肺泡上皮细胞染色体端粒可能异常缩短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.患者肺泡上皮细胞可能出现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损伤积累</a:t>
                </a:r>
                <a:endParaRPr lang="en-US" altLang="zh-CN" sz="2000" dirty="0"/>
              </a:p>
              <a:p>
                <a:pPr marL="0" marR="0" lvl="0" indent="0" defTabSz="914400" eaLnBrk="1" fontAlgn="auto" latinLnBrk="1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None/>
                  <a:tabLst>
                    <a:tab pos="5483860" algn="l"/>
                  </a:tabLst>
                  <a:defRPr/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C.患者肺泡上皮细胞线粒体功能可能增强</a:t>
                </a:r>
                <a:r>
                  <a:rPr lang="en-US" altLang="zh-CN" sz="20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.患者肺泡上皮细胞中自由基可能增加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18_2#92f9c0d2d.choices?pid=c0d136c2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0434"/>
                <a:ext cx="10753344" cy="927100"/>
              </a:xfrm>
              <a:prstGeom prst="rect">
                <a:avLst/>
              </a:prstGeom>
              <a:blipFill rotWithShape="1">
                <a:blip r:embed="rId1"/>
                <a:stretch>
                  <a:fillRect l="-4" t="-4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0_1#92f9c0d2d?pid=c0d136c23&amp;color=0,0,0&amp;vtp=1&amp;bt=1&amp;bbb=1"/>
          <p:cNvSpPr/>
          <p:nvPr/>
        </p:nvSpPr>
        <p:spPr>
          <a:xfrm>
            <a:off x="722376" y="972000"/>
            <a:ext cx="10753344" cy="482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衰老细胞的呼吸速率减慢，所以其线粒体功能可能减弱，C错误。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1_1#4c4374804?pid=c0d136c23&amp;color=0,0,0&amp;vtp=1&amp;bt=1&amp;bbb=1&amp;hb=1"/>
          <p:cNvSpPr/>
          <p:nvPr/>
        </p:nvSpPr>
        <p:spPr>
          <a:xfrm>
            <a:off x="722376" y="972000"/>
            <a:ext cx="10753344" cy="137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［黑吉辽生物2024·2］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手术切除大鼠部分肝脏后，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残留肝细胞可重新进入细胞周期进行增殖；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肝脏中的卵圆细胞发生分化也可形成新的肝细胞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，使肝脏恢复到原来体积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。下列叙述错误的是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2_1#4c4374804.bracket?pid=c0d136c23&amp;color=0,0,0&amp;vpa=7&amp;vtp=1"/>
          <p:cNvSpPr/>
          <p:nvPr/>
        </p:nvSpPr>
        <p:spPr>
          <a:xfrm>
            <a:off x="909701" y="18864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1_2#4c4374804.choices?pid=c0d136c23&amp;color=0,0,0&amp;vtp=1&amp;bbb=1"/>
              <p:cNvSpPr/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A.肝细胞增殖过程中，需要进行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.肝细胞的自然更新伴随着细胞凋亡的过程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.卵圆细胞分化过程中会出现基因的选择性表达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.卵圆细胞能形成新的肝细胞，证明其具有全能性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1_2#4c4374804.choices?pid=c0d136c2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389862"/>
                <a:ext cx="10753344" cy="1866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3_1#4c4374804?pid=c0d136c23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肝细胞的增殖方式为有丝分裂，在有丝分裂前的间期需要进行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复制和有关蛋白质的合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，A正确；肝细胞的自然更新是通过细胞凋亡和细胞增殖等实现的，B正确；根据题意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，卵圆细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胞分化形成新的肝细胞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，细胞的形态、结构和功能发生改变，其实质是基因的选择性表达，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C正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；细胞的全能性是指细胞经分裂和分化后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，仍具有产生完整有机体或分化成其他各种细胞的潜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能和特性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，卵圆细胞形成新的肝细胞，既没有产生完整的有机体，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也没有分化出其他各种细胞，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因此不能证明其具有全能性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3_1#4c4374804?pid=c0d136c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118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4_1#33cc0eec3?pid=c0d136c23&amp;color=0,0,0&amp;vtp=1&amp;bt=1&amp;bbb=1&amp;hb=1"/>
              <p:cNvSpPr/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［海南生物2023·4］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根边缘细胞是从植物根冠上游离下来的一类特殊细胞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，可合成并向胞外分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泌多种物质形成黏胶层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酶或蛋白酶处理黏胶层会使其厚度变薄。将物质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A加入某植物的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根边缘细胞悬液中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，发现根边缘细胞的黏胶层加厚，细胞出现自噬和凋亡现象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。下列有关叙述错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24_1#33cc0eec3?pid=c0d136c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828800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r="-1175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5_1#33cc0eec3.bracket?pid=c0d136c23&amp;color=0,0,0&amp;vpa=8&amp;vtp=1"/>
          <p:cNvSpPr/>
          <p:nvPr/>
        </p:nvSpPr>
        <p:spPr>
          <a:xfrm>
            <a:off x="1671701" y="23436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4_2#33cc0eec3.choices?pid=c0d136c23&amp;color=0,0,0&amp;vtp=1&amp;bbb=1"/>
              <p:cNvSpPr/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A.根边缘细胞黏胶层中含有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.物质A可导致根边缘细胞合成胞外物质增多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.根边缘细胞通过自噬可获得维持生存所需的物质和能量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.物质A引起的根边缘细胞凋亡，是该植物在胚发育时期基因表达的结果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24_2#33cc0eec3.choices?pid=c0d136c2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470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aa6fdb72.fixed?pid=b40eac8c2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endParaRPr lang="en-US" altLang="zh-CN" sz="7200" dirty="0"/>
          </a:p>
        </p:txBody>
      </p:sp>
      <p:sp>
        <p:nvSpPr>
          <p:cNvPr id="3" name="C_3#baa6fdb72.fixed?pid=b40eac8c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第6章高考强化</a:t>
            </a:r>
            <a:endParaRPr lang="en-US" altLang="zh-CN" sz="4400" dirty="0"/>
          </a:p>
        </p:txBody>
      </p:sp>
      <p:pic>
        <p:nvPicPr>
          <p:cNvPr id="4" name="C_3#baa6fdb72.fixed?pid=b40eac8c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aa6fdb72.fixed?pid=b40eac8c2&amp;color=255,255,255&amp;vtp=1&amp;bbb=1"/>
          <p:cNvSpPr/>
          <p:nvPr/>
        </p:nvSpPr>
        <p:spPr>
          <a:xfrm>
            <a:off x="10460736" y="4343400"/>
            <a:ext cx="1709928" cy="6400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6_1#33cc0eec3?pid=c0d136c23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根据题干信息“用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酶或蛋白酶处理黏胶层会使其厚度变薄”可推知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，根边缘细胞黏胶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层中含有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和蛋白质,A正确;根据题干信息“将物质A加入某植物的根边缘细胞悬液中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，发现根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边缘细胞的黏胶层加厚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”可推知，物质A可导致根边缘细胞合成胞外物质增多,B正确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;在营养缺乏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条件下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,细胞可通过自噬获得维持生存所需的物质和能量,C正确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;根边缘细胞是从植物根冠上游离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下来的一类特殊细胞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，是高度分化的细胞（植物的胚发育已经完成），故物质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A引起的根边缘细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胞凋亡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，不是该植物在胚发育时期基因表达的结果，D错误。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26_1#33cc0eec3?pid=c0d136c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7_1#7dddb08ab?htil=3&amp;pid=c0d136c23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31226" y="1054296"/>
            <a:ext cx="4754880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7_2#7dddb08ab?htil=3&amp;sp=1&amp;pid=c0d136c23&amp;color=0,0,0&amp;vtp=1&amp;bt=1&amp;bbb=1&amp;hb=1&amp;hs=1"/>
              <p:cNvSpPr/>
              <p:nvPr/>
            </p:nvSpPr>
            <p:spPr>
              <a:xfrm>
                <a:off x="722376" y="972000"/>
                <a:ext cx="5861304" cy="1828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［湖南生物2023·7］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𝐵𝑎𝑥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𝐵𝑐𝑙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分别促进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和抑制细胞凋亡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。研究人员利用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siRNA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干扰技术降低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基因表达，研究其对细胞凋亡的影响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，结果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如图所示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3" name="QC_5_BD.27_2#7dddb08ab?htil=3&amp;sp=1&amp;pid=c0d136c23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5861304" cy="1828800"/>
              </a:xfrm>
              <a:prstGeom prst="rect">
                <a:avLst/>
              </a:prstGeom>
              <a:blipFill rotWithShape="1">
                <a:blip r:embed="rId2"/>
                <a:stretch>
                  <a:fillRect l="-7" t="-25" r="-173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8_1#7dddb08ab.bracket?pid=c0d136c23&amp;color=0,0,0&amp;vpa=9&amp;vtp=1"/>
          <p:cNvSpPr/>
          <p:nvPr/>
        </p:nvSpPr>
        <p:spPr>
          <a:xfrm>
            <a:off x="4211701" y="23436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27_3#7dddb08ab.choices?pid=c0d136c23&amp;color=0,0,0&amp;vtp=1&amp;bbb=1&amp;hs=1"/>
              <p:cNvSpPr/>
              <p:nvPr/>
            </p:nvSpPr>
            <p:spPr>
              <a:xfrm>
                <a:off x="722376" y="283893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A.细胞衰老和细胞凋亡都受遗传信息的调控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基因可能通过抑制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基因的表达来抑制细胞凋亡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基因可能通过促进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𝐵𝑐𝑙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基因的表达来抑制细胞凋亡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.可通过特异性促进癌细胞中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基因的表达来治疗相关癌症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27_3#7dddb08ab.choices?pid=c0d136c23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38934"/>
                <a:ext cx="10753344" cy="1866900"/>
              </a:xfrm>
              <a:prstGeom prst="rect">
                <a:avLst/>
              </a:prstGeom>
              <a:blipFill rotWithShape="1">
                <a:blip r:embed="rId3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29_1#7dddb08ab?pid=c0d136c23&amp;color=0,0,0&amp;mp=1&amp;vtp=1&amp;bt=1&amp;bbb=1&amp;hb=1"/>
              <p:cNvSpPr/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从培养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细胞凋亡率的结果分析，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siRNA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干扰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基因实验组的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基因无法表达或表达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量低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，其细胞凋亡率很高，由此得出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基因的功能是抑制细胞凋亡。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29_1#7dddb08ab?pid=c0d136c2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r="-396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7dddb08ab?pid=c0d136c23&amp;color=0,0,0&amp;vtp=1&amp;bt=1&amp;bbb=1&amp;hb=1"/>
              <p:cNvSpPr/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细胞衰老和细胞凋亡都是正常的细胞生命现象，都受遗传信息的调控，A正确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；根据题意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𝐵𝑎𝑥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基因的表达促进细胞凋亡，结合图示的结果可看出无功能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siRNA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组比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siRNA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干扰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𝐵𝑎𝑥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基因的表达量和细胞凋亡率均更低，所以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基因可能通过抑制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基因的表达来抑制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细胞凋亡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，B正确；根据题意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𝐵𝑐𝑙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基因的表达抑制细胞凋亡，结合图示的结果可看出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，抑制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基因表达时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𝐵𝑐𝑙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基因的表达量比对照组低，而细胞凋亡率高，所以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基因可能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通过促进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𝐵𝑐𝑙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−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基因的表达来抑制细胞凋亡，C正确；由以上分析可知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，可通过特异性抑制癌细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胞中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𝑇𝑅𝑃𝑀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基因的表达来促进癌细胞的凋亡，从而达到治疗相关癌症的目的，D错误。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0_1#7dddb08ab?pid=c0d136c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258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927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1_1#0a286e72a?htil=4&amp;pid=c0d136c23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4849" y="972000"/>
            <a:ext cx="4033921" cy="180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5_BD.31_2#0a286e72a?htil=4&amp;sp=1&amp;pid=c0d136c23&amp;color=0,0,0&amp;vtp=1&amp;bt=1&amp;bbb=1&amp;hb=1&amp;hs=1"/>
          <p:cNvSpPr/>
          <p:nvPr/>
        </p:nvSpPr>
        <p:spPr>
          <a:xfrm>
            <a:off x="722376" y="984700"/>
            <a:ext cx="5952744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［重庆生物2024·8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科研小组以某种硬骨鱼为材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料在鱼鳍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（由不同组织构成）“开窗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”研究组织再生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的方向性和机制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），下列叙述不合理的是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2_1#0a286e72a.bracket?pid=c0d136c23&amp;color=0,0,0&amp;vpa=10&amp;vtp=1"/>
          <p:cNvSpPr/>
          <p:nvPr/>
        </p:nvSpPr>
        <p:spPr>
          <a:xfrm>
            <a:off x="922401" y="23563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1_3#0a286e72a.choices?pid=c0d136c23&amp;color=0,0,0&amp;vtp=1&amp;bbb=1&amp;hs=1"/>
              <p:cNvSpPr/>
              <p:nvPr/>
            </p:nvSpPr>
            <p:spPr>
              <a:xfrm>
                <a:off x="722376" y="2851634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A.“窗口”愈合过程中，细胞之间的接触会影响细胞增殖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.对照组“窗口”远端，细胞不具有增殖和分化的潜能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.“窗口”再生的方向与两端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酶的活性高低有关，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可抑制远端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.若要比较尾鳍近、远端的再生能力，则需沿鳍近、远端各开“窗口”观察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31_3#0a286e72a.choices?pid=c0d136c23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51634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26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EX.33_1#0a286e72a?pid=c0d136c23&amp;color=0,0,0&amp;mp=1&amp;vtp=1&amp;bt=1&amp;bbb=1&amp;hb=1"/>
              <p:cNvSpPr/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思路导引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该实验研究的是组织再生的方向和机制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，由图可知，组织再生的方向为由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酶活性低向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高延伸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；添加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后，能抑制远端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酶的活性，使远端组织可以再生。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EX.33_1#0a286e72a?pid=c0d136c23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4"/>
                <a:ext cx="10753344" cy="1384300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4_1#0a286e72a?pid=c0d136c23&amp;color=0,0,0&amp;vtp=1&amp;bt=1&amp;bbb=1&amp;hb=1"/>
              <p:cNvSpPr/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正常细胞增殖过程中存在接触抑制，“窗口”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愈合过程中细胞之间的接触会影响细胞增殖，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正确。由图中对照组结果可知，“窗口”再生的方向与两端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酶的活性高低有关，由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酶活性低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的一端向活性高的一端再生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；实验组添加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后，“窗口”远端的细胞可以增殖和分化，推测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F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可抑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制远端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酶活性，使组织再生由两端向中间延伸，说明对照组“窗口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”远端的细胞有增殖和分化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的能力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，B错误，C正确。图中的近端和远端位于同一个“窗口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”，只能判断出单个窗口组织再生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的方向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，若要比较尾鳍远端和近端的再生能力，则需在尾鳍近、远端各开“窗口”分别观察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正确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34_1#0a286e72a?pid=c0d136c2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3213100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2185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f2b559183?pid=b9026f73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［浙江生物2023年6月·10］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为筛选观察有丝分裂的合适材料，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某研究小组选用不同植物的根尖，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制作并观察根尖细胞的临时装片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。下列关于选材依据的叙述，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不合理的是(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f2b559183.bracket?pid=b9026f738&amp;color=0,0,0&amp;vpa=1&amp;vtp=1"/>
          <p:cNvSpPr/>
          <p:nvPr/>
        </p:nvSpPr>
        <p:spPr>
          <a:xfrm>
            <a:off x="9037701" y="1429200"/>
            <a:ext cx="3857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_2#f2b559183.choices?pid=b9026f738&amp;color=0,0,0&amp;vtp=1&amp;bbb=1"/>
          <p:cNvSpPr/>
          <p:nvPr/>
        </p:nvSpPr>
        <p:spPr>
          <a:xfrm>
            <a:off x="722376" y="1932662"/>
            <a:ext cx="10753344" cy="927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.选用易获取且易大量生根的材料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.选用染色体数目少易观察的材料</a:t>
            </a:r>
            <a:endParaRPr lang="en-US" altLang="zh-CN" sz="2000" dirty="0"/>
          </a:p>
          <a:p>
            <a:pPr marL="0" marR="0" lvl="0" indent="0" defTabSz="914400" eaLnBrk="1" fontAlgn="auto" latinLnBrk="1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483860" algn="l"/>
              </a:tabLst>
              <a:defRPr/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C.选用解离时间短分散性好的材料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.选用分裂间期细胞占比高的材料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f2b559183?pid=b9026f738&amp;color=0,0,0&amp;vtp=1&amp;bt=1&amp;bbb=1&amp;hb=1"/>
          <p:cNvSpPr/>
          <p:nvPr/>
        </p:nvSpPr>
        <p:spPr>
          <a:xfrm>
            <a:off x="722376" y="972000"/>
            <a:ext cx="10753344" cy="18415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观察根尖细胞有丝分裂实验，应选用易获取且易大量生根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、染色体数目少易观察及解离时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间短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、分散性好的材料，A、B、C合理；由于细胞周期中分裂期占比较小，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处于分裂期的细胞少，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故应选择分裂期细胞占比较高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分裂间期细胞占比较低的材料用于根尖细胞有丝分裂的观察实验，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不合理。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f3a5b0ef1?pid=b9026f738&amp;color=0,0,0&amp;vtp=1&amp;bt=1&amp;bbb=1&amp;hb=1"/>
              <p:cNvSpPr/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［江西生物2024·3］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某植物中,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基因的突变会导致细胞有丝分裂后期纺锤体伸长的时间和长度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都明显减少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，从而影响细胞的增殖。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下列推测错误的是(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5_BD.4_1#f3a5b0ef1?pid=b9026f7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14400"/>
              </a:xfrm>
              <a:prstGeom prst="rect">
                <a:avLst/>
              </a:prstGeom>
              <a:blipFill rotWithShape="1">
                <a:blip r:embed="rId1"/>
                <a:stretch>
                  <a:fillRect l="-4" t="-49" r="-785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f3a5b0ef1.bracket?pid=b9026f738&amp;color=0,0,0&amp;vpa=2&amp;vtp=1"/>
          <p:cNvSpPr/>
          <p:nvPr/>
        </p:nvSpPr>
        <p:spPr>
          <a:xfrm>
            <a:off x="701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4_2#f3a5b0ef1.choices?pid=b9026f738&amp;color=0,0,0&amp;vtp=1&amp;bbb=1"/>
              <p:cNvSpPr/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基因突变的细胞在分裂期可形成一个梭形纺锤体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基因突变导致染色体着丝粒无法在赤道板上排列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基因突变的细胞在分裂后期染色体数能正常加倍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基因突变影响纺锤丝牵引染色体向细胞两极移动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4" name="QC_5_BD.4_2#f3a5b0ef1.choices?pid=b9026f73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10753344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4" t="-19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f3a5b0ef1?pid=b9026f738&amp;color=0,0,0&amp;vtp=1&amp;bt=1&amp;bbb=1&amp;hb=1"/>
              <p:cNvSpPr/>
              <p:nvPr/>
            </p:nvSpPr>
            <p:spPr>
              <a:xfrm>
                <a:off x="722376" y="972000"/>
                <a:ext cx="10753344" cy="9652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基因突变影响的是细胞有丝分裂后期，所以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基因突变的细胞可在有丝分裂前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期形成一个梭形纺锤体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，在分裂中期染色体着丝粒能正常排列在赤道板上，B错误。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6_1#f3a5b0ef1?pid=b9026f7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965200"/>
              </a:xfrm>
              <a:prstGeom prst="rect">
                <a:avLst/>
              </a:prstGeom>
              <a:blipFill rotWithShape="1">
                <a:blip r:embed="rId1"/>
                <a:stretch>
                  <a:fillRect l="-4" t="-47" r="-508" b="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80a5a6129?sp=1&amp;pid=b9026f738&amp;color=0,0,0&amp;vtp=1&amp;bt=1&amp;bbb=1&amp;hb=1"/>
          <p:cNvSpPr/>
          <p:nvPr/>
        </p:nvSpPr>
        <p:spPr>
          <a:xfrm>
            <a:off x="722376" y="972000"/>
            <a:ext cx="10753344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［浙江生物2024年1月·4］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观察洋葱根尖细胞有丝分裂装片时，某同学在显微镜下找到①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~④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不同时期的细胞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，如图。关于这些细胞所处时期及主要特征的叙述，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80a5a6129.bracket?pid=b9026f738&amp;color=0,0,0&amp;vpa=3&amp;vtp=1"/>
          <p:cNvSpPr/>
          <p:nvPr/>
        </p:nvSpPr>
        <p:spPr>
          <a:xfrm>
            <a:off x="9558401" y="1429200"/>
            <a:ext cx="357188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pic>
        <p:nvPicPr>
          <p:cNvPr id="4" name="QC_5_BD.7_2#80a5a6129?htil=1&amp;pid=b9026f73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6269" y="2021528"/>
            <a:ext cx="2340864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_3#80a5a6129.choices?htil=1&amp;pid=b9026f738&amp;color=0,0,0&amp;vtp=1&amp;bbb=1"/>
              <p:cNvSpPr/>
              <p:nvPr/>
            </p:nvSpPr>
            <p:spPr>
              <a:xfrm>
                <a:off x="722376" y="1932662"/>
                <a:ext cx="8275320" cy="1866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A.细胞①处于间期，细胞核内主要进行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复制和蛋白质合成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.细胞②处于中期，染色体数∶染色单体数∶核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.细胞③处于后期，同源染色体分离并向细胞两极移动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.细胞④处于末期，细胞膜向内凹陷将细胞一分为二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5_BD.7_3#80a5a6129.choices?htil=1&amp;pid=b9026f73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932662"/>
                <a:ext cx="8275320" cy="1866900"/>
              </a:xfrm>
              <a:prstGeom prst="rect">
                <a:avLst/>
              </a:prstGeom>
              <a:blipFill rotWithShape="1">
                <a:blip r:embed="rId2"/>
                <a:stretch>
                  <a:fillRect l="-5" t="-19" r="5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9_1#80a5a6129?pid=b9026f738&amp;color=0,0,0&amp;mp=1&amp;vtp=1&amp;bt=1&amp;bbb=1"/>
          <p:cNvSpPr/>
          <p:nvPr/>
        </p:nvSpPr>
        <p:spPr>
          <a:xfrm>
            <a:off x="722376" y="969264"/>
            <a:ext cx="10753344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题图解读</a:t>
            </a:r>
            <a:endParaRPr lang="en-US" altLang="zh-CN" sz="2000" dirty="0"/>
          </a:p>
        </p:txBody>
      </p:sp>
      <p:pic>
        <p:nvPicPr>
          <p:cNvPr id="3" name="QC_5_EX.9_2#80a5a6129?pid=b9026f73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664" y="1561084"/>
            <a:ext cx="4846320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_1#80a5a6129?pid=b9026f738&amp;color=0,0,0&amp;vtp=1&amp;bt=1&amp;bbb=1&amp;hb=1"/>
              <p:cNvSpPr/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细胞①处于间期，细胞核内主要进行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的复制，A错误；细胞②处于中期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，一条染色体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上有两条染色单体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，每条染色单体上有一个核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分子，因此染色体数∶染色单体数∶核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DNA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子数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: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，B正确；细胞③处于后期，着丝粒断裂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，姐妹染色单体分离后形成子染色体向细胞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两极移动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，而同源染色体分离并向细胞两极移动发生在减数分裂Ⅰ后期，C错误；细胞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④处于末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期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，植物细胞的胞质分裂是在末期形成细胞板，逐渐扩展形成新的细胞壁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，动物细胞的胞质分裂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是细胞膜从中部向内凹陷将细胞一分为二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10_1#80a5a6129?pid=b9026f7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755900"/>
              </a:xfrm>
              <a:prstGeom prst="rect">
                <a:avLst/>
              </a:prstGeom>
              <a:blipFill rotWithShape="1">
                <a:blip r:embed="rId1"/>
                <a:stretch>
                  <a:fillRect l="-4" t="-16" r="-821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4053</Words>
  <Application>WPS 演示</Application>
  <PresentationFormat>宽屏</PresentationFormat>
  <Paragraphs>274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Cambria Math</vt:lpstr>
      <vt:lpstr>Calibri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2025-05-10T06:57:00Z</dcterms:created>
  <dcterms:modified xsi:type="dcterms:W3CDTF">2025-05-19T02:52:21Z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35D04A0CEB394686801718A20DC407AF_12</vt:lpwstr>
  </property>
  <property fmtid="{D5CDD505-2E9C-101B-9397-08002B2CF9AE}" pid="3" name="KSOProductBuildVer">
    <vt:lpwstr>2052-12.1.0.20784</vt:lpwstr>
  </property>
</Properties>
</file>