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223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1a40691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专题7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呼吸作用和光合作用的综合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28050b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分析呼吸作用和光合作用过程中物质和能量变化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803862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影响呼吸作用和光合作用的因素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3efdf08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专题6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环境因素对光合作用影响的图表及实验分析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59.jpeg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9.xml"/><Relationship Id="rId8" Type="http://schemas.openxmlformats.org/officeDocument/2006/relationships/slideLayout" Target="../slideLayouts/slideLayout14.xml"/><Relationship Id="rId7" Type="http://schemas.openxmlformats.org/officeDocument/2006/relationships/image" Target="../media/image72.png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74.png"/><Relationship Id="rId1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1d971250e?pid=f28050bcd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①中只有线粒体产生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，叶绿体没有进行光合作用，可推断细胞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①处于黑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暗环境中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，细胞只进行呼吸作用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，因此该细胞单位时间内放出的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量即为呼吸速率，A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②中叶绿体产生的氧气全部被线粒体所利用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，此时叶肉细胞中光合作用速率等于呼吸作用速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③从外界吸收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，故光合速率大于呼吸速率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，细胞可能处于较强光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照下，光合作用所需的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来源于外界的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和呼吸作用产生的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，故细胞光合作用所利用的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的和，C正确；细胞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④从外界吸收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并释放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，故呼吸速率大于光合速率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原因是此时光照强度较弱，此时细胞的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相等，D错误。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1d971250e?pid=f28050b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0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2_1#1d971250e?pid=f28050bcd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</p:txBody>
      </p:sp>
      <p:sp>
        <p:nvSpPr>
          <p:cNvPr id="3" name="QC_5_EX.12_2#1d971250e?pid=f28050bcd&amp;color=0,0,0&amp;vtp=1&amp;bbb=1"/>
          <p:cNvSpPr/>
          <p:nvPr/>
        </p:nvSpPr>
        <p:spPr>
          <a:xfrm>
            <a:off x="722376" y="1472218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由线粒体和叶绿体气体交换分析光合作用和有氧呼吸的方法：</a:t>
            </a:r>
            <a:endParaRPr lang="en-US" altLang="zh-CN" sz="2000" dirty="0"/>
          </a:p>
        </p:txBody>
      </p:sp>
      <p:pic>
        <p:nvPicPr>
          <p:cNvPr id="4" name="QC_5_EX.12_3#1d971250e?pid=f28050b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068068"/>
            <a:ext cx="5522976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2c95ad765?sp=1&amp;pid=f28050bcd&amp;color=0,0,0&amp;vtp=1&amp;bt=1&amp;bbb=1&amp;hb=1"/>
              <p:cNvSpPr/>
              <p:nvPr/>
            </p:nvSpPr>
            <p:spPr>
              <a:xfrm>
                <a:off x="722376" y="972000"/>
                <a:ext cx="10753344" cy="8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［江西南昌2025高一上月考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如图是某植物叶肉细胞中光合作用和呼吸作用的物质变化示意简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，其中①～⑤代表生理过程，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代表物质，请回答：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13_1#2c95ad765?sp=1&amp;pid=f28050b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838200"/>
              </a:xfrm>
              <a:prstGeom prst="rect">
                <a:avLst/>
              </a:prstGeom>
              <a:blipFill rotWithShape="1">
                <a:blip r:embed="rId1"/>
                <a:stretch>
                  <a:fillRect l="-4" t="-54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13_2#2c95ad765?pid=f28050b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8224" y="1945328"/>
            <a:ext cx="4032504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14_1#c7464a114?pid=2c95ad765&amp;color=0,0,0&amp;vtp=1&amp;bbb=1&amp;hb=1"/>
              <p:cNvSpPr/>
              <p:nvPr/>
            </p:nvSpPr>
            <p:spPr>
              <a:xfrm>
                <a:off x="722376" y="3304228"/>
                <a:ext cx="10753344" cy="838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代表的物质是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某植物叶肉细胞中①过程产生的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进入相邻细胞中参与⑤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至少需要穿过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层磷脂分子层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BD.14_1#c7464a114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4228"/>
                <a:ext cx="10753344" cy="838200"/>
              </a:xfrm>
              <a:prstGeom prst="rect">
                <a:avLst/>
              </a:prstGeom>
              <a:blipFill rotWithShape="1">
                <a:blip r:embed="rId3"/>
                <a:stretch>
                  <a:fillRect l="-4" t="-39" r="-2014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AN.15_1#c7464a114.blank?pid=2c95ad765&amp;color=0,0,0&amp;vpa=4&amp;vtp=1&amp;bbb=1"/>
          <p:cNvSpPr/>
          <p:nvPr/>
        </p:nvSpPr>
        <p:spPr>
          <a:xfrm>
            <a:off x="3560826" y="3267652"/>
            <a:ext cx="692150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氧气</a:t>
            </a:r>
            <a:endParaRPr lang="en-US" altLang="zh-CN" sz="2000" dirty="0"/>
          </a:p>
        </p:txBody>
      </p:sp>
      <p:sp>
        <p:nvSpPr>
          <p:cNvPr id="6" name="QB_6_AN.16_1#c7464a114.blank?pid=2c95ad765&amp;color=0,0,0&amp;vpa=5&amp;vtp=1&amp;bbb=1"/>
          <p:cNvSpPr/>
          <p:nvPr/>
        </p:nvSpPr>
        <p:spPr>
          <a:xfrm>
            <a:off x="2230501" y="3686752"/>
            <a:ext cx="498475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17_1#c7464a114?pid=2c95ad765&amp;color=0,0,0&amp;vtp=1&amp;bbb=1&amp;hb=1"/>
              <p:cNvSpPr/>
              <p:nvPr/>
            </p:nvSpPr>
            <p:spPr>
              <a:xfrm>
                <a:off x="722376" y="4142428"/>
                <a:ext cx="10753344" cy="2095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①过程由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，表示的生理过程是水的光解，⑤过程中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结合可以生成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；①过程（光反应）发生在类囊体薄膜上，⑤过程（有氧呼吸第三阶段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）发生在线粒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体内膜上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，因此①过程产生的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进入相邻细胞中参与⑤过程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，至少需要穿过叶绿体类囊体膜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叶绿体的内膜和外膜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出细胞膜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进相邻细胞膜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线粒体外膜和内膜，共计7层生物膜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物膜是由磷脂双分子层构成的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，因此至少需要穿过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（层）磷脂分子。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17_1#c7464a114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42428"/>
                <a:ext cx="10753344" cy="2095500"/>
              </a:xfrm>
              <a:prstGeom prst="rect">
                <a:avLst/>
              </a:prstGeom>
              <a:blipFill rotWithShape="1">
                <a:blip r:embed="rId4"/>
                <a:stretch>
                  <a:fillRect l="-4" t="-15" r="-1482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8_1#2fe8bd2fd?pid=2c95ad765&amp;color=0,0,0&amp;vtp=1&amp;bt=1&amp;bbb=1&amp;hb=1"/>
              <p:cNvSpPr/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（2）①～⑤过程中，能够产生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的过程是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填序号），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③过程发生的场所是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在②过程中，如果用放射性同位素对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进行标记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，则放射性同位素最先出现在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填字母）中。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18_1#2fe8bd2fd?pid=2c95ad7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9_1#2fe8bd2fd.blank?pid=2c95ad765&amp;color=0,0,0&amp;vpa=6&amp;vtp=1&amp;bbb=1"/>
          <p:cNvSpPr/>
          <p:nvPr/>
        </p:nvSpPr>
        <p:spPr>
          <a:xfrm>
            <a:off x="5653151" y="9311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①③④⑤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20_1#2fe8bd2fd.blank?pid=2c95ad765&amp;color=0,0,0&amp;vpa=7&amp;vtp=1&amp;bbb=1&amp;hb=1"/>
          <p:cNvSpPr/>
          <p:nvPr/>
        </p:nvSpPr>
        <p:spPr>
          <a:xfrm>
            <a:off x="722377" y="9311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质基质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21_1#2fe8bd2fd.blank?pid=2c95ad765&amp;color=0,0,0&amp;vpa=8&amp;vtp=1&amp;bbb=1"/>
              <p:cNvSpPr/>
              <p:nvPr/>
            </p:nvSpPr>
            <p:spPr>
              <a:xfrm>
                <a:off x="10422002" y="1479486"/>
                <a:ext cx="285750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𝐡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21_1#2fe8bd2fd.blank?pid=2c95ad765&amp;color=0,0,0&amp;vpa=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2002" y="1479486"/>
                <a:ext cx="285750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34" t="-180" r="134" b="1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22_1#2fe8bd2fd?pid=2c95ad765&amp;color=0,0,0&amp;vtp=1&amp;bbb=1&amp;hb=1"/>
              <p:cNvSpPr/>
              <p:nvPr/>
            </p:nvSpPr>
            <p:spPr>
              <a:xfrm>
                <a:off x="722376" y="2349500"/>
                <a:ext cx="10753344" cy="1854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题图①～⑤过程中，光反应阶段和有氧呼吸的三个阶段都能产生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，故图中能够产生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的生理过程是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①③④⑤，③过程（有氧呼吸第一阶段）发生的场所是细胞质基质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。分析题图可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物质是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，②过程（暗反应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固定的产物是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，故用放射性同位素标记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放射性最先出现在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22_1#2fe8bd2fd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854200"/>
              </a:xfrm>
              <a:prstGeom prst="rect">
                <a:avLst/>
              </a:prstGeom>
              <a:blipFill rotWithShape="1">
                <a:blip r:embed="rId3"/>
                <a:stretch>
                  <a:fillRect l="-4" r="-2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3_1#d021ebd7a?pid=2c95ad765&amp;color=0,0,0&amp;vtp=1&amp;bt=1&amp;bbb=1&amp;hb=1"/>
          <p:cNvSpPr/>
          <p:nvPr/>
        </p:nvSpPr>
        <p:spPr>
          <a:xfrm>
            <a:off x="722376" y="969263"/>
            <a:ext cx="10753344" cy="1397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（3）在适宜的光照条件下①过程为②过程提供的物质是</a:t>
            </a:r>
            <a:r>
              <a:rPr lang="en-US" altLang="zh-CN" sz="20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，图中①②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过程用反应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fontAlgn="b" latinLnBrk="1">
              <a:lnSpc>
                <a:spcPts val="74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式表示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r>
              <a:rPr lang="en-US" altLang="zh-CN" sz="20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4150" b="1" i="0" u="sng" kern="0" spc="-99900" dirty="0">
                <a:solidFill>
                  <a:srgbClr val="FF00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20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4_1#d021ebd7a.blank?pid=2c95ad765&amp;color=0,0,0&amp;vpa=9&amp;vtp=1&amp;bbb=1"/>
              <p:cNvSpPr/>
              <p:nvPr/>
            </p:nvSpPr>
            <p:spPr>
              <a:xfrm>
                <a:off x="6978713" y="1019048"/>
                <a:ext cx="17637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𝐍𝐀𝐃𝐏𝐇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4_1#d021ebd7a.blank?pid=2c95ad765&amp;color=0,0,0&amp;vpa=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713" y="1019048"/>
                <a:ext cx="1763713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4" t="-3760" r="22" b="1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25_1#d021ebd7a.blank?pid=2c95ad765&amp;color=0,0,0&amp;vpa=10&amp;vtp=1&amp;bbb=1&amp;rh=60.23504"/>
              <p:cNvSpPr/>
              <p:nvPr/>
            </p:nvSpPr>
            <p:spPr>
              <a:xfrm>
                <a:off x="1800289" y="1364995"/>
                <a:ext cx="3703320" cy="76498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光能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1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叶绿体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25_1#d021ebd7a.blank?pid=2c95ad765&amp;color=0,0,0&amp;vpa=10&amp;vtp=1&amp;bbb=1&amp;rh=60.23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289" y="1364995"/>
                <a:ext cx="3703320" cy="764985"/>
              </a:xfrm>
              <a:prstGeom prst="rect">
                <a:avLst/>
              </a:prstGeom>
              <a:blipFill rotWithShape="1">
                <a:blip r:embed="rId2"/>
                <a:stretch>
                  <a:fillRect l="-2" t="-50" r="2" b="-12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6_1#d021ebd7a?pid=2c95ad765&amp;color=0,0,0&amp;vtp=1&amp;bbb=1&amp;hb=1"/>
              <p:cNvSpPr/>
              <p:nvPr/>
            </p:nvSpPr>
            <p:spPr>
              <a:xfrm>
                <a:off x="722376" y="2349500"/>
                <a:ext cx="10753344" cy="1282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光合作用中①光反应为②暗反应提供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；①②表示光合作用过程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，其反应式为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r>
                            <a:rPr lang="en-US" altLang="zh-CN" sz="2000" b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光能</m:t>
                          </m:r>
                        </m:e>
                      </m:mr>
                      <m:mr>
                        <m:e>
                          <m:groupChr>
                            <m:groupChrPr>
                              <m:chr m:val="→"/>
                              <m:pos m:val="top"/>
                              <m:ctrlPr>
                                <a:rPr lang="en-US" altLang="zh-CN" sz="2000" b="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叶绿体</m:t>
                              </m:r>
                            </m:e>
                          </m:groupCh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AS.26_1#d021ebd7a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49500"/>
                <a:ext cx="10753344" cy="1282700"/>
              </a:xfrm>
              <a:prstGeom prst="rect">
                <a:avLst/>
              </a:prstGeom>
              <a:blipFill rotWithShape="1">
                <a:blip r:embed="rId3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BD.27_1#66b455df2?pid=2c95ad765&amp;color=0,0,0&amp;vtp=1&amp;bbb=1&amp;hb=1"/>
              <p:cNvSpPr/>
              <p:nvPr/>
            </p:nvSpPr>
            <p:spPr>
              <a:xfrm>
                <a:off x="722376" y="36195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（4）①～⑤过程中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生成和必须有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参与的过程分别是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填序号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）。可在该植物根细胞中进行的过程是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填序号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），能量转化情况为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BD.27_1#66b455df2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19500"/>
                <a:ext cx="10753344" cy="1371600"/>
              </a:xfrm>
              <a:prstGeom prst="rect">
                <a:avLst/>
              </a:prstGeom>
              <a:blipFill rotWithShape="1">
                <a:blip r:embed="rId4"/>
                <a:stretch>
                  <a:fillRect l="-4" r="-3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28_1#66b455df2.blank?pid=2c95ad765&amp;color=0,0,0&amp;vpa=11&amp;vtp=1&amp;bbb=1"/>
              <p:cNvSpPr/>
              <p:nvPr/>
            </p:nvSpPr>
            <p:spPr>
              <a:xfrm>
                <a:off x="7833233" y="3673094"/>
                <a:ext cx="2470150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④②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（顺序不可换）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6_AN.28_1#66b455df2.blank?pid=2c95ad765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3233" y="3673094"/>
                <a:ext cx="2470150" cy="317500"/>
              </a:xfrm>
              <a:prstGeom prst="rect">
                <a:avLst/>
              </a:prstGeom>
              <a:blipFill rotWithShape="1">
                <a:blip r:embed="rId5"/>
                <a:stretch>
                  <a:fillRect l="-21" t="-15080" r="21" b="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B_6_AN.29_1#66b455df2.blank?pid=2c95ad765&amp;color=0,0,0&amp;vpa=12&amp;vtp=1&amp;bbb=1"/>
          <p:cNvSpPr/>
          <p:nvPr/>
        </p:nvSpPr>
        <p:spPr>
          <a:xfrm>
            <a:off x="6065901" y="4044696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③④⑤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N.30_1#66b455df2.blank?pid=2c95ad765&amp;color=0,0,0&amp;vpa=13&amp;vtp=1&amp;bbb=1&amp;hb=1"/>
              <p:cNvSpPr/>
              <p:nvPr/>
            </p:nvSpPr>
            <p:spPr>
              <a:xfrm>
                <a:off x="722377" y="4044696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有机物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中稳定的化学能转化为热能和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9" name="QB_6_AN.30_1#66b455df2.blank?pid=2c95ad765&amp;color=0,0,0&amp;vpa=13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4044696"/>
                <a:ext cx="10749631" cy="914400"/>
              </a:xfrm>
              <a:prstGeom prst="rect">
                <a:avLst/>
              </a:prstGeom>
              <a:blipFill rotWithShape="1">
                <a:blip r:embed="rId6"/>
                <a:stretch>
                  <a:fillRect l="-4" t="-42" r="1" b="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6_AS.31_1#66b455df2?pid=2c95ad765&amp;color=0,0,0&amp;vtp=1&amp;bbb=1&amp;hb=1"/>
              <p:cNvSpPr/>
              <p:nvPr/>
            </p:nvSpPr>
            <p:spPr>
              <a:xfrm>
                <a:off x="722376" y="49784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题图中，④过程（有氧呼吸的第二阶段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；而②过程（暗反应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的固定必须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参与。植物根细胞没有叶绿体，不能进行光合作用；有线粒体，可以进行有氧呼吸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③④⑤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过程能在根细胞中发生，该过程将有机物中稳定的化学能转化为热能和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0" name="QB_6_AS.31_1#66b455df2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978400"/>
                <a:ext cx="10753344" cy="1371600"/>
              </a:xfrm>
              <a:prstGeom prst="rect">
                <a:avLst/>
              </a:prstGeom>
              <a:blipFill rotWithShape="1">
                <a:blip r:embed="rId7"/>
                <a:stretch>
                  <a:fillRect l="-4" r="-60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2_1#8c43b6ff6?pid=2c95ad765&amp;color=0,0,0&amp;vtp=1&amp;bt=1&amp;bbb=1"/>
          <p:cNvSpPr/>
          <p:nvPr/>
        </p:nvSpPr>
        <p:spPr>
          <a:xfrm>
            <a:off x="722376" y="972000"/>
            <a:ext cx="10753344" cy="69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（5）图中③④⑤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过程用总反应式表示：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3150" b="1" i="0" u="sng" kern="0" spc="-99900">
                <a:solidFill>
                  <a:srgbClr val="FF00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3_1#8c43b6ff6.blank?pid=2c95ad765&amp;color=0,0,0&amp;vpa=14&amp;vtp=1&amp;bbb=1&amp;rh=43.6"/>
              <p:cNvSpPr/>
              <p:nvPr/>
            </p:nvSpPr>
            <p:spPr>
              <a:xfrm>
                <a:off x="5173726" y="1015180"/>
                <a:ext cx="5704523" cy="5537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𝟔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1" i="1" dirty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酶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1" i="0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𝟏𝟐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6_AN.33_1#8c43b6ff6.blank?pid=2c95ad765&amp;color=0,0,0&amp;vpa=14&amp;vtp=1&amp;bbb=1&amp;rh=43.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3726" y="1015180"/>
                <a:ext cx="5704523" cy="553720"/>
              </a:xfrm>
              <a:prstGeom prst="rect">
                <a:avLst/>
              </a:prstGeom>
              <a:blipFill rotWithShape="1">
                <a:blip r:embed="rId1"/>
                <a:stretch>
                  <a:fillRect l="-7" t="-81" r="1" b="-30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4_1#8c43b6ff6?pid=2c95ad765&amp;color=0,0,0&amp;vtp=1&amp;bbb=1&amp;hb=1"/>
              <p:cNvSpPr/>
              <p:nvPr/>
            </p:nvSpPr>
            <p:spPr>
              <a:xfrm>
                <a:off x="722376" y="1566678"/>
                <a:ext cx="10753344" cy="1320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图中③④⑤过程表示有氧呼吸，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用总反应式表示如下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6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酶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34_1#8c43b6ff6?pid=2c95ad7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566678"/>
                <a:ext cx="10753344" cy="1320800"/>
              </a:xfrm>
              <a:prstGeom prst="rect">
                <a:avLst/>
              </a:prstGeom>
              <a:blipFill rotWithShape="1">
                <a:blip r:embed="rId2"/>
                <a:stretch>
                  <a:fillRect l="-4" t="-10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5_1#df72bd2ff?sp=1&amp;pid=28038622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［江西宜春2025期中］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以二氧化碳的吸收量与释放量为指标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，研究温度对某植物光合作用与呼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吸作用的影响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（其余实验条件均适宜），结果如表。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下列对该表数据分析不正确的是(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C_5_BD.35_2#df72bd2ff?colgroup=11,2,4,2,4,4,4,2&amp;pid=280386224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89336" cy="1379220"/>
            </p:xfrm>
            <a:graphic>
              <a:graphicData uri="http://schemas.openxmlformats.org/drawingml/2006/table">
                <a:tbl>
                  <a:tblPr/>
                  <a:tblGrid>
                    <a:gridCol w="3017520"/>
                    <a:gridCol w="850392"/>
                    <a:gridCol w="1280160"/>
                    <a:gridCol w="850392"/>
                    <a:gridCol w="1280160"/>
                    <a:gridCol w="1280160"/>
                    <a:gridCol w="1280160"/>
                    <a:gridCol w="850392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(℃)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光照下吸收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黑暗中释放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C_5_BD.35_2#df72bd2ff?colgroup=11,2,4,2,4,4,4,2&amp;pid=280386224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89336" cy="1379220"/>
            </p:xfrm>
            <a:graphic>
              <a:graphicData uri="http://schemas.openxmlformats.org/drawingml/2006/table">
                <a:tbl>
                  <a:tblPr/>
                  <a:tblGrid>
                    <a:gridCol w="3017520"/>
                    <a:gridCol w="850392"/>
                    <a:gridCol w="1280160"/>
                    <a:gridCol w="850392"/>
                    <a:gridCol w="1280160"/>
                    <a:gridCol w="1280160"/>
                    <a:gridCol w="1280160"/>
                    <a:gridCol w="850392"/>
                  </a:tblGrid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0.75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36_1#df72bd2ff.bracket?pid=280386224&amp;color=0,0,0&amp;vpa=15&amp;vtp=1"/>
          <p:cNvSpPr/>
          <p:nvPr/>
        </p:nvSpPr>
        <p:spPr>
          <a:xfrm>
            <a:off x="10320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5_3#df72bd2ff.choices?pid=280386224&amp;color=0,0,0&amp;vtp=1&amp;bbb=1"/>
              <p:cNvSpPr/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.光照下测定的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的吸收速率是植物的净光合速率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.昼夜不停光照，温度在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时该植物不能生长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.昼夜不停光照，该植物生长的最适温度是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.每天光照、黑暗各12小时，在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的昼夜温度下，该植物积累的有机物最多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5_3#df72bd2ff.choices?pid=2803862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7_1#df72bd2ff?pid=280386224&amp;color=0,0,0&amp;vtp=1&amp;bt=1&amp;bbb=1&amp;hb=1"/>
              <p:cNvSpPr/>
              <p:nvPr/>
            </p:nvSpPr>
            <p:spPr>
              <a:xfrm>
                <a:off x="722376" y="972000"/>
                <a:ext cx="10753344" cy="3263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光照下植物同时进行光合作用和呼吸作用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，测定的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的吸收速率是植物的净光合速率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。表中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“光照下吸收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”代表的是净光合速率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，“黑暗中释放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”代表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的是呼吸速率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。由表可知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时净光合速率大于0，在昼夜不停光照条件下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，植物可以正常生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，B错误。昼夜不停光照，该植物生长的最适温度为净光合速率最大时对应的温度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，故最适温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时净光合速率最大，说明光照下积累的有机物最多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时呼吸速率最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，说明黑暗中消耗的有机物最少，因此每天光照、黑暗各12小时，在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的昼夜温度下，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该植物积累的有机物最多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7_1#df72bd2ff?pid=2803862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63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19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8_1#48d5e9da0?sp=1&amp;pid=28038622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［湖北襄阳四中2024高一上月考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图示实验装置是研究环境因素对植物光合作用影响的经典装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下列对实验过程中装置条件及实验结果的叙述错误的是(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9_1#48d5e9da0.bracket?pid=280386224&amp;color=0,0,0&amp;vpa=16&amp;vtp=1"/>
          <p:cNvSpPr/>
          <p:nvPr/>
        </p:nvSpPr>
        <p:spPr>
          <a:xfrm>
            <a:off x="751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38_2#48d5e9da0?htil=3&amp;pid=28038622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57949" y="2021528"/>
            <a:ext cx="1993392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8_3#48d5e9da0.choices?htil=3&amp;pid=280386224&amp;color=0,0,0&amp;vtp=1&amp;bbb=1&amp;hb=1"/>
              <p:cNvSpPr/>
              <p:nvPr/>
            </p:nvSpPr>
            <p:spPr>
              <a:xfrm>
                <a:off x="722376" y="1932662"/>
                <a:ext cx="8631936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A.为了实验的准确性，应设置一组容器内放置一盆等体积死植株的对照组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缓冲液，液滴移动距离可表示植株的净光合作用强度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缓冲液并遮光处理，液滴移动距离可表示植株的有氧呼吸强度</a:t>
                </a:r>
                <a:endParaRPr lang="en-US" altLang="zh-CN" sz="2000" spc="-5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溶液并将植株换为消毒的萌发种子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，则该装置可用来判断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种子的呼吸方式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8_3#48d5e9da0.choices?htil=3&amp;pid=28038622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631936" cy="2324100"/>
              </a:xfrm>
              <a:prstGeom prst="rect">
                <a:avLst/>
              </a:prstGeom>
              <a:blipFill rotWithShape="1">
                <a:blip r:embed="rId2"/>
                <a:stretch>
                  <a:fillRect l="-4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0_1#48d5e9da0?pid=280386224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为了实验的准确性，应设置一组容器内放置一盆等体积死植株的对照组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，排除环境因素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如气压、温度等）对实验的影响，A正确；若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，则液滴的移动情况表示瓶内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的变化情况，故液滴移动距离可表示植株的净光合作用强度，B正确；若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缓冲液并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遮光处理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，此时植株不能进行光合作用，只进行呼吸作用，有氧呼吸消耗氧气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，产生等量的二氧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化碳被缓冲液吸收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，故氧气的减少会导致液滴左移，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液滴移动距离可表示植株的有氧呼吸强度，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溶液并将植株换为消毒的萌发种子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，此时液滴移动距离表示种子呼吸时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吸收氧气的量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，但无法判断种子是否同时进行无氧呼吸，故无法判断具体的呼吸方式，D错误。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0_1#48d5e9da0?pid=2803862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f0abf116.fixed?pid=1a4069187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</a:t>
            </a:r>
            <a:endParaRPr lang="en-US" altLang="zh-CN" sz="7200" dirty="0"/>
          </a:p>
        </p:txBody>
      </p:sp>
      <p:sp>
        <p:nvSpPr>
          <p:cNvPr id="3" name="C_3#8f0abf116.fixed?pid=1a4069187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专题7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呼吸作用和光合作用的综合</a:t>
            </a:r>
            <a:endParaRPr lang="en-US" altLang="zh-CN" sz="4400" dirty="0"/>
          </a:p>
        </p:txBody>
      </p:sp>
      <p:pic>
        <p:nvPicPr>
          <p:cNvPr id="4" name="C_3#8f0abf116.fixed?pid=1a4069187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f0abf116.fixed?pid=1a4069187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1_1#4af51a292?sp=1&amp;pid=280386224&amp;color=0,0,0&amp;vtp=1&amp;bt=1&amp;bbb=1&amp;hb=1"/>
              <p:cNvSpPr/>
              <p:nvPr/>
            </p:nvSpPr>
            <p:spPr>
              <a:xfrm>
                <a:off x="722376" y="972000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［河北保定部分校2024高一上联考］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用某种大小相似的轮藻叶片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，分组进行光合作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用实验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。已知实验前叶片质量，在不同温度下分别暗处理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，测其质量变化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；然后在不改变温度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的前提下立即光照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（光照强度相同），再测其质量变化，得到下表结果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。以下说法错误的是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1_1#4af51a292?sp=1&amp;pid=2803862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76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r="-1169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QC_5_BD.41_2#4af51a292?colgroup=17,5,5,5,5&amp;pid=280386224&amp;color=0,0,0&amp;vtp=1&amp;bbb=1"/>
              <p:cNvGraphicFramePr>
                <a:graphicFrameLocks noGrp="1"/>
              </p:cNvGraphicFramePr>
              <p:nvPr/>
            </p:nvGraphicFramePr>
            <p:xfrm>
              <a:off x="722376" y="2745428"/>
              <a:ext cx="10716768" cy="1740662"/>
            </p:xfrm>
            <a:graphic>
              <a:graphicData uri="http://schemas.openxmlformats.org/drawingml/2006/table">
                <a:tbl>
                  <a:tblPr/>
                  <a:tblGrid>
                    <a:gridCol w="4718304"/>
                    <a:gridCol w="1499616"/>
                    <a:gridCol w="1499616"/>
                    <a:gridCol w="1499616"/>
                    <a:gridCol w="1499616"/>
                  </a:tblGrid>
                  <a:tr h="4377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77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暗处理后质量变化/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光照后比实验前质量变化/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QC_5_BD.41_2#4af51a292?colgroup=17,5,5,5,5&amp;pid=280386224&amp;color=0,0,0&amp;vtp=1&amp;bbb=1"/>
              <p:cNvGraphicFramePr>
                <a:graphicFrameLocks noGrp="1"/>
              </p:cNvGraphicFramePr>
              <p:nvPr/>
            </p:nvGraphicFramePr>
            <p:xfrm>
              <a:off x="722376" y="2745428"/>
              <a:ext cx="10716768" cy="1740662"/>
            </p:xfrm>
            <a:graphic>
              <a:graphicData uri="http://schemas.openxmlformats.org/drawingml/2006/table">
                <a:tbl>
                  <a:tblPr/>
                  <a:tblGrid>
                    <a:gridCol w="4718304"/>
                    <a:gridCol w="1499616"/>
                    <a:gridCol w="1499616"/>
                    <a:gridCol w="1499616"/>
                    <a:gridCol w="1499616"/>
                  </a:tblGrid>
                  <a:tr h="4377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四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81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24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4324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42_1#4af51a292.bracket?pid=280386224&amp;color=0,0,0&amp;vpa=17&amp;vtp=1&amp;bbb=1"/>
          <p:cNvSpPr/>
          <p:nvPr/>
        </p:nvSpPr>
        <p:spPr>
          <a:xfrm>
            <a:off x="960501" y="2236920"/>
            <a:ext cx="547688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1_3#4af51a292.choices?pid=280386224&amp;color=0,0,0&amp;vtp=1&amp;bbb=1"/>
              <p:cNvSpPr/>
              <p:nvPr/>
            </p:nvSpPr>
            <p:spPr>
              <a:xfrm>
                <a:off x="722376" y="4625028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A.该轮藻呼吸作用酶的最适温度约为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.光照下，第一、二、三组轮藻释放的氧气量相等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.光照下，第四组轮藻光合作用强度大于呼吸作用强度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.光照下，第四组轮藻合成有机物总量为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41_3#4af51a292.choices?pid=2803862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28"/>
                <a:ext cx="10753344" cy="1676400"/>
              </a:xfrm>
              <a:prstGeom prst="rect">
                <a:avLst/>
              </a:prstGeom>
              <a:blipFill rotWithShape="1">
                <a:blip r:embed="rId3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3_1#4af51a292?pid=280386224&amp;color=0,0,0&amp;vtp=1&amp;bt=1&amp;bbb=1&amp;hb=1"/>
              <p:cNvSpPr/>
              <p:nvPr/>
            </p:nvSpPr>
            <p:spPr>
              <a:xfrm>
                <a:off x="722376" y="972000"/>
                <a:ext cx="10753344" cy="4584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实验前叶片质量为无关变量，应相同，对比各组实验结果可知，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暗处理后叶片质量减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少最多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时呼吸作用强度最大，说明该轮藻呼吸作用酶的最适温度约为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设实验前叶片质量都是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，暗处理后第一、二、三组质量分别变为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照后质量都变为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，所以在光照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后，第一组的净光合作用强度为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组的净光合作用强度为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，第三组的净光合作用强度为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，这三组的净光合作用强度是不同的，即氧气的释放量不相等，B错误；光照后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，第四组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轮藻叶片质量比暗处理前增加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，说明其光合作用强度大于呼吸作用强度，C正确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；假设实验前叶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片质量是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，暗处理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后第四组质量减少了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，则呼吸作用强度为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质量增加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，所以在光照下，其净光合作用强度为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，光合作用强度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用强度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净光合作用强度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，即光照下，第四组轮藻合成有机物总量为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3_1#4af51a292?pid=2803862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584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" r="-1039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44_1#4af51a292?pid=280386224&amp;color=0,0,0&amp;vtp=1&amp;bt=1&amp;bbb=1&amp;hb=1"/>
              <p:cNvSpPr/>
              <p:nvPr/>
            </p:nvSpPr>
            <p:spPr>
              <a:xfrm>
                <a:off x="722376" y="969264"/>
                <a:ext cx="10753344" cy="3721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易错警示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1）植物的光合作用与细胞呼吸同时进行时,存在如下关系：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①光合作用实际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产生量（叶绿体产氧量）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实测植物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消耗量；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②光合作用实际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（叶绿体消耗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实测植物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释放量；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光合作用有机物净生产量（有机物积累量）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光合作用实际有机物生产量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（叶绿体产生或合成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的有机物量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细胞呼吸有机物消耗量。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2）暗处理时，叶片只进行呼吸作用分解有机物；光照时植物既进行光合作用合成有机物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进行呼吸作用分解有机物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；光照时只有光合作用强度大于呼吸作用强度，有机物的量才会增加。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44_1#4af51a292?pid=2803862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3721100"/>
              </a:xfrm>
              <a:prstGeom prst="rect">
                <a:avLst/>
              </a:prstGeom>
              <a:blipFill rotWithShape="1">
                <a:blip r:embed="rId1"/>
                <a:stretch>
                  <a:fillRect l="-4" t="-7" b="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5_1#e3f574b72?pid=280386224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［北京清华大学附中2025高一上期末］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海带是我国沿海各地大规模养殖的食用海藻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，具有重要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的经济价值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。养殖区重金属离子超标会造成海带大幅减产。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46_1#f3b800852?pid=e3f574b72&amp;color=0,0,0&amp;vtp=1&amp;bbb=1&amp;hb=1"/>
              <p:cNvSpPr/>
              <p:nvPr/>
            </p:nvSpPr>
            <p:spPr>
              <a:xfrm>
                <a:off x="722376" y="1932662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（1）研究发现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，在一定浓度的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溶液中，短时间内海带细胞中叶绿素含量显著下降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，这一变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化会直接抑制光合作用的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阶段。同时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还可通过抑制光合电子传递过程，使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成受阻，抑制暗反应中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46_1#f3b800852?pid=e3f574b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47_1#f3b800852.blank?pid=e3f574b72&amp;color=0,0,0&amp;vpa=18&amp;vtp=1&amp;bbb=1"/>
          <p:cNvSpPr/>
          <p:nvPr/>
        </p:nvSpPr>
        <p:spPr>
          <a:xfrm>
            <a:off x="3525901" y="23517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光反应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48_1#f3b800852.blank?pid=e3f574b72&amp;color=0,0,0&amp;vpa=19&amp;vtp=1&amp;bbb=1"/>
              <p:cNvSpPr/>
              <p:nvPr/>
            </p:nvSpPr>
            <p:spPr>
              <a:xfrm>
                <a:off x="3271901" y="2899352"/>
                <a:ext cx="121704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5" name="QB_6_AN.48_1#f3b800852.blank?pid=e3f574b72&amp;color=0,0,0&amp;vpa=19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901" y="2899352"/>
                <a:ext cx="121704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31" t="-3782" r="10" b="1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49_1#f3b800852?pid=e3f574b72&amp;color=0,0,0&amp;vtp=1&amp;bbb=1&amp;hb=1"/>
              <p:cNvSpPr/>
              <p:nvPr/>
            </p:nvSpPr>
            <p:spPr>
              <a:xfrm>
                <a:off x="722376" y="3362648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由题意可知，海带细胞中叶绿素含量显著下降，会对海带吸收、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传递和转化光能产生影响，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直接抑制光合作用的光反应阶段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的合成受阻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，会抑制暗反应中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的还原过程。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49_1#f3b800852?pid=e3f574b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62648"/>
                <a:ext cx="10753344" cy="1016000"/>
              </a:xfrm>
              <a:prstGeom prst="rect">
                <a:avLst/>
              </a:prstGeom>
              <a:blipFill rotWithShape="1">
                <a:blip r:embed="rId3"/>
                <a:stretch>
                  <a:fillRect l="-4" t="-32" r="-226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50_1#ab2b750a7?pid=e3f574b72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）科研人员定量研究了水体中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对海带光合作用、呼吸作用的影响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。将海带分别放入含不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溶液的透明瓶中，测定初始时瓶内溶解氧的含量为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。将瓶口密封置于光下一段时间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，测定瓶内溶解氧的含量为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。本实验用单位质量海带在单位时间内引起的溶解氧含量变化来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表示海带的净光合作用速率。计算公式为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    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：海带湿重；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：反应时间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。在利用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同样装置研究呼吸作用时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，需要对装置进行___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处理。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50_1#ab2b750a7?pid=e3f574b7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266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51_1#ab2b750a7?pid=e3f574b72&amp;color=0,0,0&amp;vtp=1&amp;bbb=1"/>
              <p:cNvSpPr/>
              <p:nvPr/>
            </p:nvSpPr>
            <p:spPr>
              <a:xfrm>
                <a:off x="722376" y="3342362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[答案]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𝑴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遮光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AN.51_1#ab2b750a7?pid=e3f574b7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42362"/>
                <a:ext cx="10753344" cy="431800"/>
              </a:xfrm>
              <a:prstGeom prst="rect">
                <a:avLst/>
              </a:prstGeom>
              <a:blipFill rotWithShape="1">
                <a:blip r:embed="rId2"/>
                <a:stretch>
                  <a:fillRect l="-4" t="-83" b="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52_1#ab2b750a7?pid=e3f574b72&amp;color=0,0,0&amp;vtp=1&amp;bbb=1&amp;hb=1"/>
              <p:cNvSpPr/>
              <p:nvPr/>
            </p:nvSpPr>
            <p:spPr>
              <a:xfrm>
                <a:off x="722376" y="3740981"/>
                <a:ext cx="10753344" cy="1460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光下海带在透明瓶内同时进行光合作用与呼吸作用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，瓶内溶解氧含量的变化是海带净光合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作用所引起的，故净光合速率可表示为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(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𝑁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𝑀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𝑤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：海带湿重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：反应时间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。研究呼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吸作用时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，需要将装置进行遮光处理，防止海带进行光合作用影响检测。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O_6_AS.52_1#ab2b750a7?pid=e3f574b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40981"/>
                <a:ext cx="10753344" cy="1460500"/>
              </a:xfrm>
              <a:prstGeom prst="rect">
                <a:avLst/>
              </a:prstGeom>
              <a:blipFill rotWithShape="1">
                <a:blip r:embed="rId3"/>
                <a:stretch>
                  <a:fillRect l="-4" t="-13" r="-437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3_1#c2bb84af4?sp=1&amp;pid=e3f574b72&amp;color=0,0,0&amp;vtp=1&amp;bt=1&amp;bbb=1&amp;hb=1"/>
              <p:cNvSpPr/>
              <p:nvPr/>
            </p:nvSpPr>
            <p:spPr>
              <a:xfrm>
                <a:off x="722376" y="969264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（3）由图可知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,真正光合速率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下的真正光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。综合分析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，不同浓度的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对海带光合作用和呼吸作用的影响是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3_1#c2bb84af4?sp=1&amp;pid=e3f574b7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703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4_1#c2bb84af4.blank?pid=e3f574b72&amp;color=0,0,0&amp;vpa=20&amp;vtp=1&amp;bbb=1"/>
          <p:cNvSpPr/>
          <p:nvPr/>
        </p:nvSpPr>
        <p:spPr>
          <a:xfrm>
            <a:off x="6987667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小于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56_1#c2bb84af4.blank?pid=e3f574b72&amp;color=0,0,0&amp;vpa=21&amp;vtp=1&amp;bbb=1&amp;hb=1"/>
              <p:cNvSpPr/>
              <p:nvPr/>
            </p:nvSpPr>
            <p:spPr>
              <a:xfrm>
                <a:off x="722377" y="1388364"/>
                <a:ext cx="10749631" cy="14478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均能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抑制海带的光合作用；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在浓度较低时，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促进海带的呼吸作用，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在浓度较高时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，抑制海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带的呼吸作用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6_AN.56_1#c2bb84af4.blank?pid=e3f574b72&amp;color=0,0,0&amp;vpa=21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388364"/>
                <a:ext cx="10749631" cy="1447800"/>
              </a:xfrm>
              <a:prstGeom prst="rect">
                <a:avLst/>
              </a:prstGeom>
              <a:blipFill rotWithShape="1">
                <a:blip r:embed="rId2"/>
                <a:stretch>
                  <a:fillRect l="-4" t="-18" r="1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6_BD.55_1#c2bb84af4?pid=e3f574b7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0208" y="2933700"/>
            <a:ext cx="4297680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57_1#c2bb84af4?pid=e3f574b72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时的呼吸速率与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下的呼吸速率大致相同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其净光合速率小于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时的真正光合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速率小于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下的真正光合速率。结合题图分析可知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，不同浓度的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均能抑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制海带的光合作用（没有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海带的真正光合速率最大）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在浓度较低时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，促进海带的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呼吸作用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在浓度较高时，抑制海带的呼吸作用。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6_AS.57_1#c2bb84af4?pid=e3f574b7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07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8_1#923b44e57?pid=e3f574b72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）若想进一步从细胞水平上探究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对海带光合作用及呼吸作用的影响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，可在电子显微镜下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观察相关细胞器的形态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、结构、数量。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根据上述实验信息推测，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（填细胞器名称）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破坏较小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58_1#923b44e57?pid=e3f574b7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298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9_1#923b44e57.blank?pid=e3f574b72&amp;color=0,0,0&amp;vpa=22&amp;vtp=1&amp;bbb=1"/>
          <p:cNvSpPr/>
          <p:nvPr/>
        </p:nvSpPr>
        <p:spPr>
          <a:xfrm>
            <a:off x="8633905" y="1391100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线粒体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0_1#923b44e57?pid=e3f574b72&amp;color=0,0,0&amp;vtp=1&amp;bbb=1&amp;hb=1"/>
              <p:cNvSpPr/>
              <p:nvPr/>
            </p:nvSpPr>
            <p:spPr>
              <a:xfrm>
                <a:off x="722376" y="2351728"/>
                <a:ext cx="10753344" cy="48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根据上述分析可知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对光合作用的影响大于呼吸作用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，故推测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对线粒体的破坏较小。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60_1#923b44e57?pid=e3f574b7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51728"/>
                <a:ext cx="10753344" cy="482600"/>
              </a:xfrm>
              <a:prstGeom prst="rect">
                <a:avLst/>
              </a:prstGeom>
              <a:blipFill rotWithShape="1">
                <a:blip r:embed="rId2"/>
                <a:stretch>
                  <a:fillRect l="-4" t="-67" r="-4618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1_1#d7bfee714?pid=280386224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［山东滨州2024高一上期末统考］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植物工厂在人工精密控制光照、温度、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湿度、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养液成分等条件下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，生产蔬菜和其他植物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，光合作用和细胞呼吸原理是植物工厂提高作物产量的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重要理论依据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。请回答下列问题：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61_1#d7bfee714?pid=28038622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402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62_1#b8900cc8a?sp=1&amp;pid=d7bfee714&amp;color=0,0,0&amp;vtp=1&amp;bbb=1"/>
              <p:cNvSpPr/>
              <p:nvPr/>
            </p:nvSpPr>
            <p:spPr>
              <a:xfrm>
                <a:off x="722376" y="2389862"/>
                <a:ext cx="10753344" cy="520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（1）如图表示在密闭恒温小室内测定的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两种萝卜植株光合作用强度与光照强度的关系。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O_6_BD.62_1#b8900cc8a?sp=1&amp;pid=d7bfee71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520700"/>
              </a:xfrm>
              <a:prstGeom prst="rect">
                <a:avLst/>
              </a:prstGeom>
              <a:blipFill rotWithShape="1">
                <a:blip r:embed="rId2"/>
                <a:stretch>
                  <a:fillRect l="-4" t="-69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62_2#b8900cc8a?pid=d7bfee714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2985712"/>
            <a:ext cx="2862072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63_1#32b438f52?pid=b8900cc8a&amp;color=0,0,0&amp;mp=1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的细胞中合成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的细胞器有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7_BD.63_1#32b438f52?pid=b8900cc8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64_1#32b438f52.blank?pid=b8900cc8a&amp;color=0,0,0&amp;mp=1&amp;vpa=23&amp;vtp=1&amp;bbb=1"/>
          <p:cNvSpPr/>
          <p:nvPr/>
        </p:nvSpPr>
        <p:spPr>
          <a:xfrm>
            <a:off x="6299137" y="931164"/>
            <a:ext cx="196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线粒体和叶绿体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65_1#32b438f52?pid=b8900cc8a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吸收量为0，其光合作用速率等于呼吸作用速率，细胞中合成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的细胞器有线粒体和叶绿体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7_AS.65_1#32b438f52?pid=b8900cc8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BD.66_1#50bd412fd?pid=b8900cc8a&amp;color=0,0,0&amp;vtp=1&amp;bbb=1"/>
              <p:cNvSpPr/>
              <p:nvPr/>
            </p:nvSpPr>
            <p:spPr>
              <a:xfrm>
                <a:off x="722376" y="2367187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②当光照强度由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突然增大，短时间内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的叶绿体中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7_BD.66_1#50bd412fd?pid=b8900cc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7187"/>
                <a:ext cx="10753344" cy="431800"/>
              </a:xfrm>
              <a:prstGeom prst="rect">
                <a:avLst/>
              </a:prstGeom>
              <a:blipFill rotWithShape="1">
                <a:blip r:embed="rId3"/>
                <a:stretch>
                  <a:fillRect l="-4" t="-126" b="1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7_AN.67_1#50bd412fd.blank?pid=b8900cc8a&amp;color=0,0,0&amp;vpa=24&amp;vtp=1&amp;bbb=1"/>
          <p:cNvSpPr/>
          <p:nvPr/>
        </p:nvSpPr>
        <p:spPr>
          <a:xfrm>
            <a:off x="7138353" y="2329087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7_AS.68_1#50bd412fd?pid=b8900cc8a&amp;color=0,0,0&amp;vtp=1&amp;bbb=1&amp;hb=1"/>
              <p:cNvSpPr/>
              <p:nvPr/>
            </p:nvSpPr>
            <p:spPr>
              <a:xfrm>
                <a:off x="722376" y="2765806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若光照强度由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突然增大，光反应产生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的速率增加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被还原并生成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率加快，而短时间内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，故短时间内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含量增加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含量减少。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7_AS.68_1#50bd412fd?pid=b8900cc8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65806"/>
                <a:ext cx="10753344" cy="1016000"/>
              </a:xfrm>
              <a:prstGeom prst="rect">
                <a:avLst/>
              </a:prstGeom>
              <a:blipFill rotWithShape="1">
                <a:blip r:embed="rId4"/>
                <a:stretch>
                  <a:fillRect l="-4" t="-38" b="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7_BD.69_1#5a1a832a2?pid=b8900cc8a&amp;color=0,0,0&amp;vtp=1&amp;bbb=1"/>
              <p:cNvSpPr/>
              <p:nvPr/>
            </p:nvSpPr>
            <p:spPr>
              <a:xfrm>
                <a:off x="722376" y="3781806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条件下，每天给予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黑暗、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光照，则萝卜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积累有机物较多的是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7_BD.69_1#5a1a832a2?pid=b8900cc8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81806"/>
                <a:ext cx="10753344" cy="431800"/>
              </a:xfrm>
              <a:prstGeom prst="rect">
                <a:avLst/>
              </a:prstGeom>
              <a:blipFill rotWithShape="1">
                <a:blip r:embed="rId5"/>
                <a:stretch>
                  <a:fillRect l="-4" t="-88" b="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7_AN.70_1#5a1a832a2.blank?pid=b8900cc8a&amp;color=0,0,0&amp;vpa=25&amp;vtp=1&amp;bbb=1"/>
              <p:cNvSpPr/>
              <p:nvPr/>
            </p:nvSpPr>
            <p:spPr>
              <a:xfrm>
                <a:off x="10529825" y="3840162"/>
                <a:ext cx="28416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𝐛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QB_7_AN.70_1#5a1a832a2.blank?pid=b8900cc8a&amp;color=0,0,0&amp;vpa=2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9825" y="3840162"/>
                <a:ext cx="284163" cy="317500"/>
              </a:xfrm>
              <a:prstGeom prst="rect">
                <a:avLst/>
              </a:prstGeom>
              <a:blipFill rotWithShape="1">
                <a:blip r:embed="rId6"/>
                <a:stretch>
                  <a:fillRect l="-90" t="-100" r="202" b="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B_7_AS.71_1#5a1a832a2?pid=b8900cc8a&amp;color=0,0,0&amp;vtp=1&amp;bbb=1&amp;hb=1"/>
              <p:cNvSpPr/>
              <p:nvPr/>
            </p:nvSpPr>
            <p:spPr>
              <a:xfrm>
                <a:off x="722376" y="4180459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𝑍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时，每天给予14小时黑暗、10小时光照，则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积累的有机物为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光照时净光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合作用积累的有机物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黑暗时呼吸作用消耗的有机物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38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有机物为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，因此积累有机物较多的是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0" name="QB_7_AS.71_1#5a1a832a2?pid=b8900cc8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80459"/>
                <a:ext cx="10753344" cy="1384300"/>
              </a:xfrm>
              <a:prstGeom prst="rect">
                <a:avLst/>
              </a:prstGeom>
              <a:blipFill rotWithShape="1">
                <a:blip r:embed="rId7"/>
                <a:stretch>
                  <a:fillRect l="-4" t="-18" r="-549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5bbf80bb3?sp=1&amp;pid=f28050bcd&amp;color=0,0,0&amp;vtp=1&amp;bt=1&amp;bbb=1&amp;hb=1"/>
              <p:cNvSpPr/>
              <p:nvPr/>
            </p:nvSpPr>
            <p:spPr>
              <a:xfrm>
                <a:off x="722376" y="972000"/>
                <a:ext cx="10753344" cy="166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［山东临沂2025高一上联考］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水稻是中国的主粮作物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。如图是水稻叶肉细胞中发生的相关生理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过程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，其中Ⅰ~Ⅳ表示细胞代谢的相关场所，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  <a:p>
                <a:pPr algn="ctr" latinLnBrk="1">
                  <a:lnSpc>
                    <a:spcPts val="5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Ⅰ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Ⅱ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Ⅲ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mPr>
                      <m:mr>
                        <m:e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altLang="zh-CN" sz="2000" b="0" i="1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</m:ctrlPr>
                            </m:groupChrPr>
                            <m:e>
                              <m:r>
                                <a:rPr lang="en-US" altLang="zh-CN" sz="2000" b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Ⅳ</m:t>
                              </m:r>
                            </m:e>
                          </m:groupChr>
                        </m:e>
                      </m:mr>
                      <m:mr>
                        <m:e>
                          <m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m:t> </m:t>
                          </m:r>
                        </m:e>
                      </m:mr>
                    </m:m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_1#5bbf80bb3?sp=1&amp;pid=f28050b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663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7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5bbf80bb3.bracket?pid=f28050bcd&amp;color=0,0,0&amp;vpa=1&amp;vtp=1"/>
          <p:cNvSpPr/>
          <p:nvPr/>
        </p:nvSpPr>
        <p:spPr>
          <a:xfrm>
            <a:off x="8464614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5bbf80bb3.choices?pid=f28050bcd&amp;color=0,0,0&amp;vtp=1&amp;bbb=1"/>
              <p:cNvSpPr/>
              <p:nvPr/>
            </p:nvSpPr>
            <p:spPr>
              <a:xfrm>
                <a:off x="722376" y="263112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A.Ⅰ是细胞质基质，可以产生少量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，释放少量能量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是线粒体内膜，氧化型辅酶Ⅰ在该处转化为还原型辅酶Ⅰ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是类囊体薄膜，光合作用的色素吸收的光能在该处转化为储存在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是叶绿体基质，该处既能进行有机物的合成，也能进行有机物的水解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_2#5bbf80bb3.choices?pid=f28050b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631127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2_1#a29f96769?sp=1&amp;pid=d7bfee714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（2）与自然栽培模式不同，植物工厂几乎完全依靠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LED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灯提供光源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。不同光质配比及光处理周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期对萝卜植株叶绿素含量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、总干重及其根冠比的影响如表所示。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6_BD.72_1#a29f96769?sp=1&amp;pid=d7bfee71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QO_6_BD.72_2#a29f96769?colgroup=1,19,18&amp;pid=d7bfee714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2758440"/>
            </p:xfrm>
            <a:graphic>
              <a:graphicData uri="http://schemas.openxmlformats.org/drawingml/2006/table">
                <a:tbl>
                  <a:tblPr/>
                  <a:tblGrid>
                    <a:gridCol w="512064"/>
                    <a:gridCol w="2578608"/>
                    <a:gridCol w="2578608"/>
                    <a:gridCol w="2039112"/>
                    <a:gridCol w="1499616"/>
                    <a:gridCol w="1499616"/>
                  </a:tblGrid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光质配比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光处理周期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叶绿素相对含量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总干重/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根冠比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39.7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红光∶蓝光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=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: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光照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16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2000" b="0" i="0" spc="-10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，</a:t>
                          </a: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8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44.25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1.94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QO_6_BD.72_2#a29f96769?colgroup=1,19,18&amp;pid=d7bfee714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707624" cy="2758440"/>
            </p:xfrm>
            <a:graphic>
              <a:graphicData uri="http://schemas.openxmlformats.org/drawingml/2006/table">
                <a:tbl>
                  <a:tblPr/>
                  <a:tblGrid>
                    <a:gridCol w="512064"/>
                    <a:gridCol w="2578608"/>
                    <a:gridCol w="2578608"/>
                    <a:gridCol w="2039112"/>
                    <a:gridCol w="1499616"/>
                    <a:gridCol w="1499616"/>
                  </a:tblGrid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组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处理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光质配比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光处理周期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叶绿素相对含量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根冠比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39.7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0.69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1.43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C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D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44.25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1.94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QB_7_BD.73_1#0f495b02e?pid=a29f96769&amp;color=0,0,0&amp;vtp=1&amp;bbb=1&amp;hb=1"/>
          <p:cNvSpPr/>
          <p:nvPr/>
        </p:nvSpPr>
        <p:spPr>
          <a:xfrm>
            <a:off x="718664" y="1040344"/>
            <a:ext cx="10753344" cy="121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①据表分析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，有机物积累最多的组别是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从影响植物光合作用速率的自身因素分析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7_AN.74_1#0f495b02e.blank?pid=a29f96769&amp;color=0,0,0&amp;vpa=26&amp;vtp=1"/>
          <p:cNvSpPr/>
          <p:nvPr/>
        </p:nvSpPr>
        <p:spPr>
          <a:xfrm>
            <a:off x="5008089" y="1003260"/>
            <a:ext cx="385763" cy="40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B_7_AN.75_1#0f495b02e.blank?pid=a29f96769&amp;color=0,0,0&amp;vpa=27&amp;vtp=1&amp;bbb=1&amp;hb=1"/>
          <p:cNvSpPr/>
          <p:nvPr/>
        </p:nvSpPr>
        <p:spPr>
          <a:xfrm>
            <a:off x="718665" y="1409660"/>
            <a:ext cx="10749631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2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该组萝卜植株根冠比最大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，有利于吸收水和无机盐；叶绿素的相对含量最高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（该光质配比和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光处理周期促进叶绿素的合成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），利用光的能力最强，合成有机物最多</a:t>
            </a:r>
            <a:endParaRPr lang="en-US" altLang="zh-CN" sz="2000" dirty="0"/>
          </a:p>
        </p:txBody>
      </p:sp>
      <p:sp>
        <p:nvSpPr>
          <p:cNvPr id="6" name="QB_7_AS.76_1#0f495b02e?pid=a29f96769&amp;color=0,0,0&amp;vtp=1&amp;bbb=1&amp;hb=1"/>
          <p:cNvSpPr/>
          <p:nvPr/>
        </p:nvSpPr>
        <p:spPr>
          <a:xfrm>
            <a:off x="718664" y="2300057"/>
            <a:ext cx="10753344" cy="86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据表分析，有机物积累最多（总干重最重）的组别是D组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，从影响植物光合作用速率的自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身因素分析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，其原因见答案。</a:t>
            </a:r>
            <a:endParaRPr lang="en-US" altLang="zh-CN" sz="2200" dirty="0"/>
          </a:p>
        </p:txBody>
      </p:sp>
      <p:sp>
        <p:nvSpPr>
          <p:cNvPr id="7" name="QB_7_BD.77_1#29ed53b92?pid=a29f96769&amp;color=0,0,0&amp;vtp=1&amp;bbb=1&amp;hb=1"/>
          <p:cNvSpPr/>
          <p:nvPr/>
        </p:nvSpPr>
        <p:spPr>
          <a:xfrm>
            <a:off x="718664" y="3199378"/>
            <a:ext cx="10753344" cy="1219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②为增加萝卜产量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，植物工厂可适当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填“延长”或“缩短”）光照时间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，并适当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填“提高”或“降低”）红蓝光比例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，判断的依据是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8" name="QB_7_AN.78_1#29ed53b92.blank?pid=a29f96769&amp;color=0,0,0&amp;vpa=28&amp;vtp=1&amp;bbb=1"/>
          <p:cNvSpPr/>
          <p:nvPr/>
        </p:nvSpPr>
        <p:spPr>
          <a:xfrm>
            <a:off x="4792189" y="3162294"/>
            <a:ext cx="692150" cy="40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延长</a:t>
            </a:r>
            <a:endParaRPr lang="en-US" altLang="zh-CN" sz="2000" dirty="0"/>
          </a:p>
        </p:txBody>
      </p:sp>
      <p:sp>
        <p:nvSpPr>
          <p:cNvPr id="9" name="QB_7_AN.79_1#29ed53b92.blank?pid=a29f96769&amp;color=0,0,0&amp;vpa=29&amp;vtp=1&amp;bbb=1"/>
          <p:cNvSpPr/>
          <p:nvPr/>
        </p:nvSpPr>
        <p:spPr>
          <a:xfrm>
            <a:off x="10634189" y="3162294"/>
            <a:ext cx="692150" cy="40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提高</a:t>
            </a:r>
            <a:endParaRPr lang="en-US" altLang="zh-CN" sz="2000" dirty="0"/>
          </a:p>
        </p:txBody>
      </p:sp>
      <p:sp>
        <p:nvSpPr>
          <p:cNvPr id="10" name="QB_7_AN.80_1#29ed53b92.blank?pid=a29f96769&amp;color=0,0,0&amp;vpa=30&amp;vtp=1&amp;bbb=1&amp;hb=1"/>
          <p:cNvSpPr/>
          <p:nvPr/>
        </p:nvSpPr>
        <p:spPr>
          <a:xfrm>
            <a:off x="718665" y="3568694"/>
            <a:ext cx="10749631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2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组的红蓝光比例较高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，且光照时间较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，该组萝卜的总干重最大，且根冠比最大</a:t>
            </a:r>
            <a:endParaRPr lang="en-US" altLang="zh-CN" sz="2000" dirty="0"/>
          </a:p>
        </p:txBody>
      </p:sp>
      <p:sp>
        <p:nvSpPr>
          <p:cNvPr id="11" name="QB_7_AS.81_1#29ed53b92?pid=a29f96769&amp;color=0,0,0&amp;vtp=1&amp;bbb=1&amp;hb=1"/>
          <p:cNvSpPr/>
          <p:nvPr/>
        </p:nvSpPr>
        <p:spPr>
          <a:xfrm>
            <a:off x="718664" y="4459057"/>
            <a:ext cx="10753344" cy="86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D组红蓝光比例较大，光照时间较长，其有机物积累最多，因此为增加萝卜产量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，植物工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厂可适当延长光照时间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，适当提高红蓝光比例。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1#fddae04f7?pid=d7bfee714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）采摘后的萝卜在储存过程中有机物的含量会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填“增加”“减少”或“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不变”），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为延长保质期，宜在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条件下储存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83_1#fddae04f7.blank?pid=d7bfee714&amp;color=0,0,0&amp;vpa=31&amp;vtp=1&amp;bbb=1"/>
          <p:cNvSpPr/>
          <p:nvPr/>
        </p:nvSpPr>
        <p:spPr>
          <a:xfrm>
            <a:off x="6215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</a:t>
            </a:r>
            <a:endParaRPr lang="en-US" altLang="zh-CN" sz="2000" dirty="0"/>
          </a:p>
        </p:txBody>
      </p:sp>
      <p:sp>
        <p:nvSpPr>
          <p:cNvPr id="4" name="QB_6_AN.84_1#fddae04f7.blank?pid=d7bfee714&amp;color=0,0,0&amp;vpa=32&amp;vtp=1&amp;bbb=1"/>
          <p:cNvSpPr/>
          <p:nvPr/>
        </p:nvSpPr>
        <p:spPr>
          <a:xfrm>
            <a:off x="3017901" y="1388364"/>
            <a:ext cx="196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零上低温、低氧</a:t>
            </a:r>
            <a:endParaRPr lang="en-US" altLang="zh-CN" sz="2000" dirty="0"/>
          </a:p>
        </p:txBody>
      </p:sp>
      <p:sp>
        <p:nvSpPr>
          <p:cNvPr id="5" name="QB_6_AS.85_1#fddae04f7?pid=d7bfee714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采摘后的萝卜在储存过程中会进行细胞呼吸等，消耗有机物，为延长保质期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，应该零上低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温处理以降低有氧呼吸相关酶活性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，同时低氧处理以减弱有氧呼吸，进而降低有机物的消耗。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3_1#5bbf80bb3?pid=f28050bcd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思路导引</a:t>
            </a:r>
            <a:endParaRPr lang="en-US" altLang="zh-CN" sz="2000" dirty="0"/>
          </a:p>
        </p:txBody>
      </p:sp>
      <p:pic>
        <p:nvPicPr>
          <p:cNvPr id="3" name="QC_5_EX.3_2#5bbf80bb3?pid=f28050b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5623560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EX.3_3#5bbf80bb3?pid=f28050bcd&amp;color=0,0,0&amp;vtp=1&amp;bbb=1&amp;hb=1"/>
          <p:cNvSpPr/>
          <p:nvPr/>
        </p:nvSpPr>
        <p:spPr>
          <a:xfrm>
            <a:off x="722376" y="260248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Ⅰ表示有氧呼吸第一、二阶段的场所，Ⅱ表示有氧呼吸第三阶段的场所；Ⅲ是光反应的场所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是暗反应的场所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5bbf80bb3?pid=f28050bcd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为有氧呼吸第一阶段和第二阶段，所以反应场所Ⅰ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应为细胞质基质和线粒体基质，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]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与氧气结合生成水发生在Ⅱ（线粒体内膜），还原型辅酶Ⅰ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NADH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转化为氧化型辅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Ⅰ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NAD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，B错误；水的光解发生在类囊体薄膜上，即Ⅲ表示类囊体薄膜，光能转化成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中的化学能，C错误；Ⅳ表示叶绿体基质，能够进行有机物的合成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，也能进行有机物的水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的水解，D正确。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5bbf80bb3?pid=f28050b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063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3899373b1?htil=1&amp;pid=f28050bcd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2008" y="972000"/>
            <a:ext cx="3772402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5_2#3899373b1?htil=1&amp;sp=1&amp;pid=f28050bcd&amp;color=0,0,0&amp;vtp=1&amp;bt=1&amp;bbb=1&amp;hb=1&amp;hs=1"/>
          <p:cNvSpPr/>
          <p:nvPr/>
        </p:nvSpPr>
        <p:spPr>
          <a:xfrm>
            <a:off x="722376" y="984700"/>
            <a:ext cx="6080760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［河南郑州2024高一上联考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如图表示植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物某个叶肉细胞的代谢过程，下列有关说法错误的是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_1#3899373b1.bracket?pid=f28050bcd&amp;color=0,0,0&amp;vpa=2&amp;vtp=1&amp;bbb=1"/>
          <p:cNvSpPr/>
          <p:nvPr/>
        </p:nvSpPr>
        <p:spPr>
          <a:xfrm>
            <a:off x="922401" y="18991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3899373b1.choices?pid=f28050bcd&amp;color=0,0,0&amp;vtp=1&amp;bbb=1&amp;hs=1"/>
              <p:cNvSpPr/>
              <p:nvPr/>
            </p:nvSpPr>
            <p:spPr>
              <a:xfrm>
                <a:off x="722376" y="23944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A.④⑤⑥⑦表示的生理过程中，每个阶段都释放能量，且都有一部分能量转移并储存于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.鲁宾和卡尔文用同位素标记法证明了过程②释放的氧气来自水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.若突然停止光照，短时间内过程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③的中间产物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.过程③所需还原剂可由过程⑥供给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3899373b1.choices?pid=f28050bcd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94434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7_1#3899373b1?pid=f28050bcd&amp;color=0,0,0&amp;mp=1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，①是吸收水分的过程，②是光反应过程，③是暗反应过程，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④是细胞呼吸第一阶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⑤是丙酮酸分解成酒精和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的无氧呼吸第二阶段，⑥是有氧呼吸第二阶段，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⑦是有氧呼吸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第三阶段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7_1#3899373b1?pid=f28050bc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_1#3899373b1?pid=f28050bcd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⑤是无氧呼吸的第二阶段，此过程没有能量的释放，A错误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；鲁宾和卡门用同位素标记法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分别标记了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，证明了过程②释放的氧气来自水，B错误；若突然停止光照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的合成减少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固定后形成的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不能被还原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生成的速率暂时不变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，所以短时间内过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程③的中间产物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含量增加，C正确；过程③所需还原剂来自光反应，过程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⑥有氧呼吸第二阶段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产生的还原剂不能用于光合作用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8_1#3899373b1?pid=f28050bc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1d971250e?sp=1&amp;pid=f28050bc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［陕西西安2025高一上联考］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如图是叶肉细胞在不同光照强度下叶绿体与线粒体代谢简图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1d971250e.bracket?pid=f28050bcd&amp;color=0,0,0&amp;vpa=3&amp;vtp=1"/>
          <p:cNvSpPr/>
          <p:nvPr/>
        </p:nvSpPr>
        <p:spPr>
          <a:xfrm>
            <a:off x="3195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9_3#1d971250e?htil=1&amp;pid=f28050bc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3624" y="2076392"/>
            <a:ext cx="1005840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9_4#1d971250e?htil=1&amp;pid=f28050bc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2776" y="2103824"/>
            <a:ext cx="1664208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5_BD.9_5#1d971250e?htil=1&amp;pid=f28050bc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2008" y="2021528"/>
            <a:ext cx="1042416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5_BD.9_6#1d971250e?htil=1&amp;pid=f28050bc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1160" y="2149544"/>
            <a:ext cx="1682496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9_7#1d971250e.choices?pid=f28050bcd&amp;color=0,0,0&amp;vtp=1&amp;bbb=1"/>
              <p:cNvSpPr/>
              <p:nvPr/>
            </p:nvSpPr>
            <p:spPr>
              <a:xfrm>
                <a:off x="722376" y="41551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A.细胞①处于黑暗环境中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，该细胞单位时间内放出的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量即为呼吸速率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②没有与外界发生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的交换，此时光合作用速率等于细胞呼吸速率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.细胞③可能处在较强光照条件下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，细胞光合作用所利用的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的和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.分析细胞④可得出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，此时的光照强度较弱且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𝑛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5_BD.9_7#1d971250e.choices?pid=f28050bc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55128"/>
                <a:ext cx="10753344" cy="1866900"/>
              </a:xfrm>
              <a:prstGeom prst="rect">
                <a:avLst/>
              </a:prstGeom>
              <a:blipFill rotWithShape="1">
                <a:blip r:embed="rId5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8655</Words>
  <Application>WPS 演示</Application>
  <PresentationFormat>宽屏</PresentationFormat>
  <Paragraphs>485</Paragraphs>
  <Slides>33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5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5</cp:revision>
  <dcterms:created xsi:type="dcterms:W3CDTF">2025-05-10T06:53:00Z</dcterms:created>
  <dcterms:modified xsi:type="dcterms:W3CDTF">2025-05-19T02:50:26Z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6B66E41E92694A9FA8D0478D4696A630_12</vt:lpwstr>
  </property>
  <property fmtid="{D5CDD505-2E9C-101B-9397-08002B2CF9AE}" pid="3" name="KSOProductBuildVer">
    <vt:lpwstr>2052-12.1.0.20784</vt:lpwstr>
  </property>
</Properties>
</file>