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99" d="100"/>
          <a:sy n="99" d="100"/>
        </p:scale>
        <p:origin x="90" y="300"/>
      </p:cViewPr>
      <p:guideLst/>
    </p:cSldViewPr>
  </p:slideViewPr>
  <p:notesTextViewPr>
    <p:cViewPr>
      <p:scale>
        <a:sx n="1" d="1"/>
        <a:sy n="1" d="1"/>
      </p:scale>
      <p:origin x="0" y="0"/>
    </p:cViewPr>
  </p:notesTextViewPr>
  <p:sorterViewPr>
    <p:cViewPr>
      <p:scale>
        <a:sx n="150" d="100"/>
        <a:sy n="150" d="100"/>
      </p:scale>
      <p:origin x="0" y="-2131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b0e521b0009d8ee2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9.xml"/><Relationship Id="rId2" Type="http://schemas.openxmlformats.org/officeDocument/2006/relationships/image" Target="../media/image20.png"/><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9.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6.xml"/><Relationship Id="rId8" Type="http://schemas.openxmlformats.org/officeDocument/2006/relationships/slideLayout" Target="../slideLayouts/slideLayout9.xml"/><Relationship Id="rId7" Type="http://schemas.openxmlformats.org/officeDocument/2006/relationships/image" Target="../media/image32.png"/><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33.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9.xml"/><Relationship Id="rId2" Type="http://schemas.openxmlformats.org/officeDocument/2006/relationships/image" Target="../media/image35.png"/><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37.png"/><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40.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9.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image" Target="../media/image44.pn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9.xml"/><Relationship Id="rId4" Type="http://schemas.openxmlformats.org/officeDocument/2006/relationships/image" Target="../media/image50.png"/><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9.xml"/><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1.xml"/><Relationship Id="rId5" Type="http://schemas.openxmlformats.org/officeDocument/2006/relationships/slideLayout" Target="../slideLayouts/slideLayout9.xml"/><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9.xml"/><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2_1#6a737fde4.choices?pid=e63f71ebc&amp;color=0,0,0&amp;mp=1&amp;vtp=1&amp;bt=1&amp;bbb=1"/>
              <p:cNvSpPr/>
              <p:nvPr/>
            </p:nvSpPr>
            <p:spPr>
              <a:xfrm>
                <a:off x="722376" y="972000"/>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A.若钟罩①中有色液滴向右移动，则说明小白鼠一定进行了无氧呼吸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.若钟罩②中小白鼠进行了有氧呼吸，则会观察到有色液滴向右移动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.若要测定小白鼠无氧呼吸速率的大小，应观察钟罩①中液滴移动情况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.若温度从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，钟罩②中有色液滴向左移动的距离将增加</a:t>
                </a:r>
                <a:endParaRPr lang="en-US" altLang="zh-CN" sz="2000" dirty="0"/>
              </a:p>
            </p:txBody>
          </p:sp>
        </mc:Choice>
        <mc:Fallback>
          <p:sp>
            <p:nvSpPr>
              <p:cNvPr id="2" name="QC_3_BD.12_1#6a737fde4.choices?pid=e63f71ebc&amp;color=0,0,0&amp;mp=1&amp;vtp=1&amp;bt=1&amp;bbb=1"/>
              <p:cNvSpPr>
                <a:spLocks noRot="1" noChangeAspect="1" noMove="1" noResize="1" noEditPoints="1" noAdjustHandles="1" noChangeArrowheads="1" noChangeShapeType="1" noTextEdit="1"/>
              </p:cNvSpPr>
              <p:nvPr/>
            </p:nvSpPr>
            <p:spPr>
              <a:xfrm>
                <a:off x="722376" y="972000"/>
                <a:ext cx="10753344" cy="1866900"/>
              </a:xfrm>
              <a:prstGeom prst="rect">
                <a:avLst/>
              </a:prstGeom>
              <a:blipFill rotWithShape="1">
                <a:blip r:embed="rId1"/>
                <a:stretch>
                  <a:fillRect l="-4" t="-24" b="24"/>
                </a:stretch>
              </a:blipFill>
            </p:spPr>
            <p:txBody>
              <a:bodyPr/>
              <a:lstStyle/>
              <a:p>
                <a:r>
                  <a:rPr lang="zh-CN" altLang="en-US">
                    <a:noFill/>
                  </a:rPr>
                  <a:t> </a:t>
                </a:r>
              </a:p>
            </p:txBody>
          </p:sp>
        </mc:Fallback>
      </mc:AlternateContent>
      <p:sp>
        <p:nvSpPr>
          <p:cNvPr id="3" name="QC_3_AN.11_1#6a737fde4.bracket?pid=e63f71ebc&amp;color=0,0,0&amp;vpa=4&amp;vtp=1&amp;answeroption=D"/>
          <p:cNvSpPr txBox="1"/>
          <p:nvPr/>
        </p:nvSpPr>
        <p:spPr>
          <a:xfrm>
            <a:off x="595376" y="24680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3_1#6a737fde4?pid=e63f71ebc&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若钟罩①中有色液滴向右移动，表明钟罩①内的气体压强增大，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若小白鼠进行无氧呼吸，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则其产物是乳酸，既不消耗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，钟罩①内的气体压强不变，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有色液滴应该不移动，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错误；若钟罩②中小白鼠进行了有氧呼吸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钟罩②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内的气体压强会变小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，因此会观察到有色液滴向左移动，B错误；小白鼠进行无氧呼吸时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，钟罩①中有色液滴不会移动，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因此若要测定小白鼠无氧呼吸速率的大小，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不能通过观察钟罩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①中液滴移动情况实现，C错误；小白鼠是恒温动物，若温度从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小白鼠散热增加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，代谢产热也会相应增加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，则小白鼠消耗的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会被</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，钟罩②中有色液滴向左移动的距离将增加，D正确。</a:t>
                </a:r>
                <a:endParaRPr lang="en-US" altLang="zh-CN" sz="2200" dirty="0"/>
              </a:p>
            </p:txBody>
          </p:sp>
        </mc:Choice>
        <mc:Fallback>
          <p:sp>
            <p:nvSpPr>
              <p:cNvPr id="2" name="QC_3_AS.13_1#6a737fde4?pid=e63f71ebc&amp;color=0,0,0&amp;vtp=1&amp;bt=1&amp;bbb=1&amp;hb=1"/>
              <p:cNvSpPr>
                <a:spLocks noRot="1" noChangeAspect="1" noMove="1" noResize="1" noEditPoints="1" noAdjustHandles="1" noChangeArrowheads="1" noChangeShapeType="1" noTextEdit="1"/>
              </p:cNvSpPr>
              <p:nvPr/>
            </p:nvSpPr>
            <p:spPr>
              <a:xfrm>
                <a:off x="722376" y="972000"/>
                <a:ext cx="10753344" cy="3670300"/>
              </a:xfrm>
              <a:prstGeom prst="rect">
                <a:avLst/>
              </a:prstGeom>
              <a:blipFill rotWithShape="1">
                <a:blip r:embed="rId1"/>
                <a:stretch>
                  <a:fillRect l="-4" t="-12" r="-223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14_1#6a737fde4?pid=e63f71ebc&amp;color=0,0,0&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动物无氧呼吸产生乳酸，不消耗</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，也不产生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，不能通过液滴移动（气压变化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）判断有无无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氧呼吸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EX.14_1#6a737fde4?pid=e63f71ebc&amp;color=0,0,0&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5_1#be5911114?sp=1&amp;pid=e63f71ebc&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2分别是某兴趣小组探究温度对酶活性的影响的实验步骤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和探究过氧化氢酶作用的最适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的实验结果。已知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淀粉酶作用的最适温度为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实验一：探究温度对酶活性的影响</a:t>
                </a:r>
                <a:endParaRPr lang="en-US" altLang="zh-CN" sz="2000" dirty="0"/>
              </a:p>
            </p:txBody>
          </p:sp>
        </mc:Choice>
        <mc:Fallback>
          <p:sp>
            <p:nvSpPr>
              <p:cNvPr id="2" name="QO_3_BD.15_1#be5911114?sp=1&amp;pid=e63f71ebc&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508" b="2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4" name="QO_3_BD.15_2#be5911114?colgroup=5,16,4,4,7&amp;pid=e63f71ebc&amp;color=0,0,0&amp;vtp=1&amp;bbb=1"/>
              <p:cNvGraphicFramePr>
                <a:graphicFrameLocks noGrp="1"/>
              </p:cNvGraphicFramePr>
              <p:nvPr/>
            </p:nvGraphicFramePr>
            <p:xfrm>
              <a:off x="722376" y="2935928"/>
              <a:ext cx="10698480" cy="2298700"/>
            </p:xfrm>
            <a:graphic>
              <a:graphicData uri="http://schemas.openxmlformats.org/drawingml/2006/table">
                <a:tbl>
                  <a:tblPr/>
                  <a:tblGrid>
                    <a:gridCol w="1472184"/>
                    <a:gridCol w="4306824"/>
                    <a:gridCol w="1389888"/>
                    <a:gridCol w="1389888"/>
                    <a:gridCol w="2139696"/>
                  </a:tblGrid>
                  <a:tr h="459740">
                    <a:tc rowSpan="5">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①新鲜</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淀粉酶溶液/</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②可溶性淀粉溶液/</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③水浴温度/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gridSpan="4">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④测定单位时间内淀粉的___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r>
                </a:tbl>
              </a:graphicData>
            </a:graphic>
          </p:graphicFrame>
        </mc:Choice>
        <mc:Fallback xmlns="">
          <p:graphicFrame>
            <p:nvGraphicFramePr>
              <p:cNvPr id="14" name="QO_3_BD.15_2#be5911114?colgroup=5,16,4,4,7&amp;pid=e63f71ebc&amp;color=0,0,0&amp;vtp=1&amp;bbb=1"/>
              <p:cNvGraphicFramePr>
                <a:graphicFrameLocks noGrp="1"/>
              </p:cNvGraphicFramePr>
              <p:nvPr/>
            </p:nvGraphicFramePr>
            <p:xfrm>
              <a:off x="722376" y="2935928"/>
              <a:ext cx="10698480" cy="2298700"/>
            </p:xfrm>
            <a:graphic>
              <a:graphicData uri="http://schemas.openxmlformats.org/drawingml/2006/table">
                <a:tbl>
                  <a:tblPr/>
                  <a:tblGrid>
                    <a:gridCol w="1472184"/>
                    <a:gridCol w="4306824"/>
                    <a:gridCol w="1389888"/>
                    <a:gridCol w="1389888"/>
                    <a:gridCol w="2139696"/>
                  </a:tblGrid>
                  <a:tr h="459740">
                    <a:tc rowSpan="5">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vMerge="1">
                      <a:tcPr/>
                    </a:tc>
                    <a:tc gridSpan="4">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④测定单位时间内淀粉的___</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r>
                </a:tbl>
              </a:graphicData>
            </a:graphic>
          </p:graphicFrame>
        </mc:Fallback>
      </mc:AlternateContent>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5_3#be5911114?pid=e63f71ebc&amp;color=0,0,0&amp;mp=1&amp;vtp=1&amp;bt=1&amp;bbb=1"/>
              <p:cNvSpPr/>
              <p:nvPr/>
            </p:nvSpPr>
            <p:spPr>
              <a:xfrm>
                <a:off x="722376" y="972000"/>
                <a:ext cx="10753344" cy="4445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实验二:探究过氧化氢酶作用的最适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O_3_BD.15_3#be5911114?pid=e63f71ebc&amp;color=0,0,0&amp;mp=1&amp;vtp=1&amp;bt=1&amp;bbb=1"/>
              <p:cNvSpPr>
                <a:spLocks noRot="1" noChangeAspect="1" noMove="1" noResize="1" noEditPoints="1" noAdjustHandles="1" noChangeArrowheads="1" noChangeShapeType="1" noTextEdit="1"/>
              </p:cNvSpPr>
              <p:nvPr/>
            </p:nvSpPr>
            <p:spPr>
              <a:xfrm>
                <a:off x="722376" y="972000"/>
                <a:ext cx="10753344" cy="444500"/>
              </a:xfrm>
              <a:prstGeom prst="rect">
                <a:avLst/>
              </a:prstGeom>
              <a:blipFill rotWithShape="1">
                <a:blip r:embed="rId1"/>
                <a:stretch>
                  <a:fillRect l="-4" t="-101" b="10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5" name="QO_3_BD.15_4#be5911114?colgroup=16,4,4,4,4,4&amp;pid=e63f71ebc&amp;color=0,0,0&amp;mp=1&amp;vtp=1&amp;bbb=1"/>
              <p:cNvGraphicFramePr>
                <a:graphicFrameLocks noGrp="1"/>
              </p:cNvGraphicFramePr>
              <p:nvPr/>
            </p:nvGraphicFramePr>
            <p:xfrm>
              <a:off x="722376" y="1497653"/>
              <a:ext cx="10707624" cy="1749552"/>
            </p:xfrm>
            <a:graphic>
              <a:graphicData uri="http://schemas.openxmlformats.org/drawingml/2006/table">
                <a:tbl>
                  <a:tblPr/>
                  <a:tblGrid>
                    <a:gridCol w="4306824"/>
                    <a:gridCol w="1280160"/>
                    <a:gridCol w="1280160"/>
                    <a:gridCol w="1280160"/>
                    <a:gridCol w="1280160"/>
                    <a:gridCol w="1280160"/>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59740">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30072">
                    <a:tc>
                      <a:txBody>
                        <a:bodyPr/>
                        <a:lstStyle/>
                        <a:p>
                          <a:pPr algn="l" latinLnBrk="1" hangingPunct="0">
                            <a:lnSpc>
                              <a:spcPts val="32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完全分解所需</a:t>
                          </a:r>
                          <a:endParaRPr lang="en-US" altLang="zh-CN" sz="1200" dirty="0"/>
                        </a:p>
                        <a:p>
                          <a:pPr algn="l"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O_3_BD.15_4#be5911114?colgroup=16,4,4,4,4,4&amp;pid=e63f71ebc&amp;color=0,0,0&amp;mp=1&amp;vtp=1&amp;bbb=1"/>
              <p:cNvGraphicFramePr>
                <a:graphicFrameLocks noGrp="1"/>
              </p:cNvGraphicFramePr>
              <p:nvPr/>
            </p:nvGraphicFramePr>
            <p:xfrm>
              <a:off x="722376" y="1497653"/>
              <a:ext cx="10707624" cy="1749552"/>
            </p:xfrm>
            <a:graphic>
              <a:graphicData uri="http://schemas.openxmlformats.org/drawingml/2006/table">
                <a:tbl>
                  <a:tblPr/>
                  <a:tblGrid>
                    <a:gridCol w="4306824"/>
                    <a:gridCol w="1280160"/>
                    <a:gridCol w="1280160"/>
                    <a:gridCol w="1280160"/>
                    <a:gridCol w="1280160"/>
                    <a:gridCol w="1280160"/>
                  </a:tblGrid>
                  <a:tr h="4597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597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994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4_BD.16_1#34769c96e?pid=be5911114&amp;color=0,0,0&amp;vtp=1&amp;bbb=1"/>
              <p:cNvSpPr/>
              <p:nvPr/>
            </p:nvSpPr>
            <p:spPr>
              <a:xfrm>
                <a:off x="722376" y="3377253"/>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在实验一中属于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变量，在实验二中属于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4_BD.16_1#34769c96e?pid=be5911114&amp;color=0,0,0&amp;vtp=1&amp;bbb=1"/>
              <p:cNvSpPr>
                <a:spLocks noRot="1" noChangeAspect="1" noMove="1" noResize="1" noEditPoints="1" noAdjustHandles="1" noChangeArrowheads="1" noChangeShapeType="1" noTextEdit="1"/>
              </p:cNvSpPr>
              <p:nvPr/>
            </p:nvSpPr>
            <p:spPr>
              <a:xfrm>
                <a:off x="722376" y="3377253"/>
                <a:ext cx="10753344" cy="431800"/>
              </a:xfrm>
              <a:prstGeom prst="rect">
                <a:avLst/>
              </a:prstGeom>
              <a:blipFill rotWithShape="1">
                <a:blip r:embed="rId3"/>
                <a:stretch>
                  <a:fillRect l="-4" t="-75" b="75"/>
                </a:stretch>
              </a:blipFill>
            </p:spPr>
            <p:txBody>
              <a:bodyPr/>
              <a:lstStyle/>
              <a:p>
                <a:r>
                  <a:rPr lang="zh-CN" altLang="en-US">
                    <a:noFill/>
                  </a:rPr>
                  <a:t> </a:t>
                </a:r>
              </a:p>
            </p:txBody>
          </p:sp>
        </mc:Fallback>
      </mc:AlternateContent>
      <p:sp>
        <p:nvSpPr>
          <p:cNvPr id="5" name="QB_4_AN.17_1#34769c96e.blank?pid=be5911114&amp;color=0,0,0&amp;vpa=5&amp;vtp=1&amp;bbb=1"/>
          <p:cNvSpPr/>
          <p:nvPr/>
        </p:nvSpPr>
        <p:spPr>
          <a:xfrm>
            <a:off x="3483039" y="3339153"/>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无关</a:t>
            </a:r>
            <a:endParaRPr lang="en-US" altLang="zh-CN" sz="2000" dirty="0"/>
          </a:p>
        </p:txBody>
      </p:sp>
      <p:sp>
        <p:nvSpPr>
          <p:cNvPr id="6" name="QB_4_AN.18_1#34769c96e.blank?pid=be5911114&amp;color=0,0,0&amp;vpa=6&amp;vtp=1"/>
          <p:cNvSpPr/>
          <p:nvPr/>
        </p:nvSpPr>
        <p:spPr>
          <a:xfrm>
            <a:off x="6785039" y="3339153"/>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dirty="0"/>
          </a:p>
        </p:txBody>
      </p:sp>
      <mc:AlternateContent xmlns:mc="http://schemas.openxmlformats.org/markup-compatibility/2006">
        <mc:Choice xmlns:a14="http://schemas.microsoft.com/office/drawing/2010/main" Requires="a14">
          <p:sp>
            <p:nvSpPr>
              <p:cNvPr id="7" name="QB_4_AS.19_1#34769c96e?pid=be5911114&amp;color=0,0,0&amp;vtp=1&amp;bbb=1&amp;hb=1"/>
              <p:cNvSpPr/>
              <p:nvPr/>
            </p:nvSpPr>
            <p:spPr>
              <a:xfrm>
                <a:off x="722376" y="3763206"/>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实验一探究的是温度对酶活性的影响，该实验的自变量是温度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，因变量是酶活性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淀粉的剩余量）。实验二探究的是过氧化氢酶作用的最适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，因此自变量是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氧化氢酶的活性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完全分解所需时间</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4_AS.19_1#34769c96e?pid=be5911114&amp;color=0,0,0&amp;vtp=1&amp;bbb=1&amp;hb=1"/>
              <p:cNvSpPr>
                <a:spLocks noRot="1" noChangeAspect="1" noMove="1" noResize="1" noEditPoints="1" noAdjustHandles="1" noChangeArrowheads="1" noChangeShapeType="1" noTextEdit="1"/>
              </p:cNvSpPr>
              <p:nvPr/>
            </p:nvSpPr>
            <p:spPr>
              <a:xfrm>
                <a:off x="722376" y="3763206"/>
                <a:ext cx="10753344" cy="1397000"/>
              </a:xfrm>
              <a:prstGeom prst="rect">
                <a:avLst/>
              </a:prstGeom>
              <a:blipFill rotWithShape="1">
                <a:blip r:embed="rId4"/>
                <a:stretch>
                  <a:fillRect l="-4" t="-1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0_1#999d862a6?pid=be5911114&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）实验一中的对照组为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21_1#999d862a6.blank?pid=be5911114&amp;color=0,0,0&amp;vpa=7&amp;vtp=1"/>
          <p:cNvSpPr/>
          <p:nvPr/>
        </p:nvSpPr>
        <p:spPr>
          <a:xfrm>
            <a:off x="3675126" y="931164"/>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mc:AlternateContent xmlns:mc="http://schemas.openxmlformats.org/markup-compatibility/2006">
        <mc:Choice xmlns:a14="http://schemas.microsoft.com/office/drawing/2010/main" Requires="a14">
          <p:sp>
            <p:nvSpPr>
              <p:cNvPr id="4" name="QB_4_AS.22_1#999d862a6?pid=be5911114&amp;color=0,0,0&amp;vtp=1&amp;bbb=1&amp;hb=1"/>
              <p:cNvSpPr/>
              <p:nvPr/>
            </p:nvSpPr>
            <p:spPr>
              <a:xfrm>
                <a:off x="722376" y="13638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探究温度对酶活性的影响实验中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淀粉酶作用的最适温度，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是实验前已知的，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故乙组的实验结果是另外两组的对照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，为对照组。</a:t>
                </a:r>
                <a:endParaRPr lang="en-US" altLang="zh-CN" sz="2200" dirty="0"/>
              </a:p>
            </p:txBody>
          </p:sp>
        </mc:Choice>
        <mc:Fallback>
          <p:sp>
            <p:nvSpPr>
              <p:cNvPr id="4" name="QB_4_AS.22_1#999d862a6?pid=be5911114&amp;color=0,0,0&amp;vtp=1&amp;bbb=1&amp;hb=1"/>
              <p:cNvSpPr>
                <a:spLocks noRot="1" noChangeAspect="1" noMove="1" noResize="1" noEditPoints="1" noAdjustHandles="1" noChangeArrowheads="1" noChangeShapeType="1" noTextEdit="1"/>
              </p:cNvSpPr>
              <p:nvPr/>
            </p:nvSpPr>
            <p:spPr>
              <a:xfrm>
                <a:off x="722376" y="1363853"/>
                <a:ext cx="10753344" cy="965200"/>
              </a:xfrm>
              <a:prstGeom prst="rect">
                <a:avLst/>
              </a:prstGeom>
              <a:blipFill rotWithShape="1">
                <a:blip r:embed="rId1"/>
                <a:stretch>
                  <a:fillRect l="-4" t="-53" b="53"/>
                </a:stretch>
              </a:blipFill>
            </p:spPr>
            <p:txBody>
              <a:bodyPr/>
              <a:lstStyle/>
              <a:p>
                <a:r>
                  <a:rPr lang="zh-CN" altLang="en-US">
                    <a:noFill/>
                  </a:rPr>
                  <a:t> </a:t>
                </a:r>
              </a:p>
            </p:txBody>
          </p:sp>
        </mc:Fallback>
      </mc:AlternateContent>
      <p:sp>
        <p:nvSpPr>
          <p:cNvPr id="5" name="QB_4_BD.23_1#9c4fa3fc8?pid=be5911114&amp;color=0,0,0&amp;vtp=1&amp;bbb=1"/>
          <p:cNvSpPr/>
          <p:nvPr/>
        </p:nvSpPr>
        <p:spPr>
          <a:xfrm>
            <a:off x="722376" y="2367187"/>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（3）实验一的第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④步最好选用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填试剂名称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）测定单位时间内淀粉的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4_AN.24_1#9c4fa3fc8.blank?pid=be5911114&amp;color=0,0,0&amp;vpa=8&amp;vtp=1&amp;bbb=1"/>
          <p:cNvSpPr/>
          <p:nvPr/>
        </p:nvSpPr>
        <p:spPr>
          <a:xfrm>
            <a:off x="4183126" y="2329087"/>
            <a:ext cx="692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碘液</a:t>
            </a:r>
            <a:endParaRPr lang="en-US" altLang="zh-CN" sz="2000" dirty="0"/>
          </a:p>
        </p:txBody>
      </p:sp>
      <p:sp>
        <p:nvSpPr>
          <p:cNvPr id="7" name="QB_4_AN.25_1#9c4fa3fc8.blank?pid=be5911114&amp;color=0,0,0&amp;vpa=9&amp;vtp=1&amp;bbb=1"/>
          <p:cNvSpPr/>
          <p:nvPr/>
        </p:nvSpPr>
        <p:spPr>
          <a:xfrm>
            <a:off x="9263126" y="2329087"/>
            <a:ext cx="94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剩余量</a:t>
            </a:r>
            <a:endParaRPr lang="en-US" altLang="zh-CN" sz="2000" dirty="0"/>
          </a:p>
        </p:txBody>
      </p:sp>
      <p:sp>
        <p:nvSpPr>
          <p:cNvPr id="8" name="QB_4_AS.26_1#9c4fa3fc8?pid=be5911114&amp;color=0,0,0&amp;vtp=1&amp;bbb=1&amp;hb=1"/>
          <p:cNvSpPr/>
          <p:nvPr/>
        </p:nvSpPr>
        <p:spPr>
          <a:xfrm>
            <a:off x="722376" y="2811526"/>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由于斐林试剂检验还原糖需要水浴加热，会影响实验一的结果，因此实验一的第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④步最好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选用碘液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，测定单位时间内淀粉的剩余量，淀粉的剩余量越多，说明酶活性越低。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7_1#e40bd29b0?pid=be591111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（4）如将实验一的新鲜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淀粉酶溶液和可溶性淀粉溶液换为新鲜肝脏研磨液和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认为是否科学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为什么？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4_BD.27_1#e40bd29b0?pid=be5911114&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28_1#e40bd29b0.blank?pid=be5911114&amp;color=0,0,0&amp;vpa=10&amp;vtp=1&amp;bbb=1"/>
              <p:cNvSpPr/>
              <p:nvPr/>
            </p:nvSpPr>
            <p:spPr>
              <a:xfrm>
                <a:off x="3538601" y="1472888"/>
                <a:ext cx="4859782"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不科学</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。因为温度会直接影响</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的分解</a:t>
                </a:r>
                <a:endParaRPr lang="en-US" altLang="zh-CN" sz="2000" dirty="0">
                  <a:solidFill>
                    <a:srgbClr val="00B050"/>
                  </a:solidFill>
                </a:endParaRPr>
              </a:p>
            </p:txBody>
          </p:sp>
        </mc:Choice>
        <mc:Fallback>
          <p:sp>
            <p:nvSpPr>
              <p:cNvPr id="3" name="QB_4_AN.28_1#e40bd29b0.blank?pid=be5911114&amp;color=0,0,0&amp;vpa=10&amp;vtp=1&amp;bbb=1"/>
              <p:cNvSpPr>
                <a:spLocks noRot="1" noChangeAspect="1" noMove="1" noResize="1" noEditPoints="1" noAdjustHandles="1" noChangeArrowheads="1" noChangeShapeType="1" noTextEdit="1"/>
              </p:cNvSpPr>
              <p:nvPr/>
            </p:nvSpPr>
            <p:spPr>
              <a:xfrm>
                <a:off x="3538601" y="1472888"/>
                <a:ext cx="4859782" cy="317500"/>
              </a:xfrm>
              <a:prstGeom prst="rect">
                <a:avLst/>
              </a:prstGeom>
              <a:blipFill rotWithShape="1">
                <a:blip r:embed="rId2"/>
                <a:stretch>
                  <a:fillRect l="-8" t="-3702" r="10" b="10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29_1#e40bd29b0?pid=be5911114&amp;color=0,0,0&amp;vtp=1&amp;bbb=1&amp;hb=1"/>
              <p:cNvSpPr/>
              <p:nvPr/>
            </p:nvSpPr>
            <p:spPr>
              <a:xfrm>
                <a:off x="722376" y="1894528"/>
                <a:ext cx="10753344" cy="965200"/>
              </a:xfrm>
              <a:prstGeom prst="rect">
                <a:avLst/>
              </a:prstGeom>
              <a:noFill/>
            </p:spPr>
            <p:txBody>
              <a:bodyPr wrap="none" lIns="0" tIns="0" rIns="0" bIns="0" rtlCol="0" anchor="t"/>
              <a:lstStyle/>
              <a:p>
                <a:pPr algn="l" latinLnBrk="1">
                  <a:lnSpc>
                    <a:spcPts val="40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由于温度会直接影响</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的分解，因此实验一的新鲜</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𝛼</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淀粉酶溶液和可溶性淀粉溶液不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能换为新鲜肝脏研磨液和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2200" dirty="0">
                  <a:solidFill>
                    <a:srgbClr val="000000"/>
                  </a:solidFill>
                </a:endParaRPr>
              </a:p>
            </p:txBody>
          </p:sp>
        </mc:Choice>
        <mc:Fallback>
          <p:sp>
            <p:nvSpPr>
              <p:cNvPr id="4" name="QB_4_AS.29_1#e40bd29b0?pid=be5911114&amp;color=0,0,0&amp;vtp=1&amp;bbb=1&amp;hb=1"/>
              <p:cNvSpPr>
                <a:spLocks noRot="1" noChangeAspect="1" noMove="1" noResize="1" noEditPoints="1" noAdjustHandles="1" noChangeArrowheads="1" noChangeShapeType="1" noTextEdit="1"/>
              </p:cNvSpPr>
              <p:nvPr/>
            </p:nvSpPr>
            <p:spPr>
              <a:xfrm>
                <a:off x="722376" y="1894528"/>
                <a:ext cx="10753344" cy="965200"/>
              </a:xfrm>
              <a:prstGeom prst="rect">
                <a:avLst/>
              </a:prstGeom>
              <a:blipFill rotWithShape="1">
                <a:blip r:embed="rId3"/>
                <a:stretch>
                  <a:fillRect l="-4" t="-33" r="-596"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4_BD.30_1#dff7eb6bb?pid=be5911114&amp;color=0,0,0&amp;vtp=1&amp;bbb=1&amp;hb=1"/>
              <p:cNvSpPr/>
              <p:nvPr/>
            </p:nvSpPr>
            <p:spPr>
              <a:xfrm>
                <a:off x="722376" y="2859728"/>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（5）分析实验二的结果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，可得到的结论是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在该预实验的基础上要进一步探究该过氧化氢酶的最适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范围内设置更小梯度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4_BD.30_1#dff7eb6bb?pid=be5911114&amp;color=0,0,0&amp;vtp=1&amp;bbb=1&amp;hb=1"/>
              <p:cNvSpPr>
                <a:spLocks noRot="1" noChangeAspect="1" noMove="1" noResize="1" noEditPoints="1" noAdjustHandles="1" noChangeArrowheads="1" noChangeShapeType="1" noTextEdit="1"/>
              </p:cNvSpPr>
              <p:nvPr/>
            </p:nvSpPr>
            <p:spPr>
              <a:xfrm>
                <a:off x="722376" y="2859728"/>
                <a:ext cx="10753344" cy="1371600"/>
              </a:xfrm>
              <a:prstGeom prst="rect">
                <a:avLst/>
              </a:prstGeom>
              <a:blipFill rotWithShape="1">
                <a:blip r:embed="rId4"/>
                <a:stretch>
                  <a:fillRect l="-4" t="-24" r="-591" b="2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AN.31_1#dff7eb6bb.blank?pid=be5911114&amp;color=0,0,0&amp;vpa=11&amp;vtp=1&amp;bbb=1&amp;hb=1"/>
              <p:cNvSpPr/>
              <p:nvPr/>
            </p:nvSpPr>
            <p:spPr>
              <a:xfrm>
                <a:off x="722377" y="2821628"/>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该过氧化氢酶作用的最适</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约为7，</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降低或升高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酶活性均降低</a:t>
                </a:r>
                <a:endParaRPr lang="en-US" altLang="zh-CN" sz="2000" dirty="0">
                  <a:solidFill>
                    <a:srgbClr val="00B050"/>
                  </a:solidFill>
                </a:endParaRPr>
              </a:p>
            </p:txBody>
          </p:sp>
        </mc:Choice>
        <mc:Fallback>
          <p:sp>
            <p:nvSpPr>
              <p:cNvPr id="6" name="QB_4_AN.31_1#dff7eb6bb.blank?pid=be5911114&amp;color=0,0,0&amp;vpa=11&amp;vtp=1&amp;bbb=1&amp;hb=1"/>
              <p:cNvSpPr>
                <a:spLocks noRot="1" noChangeAspect="1" noMove="1" noResize="1" noEditPoints="1" noAdjustHandles="1" noChangeArrowheads="1" noChangeShapeType="1" noTextEdit="1"/>
              </p:cNvSpPr>
              <p:nvPr/>
            </p:nvSpPr>
            <p:spPr>
              <a:xfrm>
                <a:off x="722377" y="2821628"/>
                <a:ext cx="10749631" cy="914400"/>
              </a:xfrm>
              <a:prstGeom prst="rect">
                <a:avLst/>
              </a:prstGeom>
              <a:blipFill rotWithShape="1">
                <a:blip r:embed="rId5"/>
                <a:stretch>
                  <a:fillRect l="-4" t="-35" r="1" b="3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4_AN.32_1#dff7eb6bb.blank?pid=be5911114&amp;color=0,0,0&amp;vpa=12&amp;vtp=1&amp;bbb=1"/>
              <p:cNvSpPr/>
              <p:nvPr/>
            </p:nvSpPr>
            <p:spPr>
              <a:xfrm>
                <a:off x="10407714" y="3372744"/>
                <a:ext cx="6889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4_AN.32_1#dff7eb6bb.blank?pid=be5911114&amp;color=0,0,0&amp;vpa=12&amp;vtp=1&amp;bbb=1"/>
              <p:cNvSpPr>
                <a:spLocks noRot="1" noChangeAspect="1" noMove="1" noResize="1" noEditPoints="1" noAdjustHandles="1" noChangeArrowheads="1" noChangeShapeType="1" noTextEdit="1"/>
              </p:cNvSpPr>
              <p:nvPr/>
            </p:nvSpPr>
            <p:spPr>
              <a:xfrm>
                <a:off x="10407714" y="3372744"/>
                <a:ext cx="688975" cy="317500"/>
              </a:xfrm>
              <a:prstGeom prst="rect">
                <a:avLst/>
              </a:prstGeom>
              <a:blipFill rotWithShape="1">
                <a:blip r:embed="rId6"/>
                <a:stretch>
                  <a:fillRect l="-9" t="-82" r="9" b="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4_AS.33_1#dff7eb6bb?pid=be5911114&amp;color=0,0,0&amp;vtp=1&amp;bbb=1&amp;hb=1"/>
              <p:cNvSpPr/>
              <p:nvPr/>
            </p:nvSpPr>
            <p:spPr>
              <a:xfrm>
                <a:off x="722376" y="4231328"/>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由实验二的结果可知，在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的升高该过氧化氢酶的活性逐渐升高，在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的升高该过氧化氢酶的活性逐渐降低，说明该过氧化氢酶作用的最适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降低或升高酶活性均降低；在该预实验的基础上要进一步探究该过氧化氢酶的最适</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的范围内设置更小梯度进行探究。</a:t>
                </a:r>
                <a:endParaRPr lang="en-US" altLang="zh-CN" sz="2200" dirty="0">
                  <a:solidFill>
                    <a:srgbClr val="000000"/>
                  </a:solidFill>
                </a:endParaRPr>
              </a:p>
            </p:txBody>
          </p:sp>
        </mc:Choice>
        <mc:Fallback>
          <p:sp>
            <p:nvSpPr>
              <p:cNvPr id="8" name="QB_4_AS.33_1#dff7eb6bb?pid=be5911114&amp;color=0,0,0&amp;vtp=1&amp;bbb=1&amp;hb=1"/>
              <p:cNvSpPr>
                <a:spLocks noRot="1" noChangeAspect="1" noMove="1" noResize="1" noEditPoints="1" noAdjustHandles="1" noChangeArrowheads="1" noChangeShapeType="1" noTextEdit="1"/>
              </p:cNvSpPr>
              <p:nvPr/>
            </p:nvSpPr>
            <p:spPr>
              <a:xfrm>
                <a:off x="722376" y="4231328"/>
                <a:ext cx="10753344" cy="1854200"/>
              </a:xfrm>
              <a:prstGeom prst="rect">
                <a:avLst/>
              </a:prstGeom>
              <a:blipFill rotWithShape="1">
                <a:blip r:embed="rId7"/>
                <a:stretch>
                  <a:fillRect l="-4" t="-17" r="-1175"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3" end="3"/>
                                            </p:txEl>
                                          </p:spTgt>
                                        </p:tgtEl>
                                        <p:attrNameLst>
                                          <p:attrName>style.visibility</p:attrName>
                                        </p:attrNameLst>
                                      </p:cBhvr>
                                      <p:to>
                                        <p:strVal val="visible"/>
                                      </p:to>
                                    </p:set>
                                    <p:animEffect transition="in" filter="fade">
                                      <p:cBhvr>
                                        <p:cTn id="5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EX.34_1#be5911114?pid=e63f71ebc&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pic>
        <p:nvPicPr>
          <p:cNvPr id="3" name="QO_3_EX.34_2#be5911114?pid=e63f71eb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0664" y="1561084"/>
            <a:ext cx="5879592" cy="4297680"/>
          </a:xfrm>
          <a:prstGeom prst="rect">
            <a:avLst/>
          </a:prstGeom>
          <a:noFill/>
          <a:extLst>
            <a:ext uri="{909E8E84-426E-40DD-AFC4-6F175D3DCCD1}">
              <a14:hiddenFill xmlns:a14="http://schemas.microsoft.com/office/drawing/2010/main">
                <a:solidFill>
                  <a:scrgbClr r="0" g="0" b="0">
                    <a:alpha val="0"/>
                  </a:scrgb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35_1#8b1f88c3d?pid=e63f71ebc&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［河北冀州中学2025高一上期中］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大棚种植在现代农业生产中得到广泛使用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，其最大优点是在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人为干预下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，在一定范围内控制农作物的生活环境，减少农作物对自然环境的依赖性，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、乙两种农作物，在管理方法一致的条件下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，大棚种植时甲农作物的产量明显高于乙农作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，但在大田种植时甲、乙两种农作物的产量无明显差异。根据上述资料回答下列问题：</a:t>
            </a:r>
            <a:endParaRPr lang="en-US" altLang="zh-CN" sz="2000" dirty="0">
              <a:solidFill>
                <a:srgbClr val="000000"/>
              </a:solidFill>
            </a:endParaRPr>
          </a:p>
        </p:txBody>
      </p:sp>
      <p:sp>
        <p:nvSpPr>
          <p:cNvPr id="3" name="QB_4_BD.36_1#8d7cfa9db?pid=8b1f88c3d&amp;color=0,0,0&amp;vtp=1&amp;bbb=1"/>
          <p:cNvSpPr/>
          <p:nvPr/>
        </p:nvSpPr>
        <p:spPr>
          <a:xfrm>
            <a:off x="722376" y="2847062"/>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（1）在大棚种植中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，影响农作物光合速率的主要因素是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4_AN.37_1#8d7cfa9db.blank?pid=8b1f88c3d&amp;color=0,0,0&amp;vpa=13&amp;vtp=1&amp;bbb=1"/>
              <p:cNvSpPr/>
              <p:nvPr/>
            </p:nvSpPr>
            <p:spPr>
              <a:xfrm>
                <a:off x="6939026" y="2899352"/>
                <a:ext cx="1144016" cy="317500"/>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浓度</a:t>
                </a:r>
                <a:endParaRPr lang="en-US" altLang="zh-CN" sz="100" dirty="0">
                  <a:solidFill>
                    <a:srgbClr val="00B050"/>
                  </a:solidFill>
                </a:endParaRPr>
              </a:p>
            </p:txBody>
          </p:sp>
        </mc:Choice>
        <mc:Fallback>
          <p:sp>
            <p:nvSpPr>
              <p:cNvPr id="4" name="QB_4_AN.37_1#8d7cfa9db.blank?pid=8b1f88c3d&amp;color=0,0,0&amp;vpa=13&amp;vtp=1&amp;bbb=1"/>
              <p:cNvSpPr>
                <a:spLocks noRot="1" noChangeAspect="1" noMove="1" noResize="1" noEditPoints="1" noAdjustHandles="1" noChangeArrowheads="1" noChangeShapeType="1" noTextEdit="1"/>
              </p:cNvSpPr>
              <p:nvPr/>
            </p:nvSpPr>
            <p:spPr>
              <a:xfrm>
                <a:off x="6939026" y="2899352"/>
                <a:ext cx="1144016" cy="317500"/>
              </a:xfrm>
              <a:prstGeom prst="rect">
                <a:avLst/>
              </a:prstGeom>
              <a:blipFill rotWithShape="1">
                <a:blip r:embed="rId1"/>
                <a:stretch>
                  <a:fillRect l="-33" t="-3782" r="11" b="182"/>
                </a:stretch>
              </a:blipFill>
            </p:spPr>
            <p:txBody>
              <a:bodyPr/>
              <a:lstStyle/>
              <a:p>
                <a:r>
                  <a:rPr lang="zh-CN" altLang="en-US">
                    <a:noFill/>
                  </a:rPr>
                  <a:t> </a:t>
                </a:r>
              </a:p>
            </p:txBody>
          </p:sp>
        </mc:Fallback>
      </mc:AlternateContent>
      <p:sp>
        <p:nvSpPr>
          <p:cNvPr id="5" name="QB_4_AN.38_1#8d7cfa9db.blank?pid=8b1f88c3d&amp;color=0,0,0&amp;vpa=14&amp;vtp=1&amp;bbb=1"/>
          <p:cNvSpPr/>
          <p:nvPr/>
        </p:nvSpPr>
        <p:spPr>
          <a:xfrm>
            <a:off x="8374126" y="2808962"/>
            <a:ext cx="1200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光照强度</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4_AS.39_1#8d7cfa9db?pid=8b1f88c3d&amp;color=0,0,0&amp;vtp=1&amp;bbb=1&amp;hb=1"/>
              <p:cNvSpPr/>
              <p:nvPr/>
            </p:nvSpPr>
            <p:spPr>
              <a:xfrm>
                <a:off x="722376" y="3291401"/>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与大田种植相比，大棚内的空气流通性较差，且塑料薄膜对光线的透过有一定的影响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，在温室大棚种植中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，影响农作物光合速率的主要因素是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浓度和光照强度。</a:t>
                </a:r>
                <a:endParaRPr lang="en-US" altLang="zh-CN" sz="2200" dirty="0">
                  <a:solidFill>
                    <a:srgbClr val="000000"/>
                  </a:solidFill>
                </a:endParaRPr>
              </a:p>
            </p:txBody>
          </p:sp>
        </mc:Choice>
        <mc:Fallback>
          <p:sp>
            <p:nvSpPr>
              <p:cNvPr id="6" name="QB_4_AS.39_1#8d7cfa9db?pid=8b1f88c3d&amp;color=0,0,0&amp;vtp=1&amp;bbb=1&amp;hb=1"/>
              <p:cNvSpPr>
                <a:spLocks noRot="1" noChangeAspect="1" noMove="1" noResize="1" noEditPoints="1" noAdjustHandles="1" noChangeArrowheads="1" noChangeShapeType="1" noTextEdit="1"/>
              </p:cNvSpPr>
              <p:nvPr/>
            </p:nvSpPr>
            <p:spPr>
              <a:xfrm>
                <a:off x="722376" y="3291401"/>
                <a:ext cx="10753344" cy="965200"/>
              </a:xfrm>
              <a:prstGeom prst="rect">
                <a:avLst/>
              </a:prstGeom>
              <a:blipFill rotWithShape="1">
                <a:blip r:embed="rId2"/>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0_1#634e5b5f7?sp=1&amp;pid=8b1f88c3d&amp;color=0,0,0&amp;vtp=1&amp;bt=1&amp;bbb=1&amp;hb=1"/>
              <p:cNvSpPr/>
              <p:nvPr/>
            </p:nvSpPr>
            <p:spPr>
              <a:xfrm>
                <a:off x="722376" y="972000"/>
                <a:ext cx="10753344" cy="4470400"/>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（2）根据上述大棚种植时甲、乙两种农作物的产量不同的观点，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某同学做了一个实验探究方案，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、乙两种农作物的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利用率是否存在差异。</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实验步骤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：选择生长状态相似的甲、乙两种农作物的幼苗若干。</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第二步：将两种农作物分别置于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在光照、温度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、水分均适宜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的条件下培养一段时间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，观察和记录两种农作物幼苗的生长状态。</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实验现象及结论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、乙两种农作物对环境中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的利用率相同；</a:t>
                </a:r>
                <a:endParaRPr lang="en-US" altLang="zh-CN" sz="2000" dirty="0">
                  <a:solidFill>
                    <a:srgbClr val="000000"/>
                  </a:solidFill>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，则甲种农作物对环境中</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的利用率高于乙种。</a:t>
                </a:r>
                <a:endParaRPr lang="en-US" altLang="zh-CN" sz="2000" dirty="0">
                  <a:solidFill>
                    <a:srgbClr val="000000"/>
                  </a:solidFill>
                </a:endParaRPr>
              </a:p>
            </p:txBody>
          </p:sp>
        </mc:Choice>
        <mc:Fallback>
          <p:sp>
            <p:nvSpPr>
              <p:cNvPr id="2" name="QB_4_BD.40_1#634e5b5f7?sp=1&amp;pid=8b1f88c3d&amp;color=0,0,0&amp;vtp=1&amp;bt=1&amp;bbb=1&amp;hb=1"/>
              <p:cNvSpPr>
                <a:spLocks noRot="1" noChangeAspect="1" noMove="1" noResize="1" noEditPoints="1" noAdjustHandles="1" noChangeArrowheads="1" noChangeShapeType="1" noTextEdit="1"/>
              </p:cNvSpPr>
              <p:nvPr/>
            </p:nvSpPr>
            <p:spPr>
              <a:xfrm>
                <a:off x="722376" y="972000"/>
                <a:ext cx="10753344" cy="4470400"/>
              </a:xfrm>
              <a:prstGeom prst="rect">
                <a:avLst/>
              </a:prstGeom>
              <a:blipFill rotWithShape="1">
                <a:blip r:embed="rId1"/>
                <a:stretch>
                  <a:fillRect l="-4" t="-10" r="-1789" b="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41_1#634e5b5f7.blank?pid=8b1f88c3d&amp;color=0,0,0&amp;vpa=15&amp;vtp=1&amp;bbb=1"/>
              <p:cNvSpPr/>
              <p:nvPr/>
            </p:nvSpPr>
            <p:spPr>
              <a:xfrm>
                <a:off x="4249801" y="3021526"/>
                <a:ext cx="3684016" cy="317500"/>
              </a:xfrm>
              <a:prstGeom prst="rect">
                <a:avLst/>
              </a:prstGeom>
              <a:noFill/>
            </p:spPr>
            <p:txBody>
              <a:bodyPr wrap="none" lIns="0" tIns="0" rIns="0" bIns="0" rtlCol="0" anchor="t"/>
              <a:lstStyle/>
              <a:p>
                <a:pPr algn="ctr" latinLnBrk="1">
                  <a:lnSpc>
                    <a:spcPts val="2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初始</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浓度适宜的密闭装置内</a:t>
                </a:r>
                <a:endParaRPr lang="en-US" altLang="zh-CN" sz="2000" dirty="0">
                  <a:solidFill>
                    <a:srgbClr val="00B050"/>
                  </a:solidFill>
                </a:endParaRPr>
              </a:p>
            </p:txBody>
          </p:sp>
        </mc:Choice>
        <mc:Fallback>
          <p:sp>
            <p:nvSpPr>
              <p:cNvPr id="3" name="QB_4_AN.41_1#634e5b5f7.blank?pid=8b1f88c3d&amp;color=0,0,0&amp;vpa=15&amp;vtp=1&amp;bbb=1"/>
              <p:cNvSpPr>
                <a:spLocks noRot="1" noChangeAspect="1" noMove="1" noResize="1" noEditPoints="1" noAdjustHandles="1" noChangeArrowheads="1" noChangeShapeType="1" noTextEdit="1"/>
              </p:cNvSpPr>
              <p:nvPr/>
            </p:nvSpPr>
            <p:spPr>
              <a:xfrm>
                <a:off x="4249801" y="3021526"/>
                <a:ext cx="3684016" cy="317500"/>
              </a:xfrm>
              <a:prstGeom prst="rect">
                <a:avLst/>
              </a:prstGeom>
              <a:blipFill rotWithShape="1">
                <a:blip r:embed="rId2"/>
                <a:stretch>
                  <a:fillRect l="-10" t="-3662" r="3" b="62"/>
                </a:stretch>
              </a:blipFill>
            </p:spPr>
            <p:txBody>
              <a:bodyPr/>
              <a:lstStyle/>
              <a:p>
                <a:r>
                  <a:rPr lang="zh-CN" altLang="en-US">
                    <a:noFill/>
                  </a:rPr>
                  <a:t> </a:t>
                </a:r>
              </a:p>
            </p:txBody>
          </p:sp>
        </mc:Fallback>
      </mc:AlternateContent>
      <p:sp>
        <p:nvSpPr>
          <p:cNvPr id="4" name="QB_4_AN.42_1#634e5b5f7.blank?pid=8b1f88c3d&amp;color=0,0,0&amp;vpa=16&amp;vtp=1&amp;bbb=1"/>
          <p:cNvSpPr/>
          <p:nvPr/>
        </p:nvSpPr>
        <p:spPr>
          <a:xfrm>
            <a:off x="985901" y="4601660"/>
            <a:ext cx="4756150"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甲、乙两种农作物幼苗的生长状态无差异</a:t>
            </a:r>
            <a:endParaRPr lang="en-US" altLang="zh-CN" sz="2000" dirty="0">
              <a:solidFill>
                <a:srgbClr val="00B050"/>
              </a:solidFill>
            </a:endParaRPr>
          </a:p>
        </p:txBody>
      </p:sp>
      <p:sp>
        <p:nvSpPr>
          <p:cNvPr id="5" name="QB_4_AN.43_1#634e5b5f7.blank?pid=8b1f88c3d&amp;color=0,0,0&amp;vpa=17&amp;vtp=1&amp;bbb=1"/>
          <p:cNvSpPr/>
          <p:nvPr/>
        </p:nvSpPr>
        <p:spPr>
          <a:xfrm>
            <a:off x="985901" y="5008060"/>
            <a:ext cx="5010150" cy="406400"/>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甲种农作物幼苗的生长状态好于乙种农作物</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e63f71ebc.fixed?pid=f5cc499a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e63f71ebc.fixed?pid=f5cc499a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素养提升集训1——实验探究题</a:t>
            </a:r>
            <a:endParaRPr lang="en-US" altLang="zh-CN" sz="4400" dirty="0"/>
          </a:p>
        </p:txBody>
      </p:sp>
      <p:pic>
        <p:nvPicPr>
          <p:cNvPr id="4" name="C_2#e63f71ebc.fixed?pid=f5cc499a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e63f71ebc.fixed?pid=f5cc499af&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44_1#634e5b5f7?pid=8b1f88c3d&amp;color=0,0,0&amp;vtp=1&amp;bt=1&amp;bbb=1&amp;hb=1"/>
              <p:cNvSpPr/>
              <p:nvPr/>
            </p:nvSpPr>
            <p:spPr>
              <a:xfrm>
                <a:off x="722376" y="972000"/>
                <a:ext cx="10753344" cy="3683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该实验的目的是探究大棚种植时甲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、乙两种农作物的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利用率是否存在差异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农作物的种类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，因变量是农作物幼苗的生长状态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，而在实验过程中对农作物生长有影响的无关变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量应控制相同且适宜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。根据实验设计应遵循对照原则和单一变量原则可推知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，本实验步骤的第二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步应为将甲、乙两种农作物置于初始</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浓度适宜的密闭装置内，在光照、温度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、水分均适宜的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条件下培养一段时间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实验现象及结论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、乙两种农作物对环境中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的利用率相同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，则两种农作物幼苗的生长状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态无差异；若甲种农作物对环境中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的利用率高于乙种农作物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，则甲种农作物幼苗的生长状态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好于乙种农作物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4_AS.44_1#634e5b5f7?pid=8b1f88c3d&amp;color=0,0,0&amp;vtp=1&amp;bt=1&amp;bbb=1&amp;hb=1"/>
              <p:cNvSpPr>
                <a:spLocks noRot="1" noChangeAspect="1" noMove="1" noResize="1" noEditPoints="1" noAdjustHandles="1" noChangeArrowheads="1" noChangeShapeType="1" noTextEdit="1"/>
              </p:cNvSpPr>
              <p:nvPr/>
            </p:nvSpPr>
            <p:spPr>
              <a:xfrm>
                <a:off x="722376" y="972000"/>
                <a:ext cx="10753344" cy="3683000"/>
              </a:xfrm>
              <a:prstGeom prst="rect">
                <a:avLst/>
              </a:prstGeom>
              <a:blipFill rotWithShape="1">
                <a:blip r:embed="rId1"/>
                <a:stretch>
                  <a:fillRect l="-4" t="-12" r="-402" b="1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5_1#616fa956e?pid=8b1f88c3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（3）某小组根据上述实验结论推测，甲、乙植株中干重大的光合作用生产的有机物更多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。谈谈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你对此观点的认识：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46_1#616fa956e.blank?pid=8b1f88c3d&amp;color=0,0,0&amp;vpa=18&amp;vtp=1&amp;bbb=1&amp;hb=1"/>
          <p:cNvSpPr/>
          <p:nvPr/>
        </p:nvSpPr>
        <p:spPr>
          <a:xfrm>
            <a:off x="722377" y="1391100"/>
            <a:ext cx="10749631" cy="914400"/>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该观点错误。植株干重是光合作用产生有机物量与呼吸作用消耗有机物量的差值</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，植株干重较大也可能是光合作用强度差异不大，而呼吸消耗量较少所致（答案合理即可）</a:t>
            </a:r>
            <a:endParaRPr lang="en-US" altLang="zh-CN" sz="2000" dirty="0"/>
          </a:p>
        </p:txBody>
      </p:sp>
      <p:sp>
        <p:nvSpPr>
          <p:cNvPr id="4" name="QB_4_AS.47_1#616fa956e?pid=8b1f88c3d&amp;color=0,0,0&amp;vtp=1&amp;bbb=1&amp;hb=1"/>
          <p:cNvSpPr/>
          <p:nvPr/>
        </p:nvSpPr>
        <p:spPr>
          <a:xfrm>
            <a:off x="722376" y="23974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植株干重是光合作用产生的有机物量与呼吸作用消耗的有机物量的差值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，所以某小组根据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上述实验结论推测的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“甲、乙植株中干重大的光合作用生产的有机物更多”的观点是错误的。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48_1#92c88948b?pid=e63f71ebc&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7.如图表示用洋葱作为实验材料的三个实验的操作流程。回答下列问题：</a:t>
            </a:r>
            <a:endParaRPr lang="en-US" altLang="zh-CN" sz="2000" dirty="0"/>
          </a:p>
        </p:txBody>
      </p:sp>
      <p:pic>
        <p:nvPicPr>
          <p:cNvPr id="3" name="QB_4_BD.49_1#daef27f1a?htil=2&amp;pid=92c88948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59912" y="1556742"/>
            <a:ext cx="2843784" cy="39684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4_BD.49_2#daef27f1a?htil=2&amp;sp=1&amp;pid=92c88948b&amp;color=0,0,0&amp;vtp=1&amp;bbb=1&amp;hb=1"/>
          <p:cNvSpPr/>
          <p:nvPr/>
        </p:nvSpPr>
        <p:spPr>
          <a:xfrm>
            <a:off x="722376" y="1474446"/>
            <a:ext cx="7772400" cy="2311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（1）步骤A表示研磨提取洋葱叶肉细胞中的色素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，研磨后过滤获得滤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液。在研钵中可以加入的是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），将色素提取液进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行过滤时漏斗中要放入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剪碎的洋葱绿叶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②少量的二氧化硅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少量的碳酸钙</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④无水乙醇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⑤层析液</a:t>
            </a:r>
            <a:endParaRPr lang="en-US" altLang="zh-CN" sz="2000" dirty="0"/>
          </a:p>
        </p:txBody>
      </p:sp>
      <p:sp>
        <p:nvSpPr>
          <p:cNvPr id="5" name="QB_4_AN.50_1#daef27f1a.blank?pid=92c88948b&amp;color=0,0,0&amp;vpa=19&amp;vtp=1&amp;bbb=1"/>
          <p:cNvSpPr/>
          <p:nvPr/>
        </p:nvSpPr>
        <p:spPr>
          <a:xfrm>
            <a:off x="3779901" y="1893546"/>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①②③④</a:t>
            </a:r>
            <a:endParaRPr lang="en-US" altLang="zh-CN" sz="2000" dirty="0"/>
          </a:p>
        </p:txBody>
      </p:sp>
      <p:sp>
        <p:nvSpPr>
          <p:cNvPr id="6" name="QB_4_AN.52_1#daef27f1a.blank?pid=92c88948b&amp;color=0,0,0&amp;vpa=20&amp;vtp=1"/>
          <p:cNvSpPr/>
          <p:nvPr/>
        </p:nvSpPr>
        <p:spPr>
          <a:xfrm>
            <a:off x="3271901" y="2350746"/>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⑥</a:t>
            </a:r>
            <a:endParaRPr lang="en-US" altLang="zh-CN" sz="2000" dirty="0"/>
          </a:p>
        </p:txBody>
      </p:sp>
      <p:sp>
        <p:nvSpPr>
          <p:cNvPr id="7" name="QB_4_BD.51_1#daef27f1a?htil=2&amp;pid=92c88948b&amp;color=0,0,0&amp;vtp=1&amp;bbb=1&amp;hb=1"/>
          <p:cNvSpPr/>
          <p:nvPr/>
        </p:nvSpPr>
        <p:spPr>
          <a:xfrm>
            <a:off x="722376" y="3811246"/>
            <a:ext cx="7772400" cy="1384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⑥单层尼龙布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⑦定性滤纸</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⑧单层纱布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若滤纸条出现的现象如图中甲所示，造成这一结果的原因可能是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8" name="QB_4_AN.53_1#daef27f1a.blank?pid=92c88948b&amp;color=0,0,0&amp;vpa=21&amp;vtp=1&amp;bbb=1"/>
          <p:cNvSpPr/>
          <p:nvPr/>
        </p:nvSpPr>
        <p:spPr>
          <a:xfrm>
            <a:off x="795401" y="4700246"/>
            <a:ext cx="6026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洋葱绿叶放置时间过久发黄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；研磨时没有添加碳酸钙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54_1#daef27f1a?pid=92c88948b&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在研磨提取洋葱叶肉细胞中的色素时，应向研钵中加入剪碎的洋葱绿叶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，再加入少量的二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氧化硅使研磨更充分，加入少量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CaCO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防止研磨中色素被破坏，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加入无水乙醇提取绿叶中的色素；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研磨后过滤时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，漏斗基部放一块单层尼龙布进行过滤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。图中甲所示滤纸条上只有叶黄素和胡萝卜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素两条色素带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和叶绿素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的色素带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，造成这一结果的原因可能是洋葱绿叶放置时间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过久发黄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；研磨时没有添加碳酸钙，使叶绿素被破坏。</a:t>
                </a:r>
                <a:endParaRPr lang="en-US" altLang="zh-CN" sz="2200" dirty="0"/>
              </a:p>
            </p:txBody>
          </p:sp>
        </mc:Choice>
        <mc:Fallback>
          <p:sp>
            <p:nvSpPr>
              <p:cNvPr id="2" name="QB_4_AS.54_1#daef27f1a?pid=92c88948b&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209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5_1#12ac818a4?pid=92c88948b&amp;color=0,0,0&amp;vtp=1&amp;bt=1&amp;bbb=1&amp;hb=1"/>
              <p:cNvSpPr/>
              <p:nvPr/>
            </p:nvSpPr>
            <p:spPr>
              <a:xfrm>
                <a:off x="722376" y="969264"/>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（2）观察洋葱根尖分生区组织细胞有丝分裂实验中，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C的步骤为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实验可选择的染液有质量浓度为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的甲紫溶液或醋酸洋红液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填“酸性”或“碱性”）染液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。视野中观察到最多的应是处于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期的细胞。实验过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，若视野中细胞重叠，从解离的角度分析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4_BD.55_1#12ac818a4?pid=92c88948b&amp;color=0,0,0&amp;vtp=1&amp;bt=1&amp;bbb=1&amp;hb=1"/>
              <p:cNvSpPr>
                <a:spLocks noRot="1" noChangeAspect="1" noMove="1" noResize="1" noEditPoints="1" noAdjustHandles="1" noChangeArrowheads="1" noChangeShapeType="1" noTextEdit="1"/>
              </p:cNvSpPr>
              <p:nvPr/>
            </p:nvSpPr>
            <p:spPr>
              <a:xfrm>
                <a:off x="722376" y="969264"/>
                <a:ext cx="10753344" cy="1828800"/>
              </a:xfrm>
              <a:prstGeom prst="rect">
                <a:avLst/>
              </a:prstGeom>
              <a:blipFill rotWithShape="1">
                <a:blip r:embed="rId1"/>
                <a:stretch>
                  <a:fillRect l="-4" t="-14" r="-1010" b="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56_1#12ac818a4.blank?pid=92c88948b&amp;color=0,0,0&amp;vpa=22&amp;vtp=1&amp;bbb=1"/>
              <p:cNvSpPr/>
              <p:nvPr/>
            </p:nvSpPr>
            <p:spPr>
              <a:xfrm>
                <a:off x="7908989" y="1012952"/>
                <a:ext cx="324008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漂洗</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制片</a:t>
                </a:r>
                <a:endParaRPr lang="en-US" altLang="zh-CN" sz="2000" dirty="0">
                  <a:solidFill>
                    <a:srgbClr val="00B050"/>
                  </a:solidFill>
                </a:endParaRPr>
              </a:p>
            </p:txBody>
          </p:sp>
        </mc:Choice>
        <mc:Fallback>
          <p:sp>
            <p:nvSpPr>
              <p:cNvPr id="3" name="QB_4_AN.56_1#12ac818a4.blank?pid=92c88948b&amp;color=0,0,0&amp;vpa=22&amp;vtp=1&amp;bbb=1"/>
              <p:cNvSpPr>
                <a:spLocks noRot="1" noChangeAspect="1" noMove="1" noResize="1" noEditPoints="1" noAdjustHandles="1" noChangeArrowheads="1" noChangeShapeType="1" noTextEdit="1"/>
              </p:cNvSpPr>
              <p:nvPr/>
            </p:nvSpPr>
            <p:spPr>
              <a:xfrm>
                <a:off x="7908989" y="1012952"/>
                <a:ext cx="3240088" cy="317500"/>
              </a:xfrm>
              <a:prstGeom prst="rect">
                <a:avLst/>
              </a:prstGeom>
              <a:blipFill rotWithShape="1">
                <a:blip r:embed="rId2"/>
                <a:stretch>
                  <a:fillRect l="-2" t="-3640" r="12" b="40"/>
                </a:stretch>
              </a:blipFill>
            </p:spPr>
            <p:txBody>
              <a:bodyPr/>
              <a:lstStyle/>
              <a:p>
                <a:r>
                  <a:rPr lang="zh-CN" altLang="en-US">
                    <a:noFill/>
                  </a:rPr>
                  <a:t> </a:t>
                </a:r>
              </a:p>
            </p:txBody>
          </p:sp>
        </mc:Fallback>
      </mc:AlternateContent>
      <p:sp>
        <p:nvSpPr>
          <p:cNvPr id="4" name="QB_4_AN.57_1#12ac818a4.blank?pid=92c88948b&amp;color=0,0,0&amp;vpa=23&amp;vtp=1&amp;bbb=1"/>
          <p:cNvSpPr/>
          <p:nvPr/>
        </p:nvSpPr>
        <p:spPr>
          <a:xfrm>
            <a:off x="10355326"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碱性</a:t>
            </a:r>
            <a:endParaRPr lang="en-US" altLang="zh-CN" sz="2000" dirty="0">
              <a:solidFill>
                <a:srgbClr val="00B050"/>
              </a:solidFill>
            </a:endParaRPr>
          </a:p>
        </p:txBody>
      </p:sp>
      <p:sp>
        <p:nvSpPr>
          <p:cNvPr id="5" name="QB_4_AN.58_1#12ac818a4.blank?pid=92c88948b&amp;color=0,0,0&amp;vpa=24&amp;vtp=1&amp;bbb=1"/>
          <p:cNvSpPr/>
          <p:nvPr/>
        </p:nvSpPr>
        <p:spPr>
          <a:xfrm>
            <a:off x="7843901" y="18455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（分裂）间</a:t>
            </a:r>
            <a:endParaRPr lang="en-US" altLang="zh-CN" sz="2000" dirty="0">
              <a:solidFill>
                <a:srgbClr val="00B050"/>
              </a:solidFill>
            </a:endParaRPr>
          </a:p>
        </p:txBody>
      </p:sp>
      <p:sp>
        <p:nvSpPr>
          <p:cNvPr id="6" name="QB_4_AN.59_1#12ac818a4.blank?pid=92c88948b&amp;color=0,0,0&amp;vpa=25&amp;vtp=1&amp;bbb=1"/>
          <p:cNvSpPr/>
          <p:nvPr/>
        </p:nvSpPr>
        <p:spPr>
          <a:xfrm>
            <a:off x="7589901" y="2302764"/>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解离时间过短</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4_AS.60_1#12ac818a4?pid=92c88948b&amp;color=0,0,0&amp;vtp=1&amp;bbb=1&amp;hb=1"/>
              <p:cNvSpPr/>
              <p:nvPr/>
            </p:nvSpPr>
            <p:spPr>
              <a:xfrm>
                <a:off x="722376" y="28067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观察洋葱根尖分生区组织细胞有丝分裂的实验中，制作装片的步骤为解离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漂洗</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。由于染色体易被碱性染料着色，故实验可选择的质量浓度为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的甲紫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溶液或醋酸洋红液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，均为碱性染液。由于分裂间期的时间最长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，因此视野中观察到最多的应是处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于间期的细胞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。实验过程中，若视野中细胞重叠，从解离的角度分析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，可能的原因是解离时间过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，细胞没有充分分离。</a:t>
                </a:r>
                <a:endParaRPr lang="en-US" altLang="zh-CN" sz="2200" dirty="0">
                  <a:solidFill>
                    <a:srgbClr val="000000"/>
                  </a:solidFill>
                </a:endParaRPr>
              </a:p>
            </p:txBody>
          </p:sp>
        </mc:Choice>
        <mc:Fallback>
          <p:sp>
            <p:nvSpPr>
              <p:cNvPr id="7" name="QB_4_AS.60_1#12ac818a4?pid=92c88948b&amp;color=0,0,0&amp;vtp=1&amp;bbb=1&amp;hb=1"/>
              <p:cNvSpPr>
                <a:spLocks noRot="1" noChangeAspect="1" noMove="1" noResize="1" noEditPoints="1" noAdjustHandles="1" noChangeArrowheads="1" noChangeShapeType="1" noTextEdit="1"/>
              </p:cNvSpPr>
              <p:nvPr/>
            </p:nvSpPr>
            <p:spPr>
              <a:xfrm>
                <a:off x="722376" y="2806700"/>
                <a:ext cx="10753344" cy="2298700"/>
              </a:xfrm>
              <a:prstGeom prst="rect">
                <a:avLst/>
              </a:prstGeom>
              <a:blipFill rotWithShape="1">
                <a:blip r:embed="rId3"/>
                <a:stretch>
                  <a:fillRect l="-4" r="-337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4" end="4"/>
                                            </p:txEl>
                                          </p:spTgt>
                                        </p:tgtEl>
                                        <p:attrNameLst>
                                          <p:attrName>style.visibility</p:attrName>
                                        </p:attrNameLst>
                                      </p:cBhvr>
                                      <p:to>
                                        <p:strVal val="visible"/>
                                      </p:to>
                                    </p:set>
                                    <p:animEffect transition="in" filter="fade">
                                      <p:cBhvr>
                                        <p:cTn id="54"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1_1#626e6bbe9?pid=92c88948b&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（3）图中乙所示状态时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，丙处溶液浓度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；某学生在进行步骤D时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现实验现象与滴加清水前无明显变化，可能的原因是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。该实验也可选择根尖的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区细胞作为实验材料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62_1#626e6bbe9.blank?pid=92c88948b&amp;color=0,0,0&amp;vpa=26&amp;vtp=1&amp;bbb=1"/>
          <p:cNvSpPr/>
          <p:nvPr/>
        </p:nvSpPr>
        <p:spPr>
          <a:xfrm>
            <a:off x="5199126" y="9311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大于或等于</a:t>
            </a:r>
            <a:endParaRPr lang="en-US" altLang="zh-CN" sz="2000" dirty="0"/>
          </a:p>
        </p:txBody>
      </p:sp>
      <p:sp>
        <p:nvSpPr>
          <p:cNvPr id="4" name="QB_4_AN.63_1#626e6bbe9.blank?pid=92c88948b&amp;color=0,0,0&amp;vpa=27&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细胞失水过多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（或质壁分离时间太长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死亡</a:t>
            </a:r>
            <a:endParaRPr lang="en-US" altLang="zh-CN" sz="2000" dirty="0"/>
          </a:p>
        </p:txBody>
      </p:sp>
      <p:sp>
        <p:nvSpPr>
          <p:cNvPr id="5" name="QB_4_AN.64_1#626e6bbe9.blank?pid=92c88948b&amp;color=0,0,0&amp;vpa=28&amp;vtp=1&amp;bbb=1"/>
          <p:cNvSpPr/>
          <p:nvPr/>
        </p:nvSpPr>
        <p:spPr>
          <a:xfrm>
            <a:off x="4160901" y="18455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成熟</a:t>
            </a:r>
            <a:endParaRPr lang="en-US" altLang="zh-CN" sz="2000" dirty="0"/>
          </a:p>
        </p:txBody>
      </p:sp>
      <p:sp>
        <p:nvSpPr>
          <p:cNvPr id="6" name="QB_4_AS.65_1#626e6bbe9?pid=92c88948b&amp;color=0,0,0&amp;vtp=1&amp;bbb=1&amp;hb=1"/>
          <p:cNvSpPr/>
          <p:nvPr/>
        </p:nvSpPr>
        <p:spPr>
          <a:xfrm>
            <a:off x="722376" y="2395220"/>
            <a:ext cx="10753344" cy="2755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图中乙显示细胞正处于质壁分离状态（静态图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），但要判断丙处外界溶液浓度和细胞液浓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度的大小关系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，还需要进行讨论：若此时细胞已经达到质壁分离的最大程度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，则细胞液浓度与外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界溶液浓度相等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；若此时还没有达到质壁分离的最大程度，则外界溶液浓度大于细胞液浓度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丙处溶液浓度大于或等于细胞液浓度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。D步骤为将质壁分离的细胞置于清水中，若不能复原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能的原因是细胞失水过多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（或质壁分离时间过长）已死亡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，该实验也可选择根尖的成熟区细胞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具有大液泡）作为实验材料。</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66_1#b7e939f01?sp=1&amp;pid=92c88948b&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（4）除上述实验以外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，洋葱可作为实验材料并在光学显微镜下观察的实验有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探究根尖细胞中是否含有脂肪</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②探究细胞的呼吸方式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③观察多种多样的细胞</a:t>
            </a:r>
            <a:endParaRPr lang="en-US" altLang="zh-CN" sz="2000" dirty="0"/>
          </a:p>
        </p:txBody>
      </p:sp>
      <p:sp>
        <p:nvSpPr>
          <p:cNvPr id="3" name="QB_4_AN.67_1#b7e939f01.blank?pid=92c88948b&amp;color=0,0,0&amp;vpa=29&amp;vtp=1&amp;bbb=1"/>
          <p:cNvSpPr/>
          <p:nvPr/>
        </p:nvSpPr>
        <p:spPr>
          <a:xfrm>
            <a:off x="9263126" y="9311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a:t>
            </a:r>
            <a:endParaRPr lang="en-US" altLang="zh-CN" sz="2000" dirty="0"/>
          </a:p>
        </p:txBody>
      </p:sp>
      <p:sp>
        <p:nvSpPr>
          <p:cNvPr id="4" name="QB_4_AS.68_1#b7e939f01?pid=92c88948b&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除了上述实验以外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，洋葱可作为实验材料并在光学显微镜下观察的实验还有用无色的根尖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细胞探究是否含有脂肪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，用洋葱鳞片叶表皮细胞、根尖分生区细胞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、叶肉细胞等来观察多种多样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；而探究细胞的呼吸方式不需要显微镜，故①③符合题意。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69_1#fb476ef76?sp=1&amp;pid=e63f71eb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［江西宜春2024高一下月考］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如图1表示樱桃的细胞呼吸过程，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①～④表示过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；图2是一种利用樱桃测定呼吸速率的密闭装置。结合图示回答问题：</a:t>
                </a:r>
                <a:endParaRPr lang="en-US" altLang="zh-CN" sz="2000" dirty="0"/>
              </a:p>
            </p:txBody>
          </p:sp>
        </mc:Choice>
        <mc:Fallback>
          <p:sp>
            <p:nvSpPr>
              <p:cNvPr id="2" name="QO_3_BD.69_1#fb476ef76?sp=1&amp;pid=e63f71ebc&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O_3_BD.69_3#fb476ef76?iti=1&amp;htil=1&amp;pid=e63f71eb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536192" y="2762192"/>
            <a:ext cx="3739896" cy="1508760"/>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3_BD.69_4#fb476ef76?iti=2&amp;htil=1&amp;pid=e63f71e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76288" y="2021528"/>
            <a:ext cx="3822192" cy="224942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3_BD.69_5#fb476ef76?iti=1&amp;htil=1&amp;pid=e63f71ebc&amp;color=0,0,0&amp;vtp=1&amp;bbb=1"/>
          <p:cNvSpPr/>
          <p:nvPr/>
        </p:nvSpPr>
        <p:spPr>
          <a:xfrm>
            <a:off x="3175953" y="439795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3_BD.69_6#fb476ef76?iti=2&amp;htil=1&amp;pid=e63f71ebc&amp;color=0,0,0&amp;vtp=1&amp;bbb=1"/>
          <p:cNvSpPr/>
          <p:nvPr/>
        </p:nvSpPr>
        <p:spPr>
          <a:xfrm>
            <a:off x="8557196" y="439795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70_1#3baaaa6b1?pid=fb476ef76&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C代表的物质分别是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。图中有氧呼吸的完整过程包括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上进行。图中除过程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填序号）外，都可以合成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4_BD.70_1#3baaaa6b1?pid=fb476ef76&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71_1#3baaaa6b1.blank?pid=fb476ef76&amp;color=0,0,0&amp;vpa=30&amp;vtp=1&amp;bbb=1"/>
              <p:cNvSpPr/>
              <p:nvPr/>
            </p:nvSpPr>
            <p:spPr>
              <a:xfrm>
                <a:off x="4721288" y="1020000"/>
                <a:ext cx="675704" cy="317500"/>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4_AN.71_1#3baaaa6b1.blank?pid=fb476ef76&amp;color=0,0,0&amp;vpa=30&amp;vtp=1&amp;bbb=1"/>
              <p:cNvSpPr>
                <a:spLocks noRot="1" noChangeAspect="1" noMove="1" noResize="1" noEditPoints="1" noAdjustHandles="1" noChangeArrowheads="1" noChangeShapeType="1" noTextEdit="1"/>
              </p:cNvSpPr>
              <p:nvPr/>
            </p:nvSpPr>
            <p:spPr>
              <a:xfrm>
                <a:off x="4721288" y="1020000"/>
                <a:ext cx="675704" cy="317500"/>
              </a:xfrm>
              <a:prstGeom prst="rect">
                <a:avLst/>
              </a:prstGeom>
              <a:blipFill rotWithShape="1">
                <a:blip r:embed="rId2"/>
                <a:stretch>
                  <a:fillRect l="-9" t="-60" r="19" b="6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N.72_1#3baaaa6b1.blank?pid=fb476ef76&amp;color=0,0,0&amp;vpa=31&amp;vtp=1&amp;bbb=1"/>
              <p:cNvSpPr/>
              <p:nvPr/>
            </p:nvSpPr>
            <p:spPr>
              <a:xfrm>
                <a:off x="5699189" y="1019619"/>
                <a:ext cx="495300"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4_AN.72_1#3baaaa6b1.blank?pid=fb476ef76&amp;color=0,0,0&amp;vpa=31&amp;vtp=1&amp;bbb=1"/>
              <p:cNvSpPr>
                <a:spLocks noRot="1" noChangeAspect="1" noMove="1" noResize="1" noEditPoints="1" noAdjustHandles="1" noChangeArrowheads="1" noChangeShapeType="1" noTextEdit="1"/>
              </p:cNvSpPr>
              <p:nvPr/>
            </p:nvSpPr>
            <p:spPr>
              <a:xfrm>
                <a:off x="5699189" y="1019619"/>
                <a:ext cx="495300" cy="317500"/>
              </a:xfrm>
              <a:prstGeom prst="rect">
                <a:avLst/>
              </a:prstGeom>
              <a:blipFill rotWithShape="1">
                <a:blip r:embed="rId3"/>
                <a:stretch>
                  <a:fillRect l="-13" t="-140" r="13" b="140"/>
                </a:stretch>
              </a:blipFill>
            </p:spPr>
            <p:txBody>
              <a:bodyPr/>
              <a:lstStyle/>
              <a:p>
                <a:r>
                  <a:rPr lang="zh-CN" altLang="en-US">
                    <a:noFill/>
                  </a:rPr>
                  <a:t> </a:t>
                </a:r>
              </a:p>
            </p:txBody>
          </p:sp>
        </mc:Fallback>
      </mc:AlternateContent>
      <p:sp>
        <p:nvSpPr>
          <p:cNvPr id="5" name="QB_4_AN.73_1#3baaaa6b1.blank?pid=fb476ef76&amp;color=0,0,0&amp;vpa=32&amp;vtp=1&amp;bbb=1"/>
          <p:cNvSpPr/>
          <p:nvPr/>
        </p:nvSpPr>
        <p:spPr>
          <a:xfrm>
            <a:off x="9761601" y="931164"/>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solidFill>
                <a:srgbClr val="00B050"/>
              </a:solidFill>
            </a:endParaRPr>
          </a:p>
        </p:txBody>
      </p:sp>
      <p:sp>
        <p:nvSpPr>
          <p:cNvPr id="6" name="QB_4_AN.74_1#3baaaa6b1.blank?pid=fb476ef76&amp;color=0,0,0&amp;vpa=33&amp;vtp=1&amp;bbb=1"/>
          <p:cNvSpPr/>
          <p:nvPr/>
        </p:nvSpPr>
        <p:spPr>
          <a:xfrm>
            <a:off x="3271901" y="13883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线粒体内膜</a:t>
            </a:r>
            <a:endParaRPr lang="en-US" altLang="zh-CN" sz="2000" dirty="0">
              <a:solidFill>
                <a:srgbClr val="00B050"/>
              </a:solidFill>
            </a:endParaRPr>
          </a:p>
        </p:txBody>
      </p:sp>
      <p:sp>
        <p:nvSpPr>
          <p:cNvPr id="7" name="QB_4_AN.75_1#3baaaa6b1.blank?pid=fb476ef76&amp;color=0,0,0&amp;vpa=34&amp;vtp=1"/>
          <p:cNvSpPr/>
          <p:nvPr/>
        </p:nvSpPr>
        <p:spPr>
          <a:xfrm>
            <a:off x="7081901" y="13883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4_AS.76_1#3baaaa6b1?pid=fb476ef76&amp;color=0,0,0&amp;vtp=1&amp;bbb=1&amp;hb=1"/>
              <p:cNvSpPr/>
              <p:nvPr/>
            </p:nvSpPr>
            <p:spPr>
              <a:xfrm>
                <a:off x="722376" y="18923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图1中①为呼吸作用的第一阶段，②是无氧呼吸的第二阶段，产物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是酒精、B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是二氧化碳，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是有氧呼吸的第二阶段，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A是</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，④为有氧呼吸的第三阶段，D是氧气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。图中有氧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呼吸的完整过程包括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①有氧呼吸第一阶段、③有氧呼吸第二阶段、④有氧呼吸第三阶段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④在线粒体内膜上进行。图中除过程②（无氧呼吸第二阶段）外，都可以合成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4_AS.76_1#3baaaa6b1?pid=fb476ef76&amp;color=0,0,0&amp;vtp=1&amp;bbb=1&amp;hb=1"/>
              <p:cNvSpPr>
                <a:spLocks noRot="1" noChangeAspect="1" noMove="1" noResize="1" noEditPoints="1" noAdjustHandles="1" noChangeArrowheads="1" noChangeShapeType="1" noTextEdit="1"/>
              </p:cNvSpPr>
              <p:nvPr/>
            </p:nvSpPr>
            <p:spPr>
              <a:xfrm>
                <a:off x="722376" y="1892300"/>
                <a:ext cx="10753344" cy="1854200"/>
              </a:xfrm>
              <a:prstGeom prst="rect">
                <a:avLst/>
              </a:prstGeom>
              <a:blipFill rotWithShape="1">
                <a:blip r:embed="rId4"/>
                <a:stretch>
                  <a:fillRect l="-4" r="-168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animEffect transition="in" filter="fade">
                                      <p:cBhvr>
                                        <p:cTn id="53" dur="500"/>
                                        <p:tgtEl>
                                          <p:spTgt spid="8">
                                            <p:txEl>
                                              <p:pRg st="1" end="1"/>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
                                            <p:txEl>
                                              <p:pRg st="2" end="2"/>
                                            </p:txEl>
                                          </p:spTgt>
                                        </p:tgtEl>
                                        <p:attrNameLst>
                                          <p:attrName>style.visibility</p:attrName>
                                        </p:attrNameLst>
                                      </p:cBhvr>
                                      <p:to>
                                        <p:strVal val="visible"/>
                                      </p:to>
                                    </p:set>
                                    <p:animEffect transition="in" filter="fade">
                                      <p:cBhvr>
                                        <p:cTn id="56" dur="500"/>
                                        <p:tgtEl>
                                          <p:spTgt spid="8">
                                            <p:txEl>
                                              <p:pRg st="2" end="2"/>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xEl>
                                              <p:pRg st="3" end="3"/>
                                            </p:txEl>
                                          </p:spTgt>
                                        </p:tgtEl>
                                        <p:attrNameLst>
                                          <p:attrName>style.visibility</p:attrName>
                                        </p:attrNameLst>
                                      </p:cBhvr>
                                      <p:to>
                                        <p:strVal val="visible"/>
                                      </p:to>
                                    </p:set>
                                    <p:animEffect transition="in" filter="fade">
                                      <p:cBhvr>
                                        <p:cTn id="59"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P spid="8"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77_1#c684b971d?pid=fb476ef76&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（2）图2关闭活塞，在适宜温度下放置</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后，测得有色液滴向左移动了一定距离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填生理过程）引起。</a:t>
                </a:r>
                <a:endParaRPr lang="en-US" altLang="zh-CN" sz="2000" dirty="0">
                  <a:solidFill>
                    <a:srgbClr val="000000"/>
                  </a:solidFill>
                </a:endParaRPr>
              </a:p>
            </p:txBody>
          </p:sp>
        </mc:Choice>
        <mc:Fallback>
          <p:sp>
            <p:nvSpPr>
              <p:cNvPr id="2" name="QB_4_BD.77_1#c684b971d?pid=fb476ef76&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797" b="49"/>
                </a:stretch>
              </a:blipFill>
            </p:spPr>
            <p:txBody>
              <a:bodyPr/>
              <a:lstStyle/>
              <a:p>
                <a:r>
                  <a:rPr lang="zh-CN" altLang="en-US">
                    <a:noFill/>
                  </a:rPr>
                  <a:t> </a:t>
                </a:r>
              </a:p>
            </p:txBody>
          </p:sp>
        </mc:Fallback>
      </mc:AlternateContent>
      <p:sp>
        <p:nvSpPr>
          <p:cNvPr id="3" name="QB_4_AN.78_1#c684b971d.blank?pid=fb476ef76&amp;color=0,0,0&amp;vpa=35&amp;vtp=1&amp;bbb=1"/>
          <p:cNvSpPr/>
          <p:nvPr/>
        </p:nvSpPr>
        <p:spPr>
          <a:xfrm>
            <a:off x="1493901" y="1391100"/>
            <a:ext cx="247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（樱桃的）有氧呼吸</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4_AS.79_1#c684b971d?pid=fb476ef76&amp;color=0,0,0&amp;vtp=1&amp;bbb=1&amp;hb=1"/>
              <p:cNvSpPr/>
              <p:nvPr/>
            </p:nvSpPr>
            <p:spPr>
              <a:xfrm>
                <a:off x="722376" y="194024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在适宜温度下，装置内的新鲜樱桃可进行有氧呼吸，该过程会消耗装置内的氧气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生等体积二氧化碳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，二氧化碳被</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溶液吸收，因此装置中气体总量减少，压强变小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，有色液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滴向左移动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4_AS.79_1#c684b971d?pid=fb476ef76&amp;color=0,0,0&amp;vtp=1&amp;bbb=1&amp;hb=1"/>
              <p:cNvSpPr>
                <a:spLocks noRot="1" noChangeAspect="1" noMove="1" noResize="1" noEditPoints="1" noAdjustHandles="1" noChangeArrowheads="1" noChangeShapeType="1" noTextEdit="1"/>
              </p:cNvSpPr>
              <p:nvPr/>
            </p:nvSpPr>
            <p:spPr>
              <a:xfrm>
                <a:off x="722376" y="1940248"/>
                <a:ext cx="10753344" cy="1384300"/>
              </a:xfrm>
              <a:prstGeom prst="rect">
                <a:avLst/>
              </a:prstGeom>
              <a:blipFill rotWithShape="1">
                <a:blip r:embed="rId2"/>
                <a:stretch>
                  <a:fillRect l="-4" t="-23" b="23"/>
                </a:stretch>
              </a:blipFill>
            </p:spPr>
            <p:txBody>
              <a:bodyPr/>
              <a:lstStyle/>
              <a:p>
                <a:r>
                  <a:rPr lang="zh-CN" altLang="en-US">
                    <a:noFill/>
                  </a:rPr>
                  <a:t> </a:t>
                </a:r>
              </a:p>
            </p:txBody>
          </p:sp>
        </mc:Fallback>
      </mc:AlternateContent>
      <p:sp>
        <p:nvSpPr>
          <p:cNvPr id="5" name="QB_4_BD.80_1#36a77efb1?pid=fb476ef76&amp;color=0,0,0&amp;vtp=1&amp;bbb=1&amp;hb=1"/>
          <p:cNvSpPr/>
          <p:nvPr/>
        </p:nvSpPr>
        <p:spPr>
          <a:xfrm>
            <a:off x="722376" y="337284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必须对实验结果进行校正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。校正装置的容器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和试管中应分别放入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6" name="QB_4_AN.81_1#36a77efb1.blank?pid=fb476ef76&amp;color=0,0,0&amp;vpa=36&amp;vtp=1&amp;bbb=1"/>
          <p:cNvSpPr/>
          <p:nvPr/>
        </p:nvSpPr>
        <p:spPr>
          <a:xfrm>
            <a:off x="1897126" y="3334742"/>
            <a:ext cx="424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排除外界物理因素对实验结果的影响</a:t>
            </a:r>
            <a:endParaRPr lang="en-US" altLang="zh-CN" sz="2000" dirty="0">
              <a:solidFill>
                <a:srgbClr val="00B050"/>
              </a:solidFill>
            </a:endParaRPr>
          </a:p>
        </p:txBody>
      </p:sp>
      <p:sp>
        <p:nvSpPr>
          <p:cNvPr id="7" name="QB_4_AN.82_1#36a77efb1.blank?pid=fb476ef76&amp;color=0,0,0&amp;vpa=37&amp;vtp=1&amp;bbb=1"/>
          <p:cNvSpPr/>
          <p:nvPr/>
        </p:nvSpPr>
        <p:spPr>
          <a:xfrm>
            <a:off x="3017901" y="3791942"/>
            <a:ext cx="348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与实验组等量煮熟冷却的樱桃</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4_AN.83_1#36a77efb1.blank?pid=fb476ef76&amp;color=0,0,0&amp;vpa=38&amp;vtp=1&amp;bbb=1"/>
              <p:cNvSpPr/>
              <p:nvPr/>
            </p:nvSpPr>
            <p:spPr>
              <a:xfrm>
                <a:off x="6827901" y="3881316"/>
                <a:ext cx="401161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𝐦𝐋</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质量分数为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𝐍𝐚𝐎𝐇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100" dirty="0">
                  <a:solidFill>
                    <a:srgbClr val="00B050"/>
                  </a:solidFill>
                </a:endParaRPr>
              </a:p>
            </p:txBody>
          </p:sp>
        </mc:Choice>
        <mc:Fallback>
          <p:sp>
            <p:nvSpPr>
              <p:cNvPr id="8" name="QB_4_AN.83_1#36a77efb1.blank?pid=fb476ef76&amp;color=0,0,0&amp;vpa=38&amp;vtp=1&amp;bbb=1"/>
              <p:cNvSpPr>
                <a:spLocks noRot="1" noChangeAspect="1" noMove="1" noResize="1" noEditPoints="1" noAdjustHandles="1" noChangeArrowheads="1" noChangeShapeType="1" noTextEdit="1"/>
              </p:cNvSpPr>
              <p:nvPr/>
            </p:nvSpPr>
            <p:spPr>
              <a:xfrm>
                <a:off x="6827901" y="3881316"/>
                <a:ext cx="4011613" cy="317500"/>
              </a:xfrm>
              <a:prstGeom prst="rect">
                <a:avLst/>
              </a:prstGeom>
              <a:blipFill rotWithShape="1">
                <a:blip r:embed="rId3"/>
                <a:stretch>
                  <a:fillRect l="-9" t="-3662" r="2" b="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4_AS.84_1#36a77efb1?pid=fb476ef76&amp;color=0,0,0&amp;vtp=1&amp;bbb=1&amp;hb=1"/>
              <p:cNvSpPr/>
              <p:nvPr/>
            </p:nvSpPr>
            <p:spPr>
              <a:xfrm>
                <a:off x="722376" y="434562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外界温度等环境因素也会引起有色液滴的移动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，因此为了排除外界物理因素对实验结果的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，使测得的有色液滴移动数值更准确，须设计校正装置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，容器和试管中应分别放入与实验组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等量煮熟后冷却的樱桃和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质量分数为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endParaRPr lang="en-US" altLang="zh-CN" sz="2200" dirty="0">
                  <a:solidFill>
                    <a:srgbClr val="000000"/>
                  </a:solidFill>
                </a:endParaRPr>
              </a:p>
            </p:txBody>
          </p:sp>
        </mc:Choice>
        <mc:Fallback>
          <p:sp>
            <p:nvSpPr>
              <p:cNvPr id="9" name="QB_4_AS.84_1#36a77efb1?pid=fb476ef76&amp;color=0,0,0&amp;vtp=1&amp;bbb=1&amp;hb=1"/>
              <p:cNvSpPr>
                <a:spLocks noRot="1" noChangeAspect="1" noMove="1" noResize="1" noEditPoints="1" noAdjustHandles="1" noChangeArrowheads="1" noChangeShapeType="1" noTextEdit="1"/>
              </p:cNvSpPr>
              <p:nvPr/>
            </p:nvSpPr>
            <p:spPr>
              <a:xfrm>
                <a:off x="722376" y="4345628"/>
                <a:ext cx="10753344" cy="1384300"/>
              </a:xfrm>
              <a:prstGeom prst="rect">
                <a:avLst/>
              </a:prstGeom>
              <a:blipFill rotWithShape="1">
                <a:blip r:embed="rId4"/>
                <a:stretch>
                  <a:fillRect l="-4" t="-23" r="-402"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P spid="9"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0a69203ac?pid=e63f71ebc&amp;color=0,0,0&amp;vtp=1&amp;bt=1&amp;bbb=1"/>
          <p:cNvSpPr/>
          <p:nvPr/>
        </p:nvSpPr>
        <p:spPr>
          <a:xfrm>
            <a:off x="722376" y="969264"/>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3_BD.1_1#a43835cac?pid=e63f71ebc&amp;color=0,0,0&amp;vtp=1&amp;bbb=1&amp;hb=1"/>
          <p:cNvSpPr/>
          <p:nvPr/>
        </p:nvSpPr>
        <p:spPr>
          <a:xfrm>
            <a:off x="722376" y="147221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黑藻是一种叶片薄且叶绿体较大的水生植物，分布广泛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、易于取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，常用作生物学实验材料。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3_AN.2_1#a43835cac.bracket?pid=e63f71ebc&amp;color=0,0,0&amp;vpa=1&amp;vtp=1"/>
          <p:cNvSpPr/>
          <p:nvPr/>
        </p:nvSpPr>
        <p:spPr>
          <a:xfrm>
            <a:off x="6764401" y="1929418"/>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3_BD.1_2#a43835cac.choices?pid=e63f71ebc&amp;color=0,0,0&amp;vtp=1&amp;bbb=1"/>
          <p:cNvSpPr/>
          <p:nvPr/>
        </p:nvSpPr>
        <p:spPr>
          <a:xfrm>
            <a:off x="722376" y="243741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A.黑藻是一种单细胞藻类，叶片可用作观察叶绿体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.黑藻成熟叶片不可作为观察质壁分离和复原的材料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.黑藻成熟叶片不可作为观察植物有丝分裂的材料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.观察黑藻根尖细胞分裂时，在有丝分裂前期中心体分别移向细胞两极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85_1#b7ac290df?pid=fb476ef76&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（4）生活中发现，受到机械损伤后的樱桃易腐烂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。有人推测腐烂与机械损伤引起樱桃有氧呼吸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速率改变有关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。请结合测定呼吸速率的实验装置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，设计实验验证机械损伤能引起樱桃有氧呼吸速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4_AS.86_1#b7ac290df?pid=fb476ef76&amp;color=0,0,0&amp;vtp=1&amp;bbb=1&amp;hb=1"/>
          <p:cNvSpPr/>
          <p:nvPr/>
        </p:nvSpPr>
        <p:spPr>
          <a:xfrm>
            <a:off x="722376" y="239744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该实验的目的是验证机械损伤能引起樱桃有氧呼吸速率升高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，该实验的自变量是樱桃是否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受到机械损伤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，因变量是樱桃有氧呼吸速率（装置中有色液滴移动距离）。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7_1#d19bad3ff?pid=b7ac290df&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①实验步骤：</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：按照图中装置进行操作，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后，记录有色液滴移动距离为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：另设一套装置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，向容器内加入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记录相同时间内有色液滴移动距离为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数值的大小。</a:t>
                </a:r>
                <a:endParaRPr lang="en-US" altLang="zh-CN" sz="2000" dirty="0">
                  <a:solidFill>
                    <a:srgbClr val="000000"/>
                  </a:solidFill>
                </a:endParaRPr>
              </a:p>
            </p:txBody>
          </p:sp>
        </mc:Choice>
        <mc:Fallback>
          <p:sp>
            <p:nvSpPr>
              <p:cNvPr id="2" name="QB_5_BD.87_1#d19bad3ff?pid=b7ac290df&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402" b="16"/>
                </a:stretch>
              </a:blipFill>
            </p:spPr>
            <p:txBody>
              <a:bodyPr/>
              <a:lstStyle/>
              <a:p>
                <a:r>
                  <a:rPr lang="zh-CN" altLang="en-US">
                    <a:noFill/>
                  </a:rPr>
                  <a:t> </a:t>
                </a:r>
              </a:p>
            </p:txBody>
          </p:sp>
        </mc:Fallback>
      </mc:AlternateContent>
      <p:sp>
        <p:nvSpPr>
          <p:cNvPr id="3" name="QB_5_AN.88_1#d19bad3ff.blank?pid=b7ac290df&amp;color=0,0,0&amp;vpa=39&amp;vtp=1&amp;bbb=1"/>
          <p:cNvSpPr/>
          <p:nvPr/>
        </p:nvSpPr>
        <p:spPr>
          <a:xfrm>
            <a:off x="5049901" y="1873700"/>
            <a:ext cx="5010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与对照组等量、消毒并受到机械损伤的樱桃</a:t>
            </a:r>
            <a:endParaRPr lang="en-US" altLang="zh-CN" sz="2000" dirty="0">
              <a:solidFill>
                <a:srgbClr val="00B050"/>
              </a:solidFill>
            </a:endParaRPr>
          </a:p>
        </p:txBody>
      </p:sp>
      <p:sp>
        <p:nvSpPr>
          <p:cNvPr id="4" name="QB_5_AN.89_1#d19bad3ff.blank?pid=b7ac290df&amp;color=0,0,0&amp;vpa=40&amp;vtp=1&amp;bbb=1"/>
          <p:cNvSpPr/>
          <p:nvPr/>
        </p:nvSpPr>
        <p:spPr>
          <a:xfrm>
            <a:off x="731901" y="2330900"/>
            <a:ext cx="170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与对照组相同</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90_1#d19bad3ff?pid=b7ac290df&amp;color=0,0,0&amp;vtp=1&amp;bbb=1&amp;hb=1"/>
              <p:cNvSpPr/>
              <p:nvPr/>
            </p:nvSpPr>
            <p:spPr>
              <a:xfrm>
                <a:off x="722376" y="3723328"/>
                <a:ext cx="10753344" cy="1016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第二步：实验组向容器内加入与对照组等量、消毒且受到机械损伤的樱桃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，其他条件与对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照组完全相同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；第三步观察因变量的变化，比较</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数值的大小。</a:t>
                </a:r>
                <a:endParaRPr lang="en-US" altLang="zh-CN" sz="2200" dirty="0">
                  <a:solidFill>
                    <a:srgbClr val="000000"/>
                  </a:solidFill>
                </a:endParaRPr>
              </a:p>
            </p:txBody>
          </p:sp>
        </mc:Choice>
        <mc:Fallback>
          <p:sp>
            <p:nvSpPr>
              <p:cNvPr id="5" name="QB_5_AS.90_1#d19bad3ff?pid=b7ac290df&amp;color=0,0,0&amp;vtp=1&amp;bbb=1&amp;hb=1"/>
              <p:cNvSpPr>
                <a:spLocks noRot="1" noChangeAspect="1" noMove="1" noResize="1" noEditPoints="1" noAdjustHandles="1" noChangeArrowheads="1" noChangeShapeType="1" noTextEdit="1"/>
              </p:cNvSpPr>
              <p:nvPr/>
            </p:nvSpPr>
            <p:spPr>
              <a:xfrm>
                <a:off x="722376" y="3723328"/>
                <a:ext cx="10753344" cy="1016000"/>
              </a:xfrm>
              <a:prstGeom prst="rect">
                <a:avLst/>
              </a:prstGeom>
              <a:blipFill rotWithShape="1">
                <a:blip r:embed="rId2"/>
                <a:stretch>
                  <a:fillRect l="-4" t="-32" b="32"/>
                </a:stretch>
              </a:blipFill>
            </p:spPr>
            <p:txBody>
              <a:bodyPr/>
              <a:lstStyle/>
              <a:p>
                <a:r>
                  <a:rPr lang="zh-CN" altLang="en-US">
                    <a:noFill/>
                  </a:rPr>
                  <a:t> </a:t>
                </a:r>
              </a:p>
            </p:txBody>
          </p:sp>
        </mc:Fallback>
      </mc:AlternateContent>
      <p:sp>
        <p:nvSpPr>
          <p:cNvPr id="6" name="QB_5_BD.91_1#9d8a34aa3?pid=b7ac290df&amp;color=0,0,0&amp;vtp=1&amp;bbb=1"/>
          <p:cNvSpPr/>
          <p:nvPr/>
        </p:nvSpPr>
        <p:spPr>
          <a:xfrm>
            <a:off x="722376" y="4739328"/>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5_AN.92_1#9d8a34aa3.blank?pid=b7ac290df&amp;color=0,0,0&amp;vpa=41&amp;vtp=1&amp;bbb=1"/>
              <p:cNvSpPr/>
              <p:nvPr/>
            </p:nvSpPr>
            <p:spPr>
              <a:xfrm>
                <a:off x="2308289" y="4796414"/>
                <a:ext cx="772922"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𝒃</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5_AN.92_1#9d8a34aa3.blank?pid=b7ac290df&amp;color=0,0,0&amp;vpa=41&amp;vtp=1&amp;bbb=1"/>
              <p:cNvSpPr>
                <a:spLocks noRot="1" noChangeAspect="1" noMove="1" noResize="1" noEditPoints="1" noAdjustHandles="1" noChangeArrowheads="1" noChangeShapeType="1" noTextEdit="1"/>
              </p:cNvSpPr>
              <p:nvPr/>
            </p:nvSpPr>
            <p:spPr>
              <a:xfrm>
                <a:off x="2308289" y="4796414"/>
                <a:ext cx="772922" cy="317500"/>
              </a:xfrm>
              <a:prstGeom prst="rect">
                <a:avLst/>
              </a:prstGeom>
              <a:blipFill rotWithShape="1">
                <a:blip r:embed="rId3"/>
                <a:stretch>
                  <a:fillRect l="-8" t="-82" r="25" b="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93_1#9d8a34aa3?pid=b7ac290df&amp;color=0,0,0&amp;vtp=1&amp;bbb=1"/>
              <p:cNvSpPr/>
              <p:nvPr/>
            </p:nvSpPr>
            <p:spPr>
              <a:xfrm>
                <a:off x="722376" y="5125281"/>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本实验为验证性实验，故实验结果是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5_AS.93_1#9d8a34aa3?pid=b7ac290df&amp;color=0,0,0&amp;vtp=1&amp;bbb=1"/>
              <p:cNvSpPr>
                <a:spLocks noRot="1" noChangeAspect="1" noMove="1" noResize="1" noEditPoints="1" noAdjustHandles="1" noChangeArrowheads="1" noChangeShapeType="1" noTextEdit="1"/>
              </p:cNvSpPr>
              <p:nvPr/>
            </p:nvSpPr>
            <p:spPr>
              <a:xfrm>
                <a:off x="722376" y="5125281"/>
                <a:ext cx="10753344" cy="482600"/>
              </a:xfrm>
              <a:prstGeom prst="rect">
                <a:avLst/>
              </a:prstGeom>
              <a:blipFill rotWithShape="1">
                <a:blip r:embed="rId4"/>
                <a:stretch>
                  <a:fillRect l="-4" t="-41" b="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3_1#a43835cac?pid=e63f71ebc&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黑藻不是藻类，而是高等植物，黑藻叶片由单层细胞构成，细胞内叶绿体多且体积大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观察叶绿体的良好材料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，A错误；黑藻成熟叶片含有大液泡，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且叶绿体的存在使得细胞为绿色，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可作为观察质壁分离和复原的材料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，B错误；黑藻成熟叶片高度分化，不会分裂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，不可作为观察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植物细胞有丝分裂的材料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，C正确；黑藻属于高等植物，细胞内没有中心体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，中心体存在于动物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和低等植物的细胞中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4_1#436c9b5df?pid=e63f71ebc&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萤火虫尾部的发光细胞中含有荧光素和荧光素酶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，荧光素接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受能量后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，在荧光素酶的催化作用下形成氧化荧光素并且发出荧光。某研究小组为验证</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火虫发光器发光的直接能源物质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，将刚切下的发光器迅速研制成研磨液，并均分为三组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即滴加等体积的生理盐水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溶液、葡萄糖溶液，观察并记录实验现象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。下列有关说法正确的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4_1#436c9b5df?pid=e63f71ebc&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402" b="20"/>
                </a:stretch>
              </a:blipFill>
            </p:spPr>
            <p:txBody>
              <a:bodyPr/>
              <a:lstStyle/>
              <a:p>
                <a:r>
                  <a:rPr lang="zh-CN" altLang="en-US">
                    <a:noFill/>
                  </a:rPr>
                  <a:t> </a:t>
                </a:r>
              </a:p>
            </p:txBody>
          </p:sp>
        </mc:Fallback>
      </mc:AlternateContent>
      <p:sp>
        <p:nvSpPr>
          <p:cNvPr id="3" name="QC_3_AN.5_1#436c9b5df.bracket?pid=e63f71ebc&amp;color=0,0,0&amp;vpa=2&amp;vtp=1"/>
          <p:cNvSpPr/>
          <p:nvPr/>
        </p:nvSpPr>
        <p:spPr>
          <a:xfrm>
            <a:off x="1176401" y="28008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3_BD.4_2#436c9b5df.choices?pid=e63f71ebc&amp;color=0,0,0&amp;vtp=1&amp;bbb=1"/>
              <p:cNvSpPr/>
              <p:nvPr/>
            </p:nvSpPr>
            <p:spPr>
              <a:xfrm>
                <a:off x="722376" y="33042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A.荧光素形成氧化荧光素的化学反应属于放能反应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.为了使实验现象更明显，应将研磨液放置一段时间再进行实验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.如果实验设计科学，可推测不能发出荧光的是滴加生理盐水组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.萤火虫夜晚能一直发光，说明其发光器积累了大量</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3_BD.4_2#436c9b5df.choices?pid=e63f71ebc&amp;color=0,0,0&amp;vtp=1&amp;bbb=1"/>
              <p:cNvSpPr>
                <a:spLocks noRot="1" noChangeAspect="1" noMove="1" noResize="1" noEditPoints="1" noAdjustHandles="1" noChangeArrowheads="1" noChangeShapeType="1" noTextEdit="1"/>
              </p:cNvSpPr>
              <p:nvPr/>
            </p:nvSpPr>
            <p:spPr>
              <a:xfrm>
                <a:off x="722376" y="33042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6_1#436c9b5df?pid=e63f71ebc&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荧光素接受能量后，在荧光素酶的催化作用下形成氧化荧光素并且发出荧光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，故荧光素形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成氧化荧光素的化学反应属于吸能反应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，A错误；为了使实验现象更明显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，应将研磨液放置一段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，待其中的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消耗殆尽再进行实验，B正确；如果实验设计科学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，可推测不能发出荧光的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是滴加生理盐水组和滴加葡萄糖溶液组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在细胞中的含量是相对稳定的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，夜晚萤火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虫发光器发出荧光会消耗</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的合成速率加快，但</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不能大量积累，D错误。</a:t>
                </a:r>
                <a:endParaRPr lang="en-US" altLang="zh-CN" sz="2200" dirty="0"/>
              </a:p>
            </p:txBody>
          </p:sp>
        </mc:Choice>
        <mc:Fallback>
          <p:sp>
            <p:nvSpPr>
              <p:cNvPr id="2" name="QC_3_AS.6_1#436c9b5df?pid=e63f71ebc&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7_1#f7097c219?sp=1&amp;pid=e63f71ebc&amp;color=0,0,0&amp;vtp=1&amp;bt=1&amp;bbb=1&amp;hb=1"/>
          <p:cNvSpPr/>
          <p:nvPr/>
        </p:nvSpPr>
        <p:spPr>
          <a:xfrm>
            <a:off x="722376" y="972000"/>
            <a:ext cx="10753344" cy="12573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［江苏镇江六校2025高一上联考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为验证马铃薯提取液中含有催化葡萄糖转化成淀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粉的酶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，某科研团队进行了如表实验设计，并选用适当试剂进行检测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8" name="QC_3_BD.7_2#f7097c219?colgroup=3,5,5,10,12&amp;pid=e63f71ebc&amp;color=0,0,0&amp;vtp=1&amp;bbb=1&amp;hb=1"/>
              <p:cNvGraphicFramePr>
                <a:graphicFrameLocks noGrp="1"/>
              </p:cNvGraphicFramePr>
              <p:nvPr/>
            </p:nvGraphicFramePr>
            <p:xfrm>
              <a:off x="722376" y="2339028"/>
              <a:ext cx="10689336" cy="2157349"/>
            </p:xfrm>
            <a:graphic>
              <a:graphicData uri="http://schemas.openxmlformats.org/drawingml/2006/table">
                <a:tbl>
                  <a:tblPr/>
                  <a:tblGrid>
                    <a:gridCol w="1143000"/>
                    <a:gridCol w="1673352"/>
                    <a:gridCol w="1682496"/>
                    <a:gridCol w="2770632"/>
                    <a:gridCol w="3419856"/>
                  </a:tblGrid>
                  <a:tr h="844042">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葡萄糖溶液/</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蒸馏水/</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去除淀粉的马铃薯提取</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煮沸的去除淀粉的马铃薯提</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取液</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8" name="QC_3_BD.7_2#f7097c219?colgroup=3,5,5,10,12&amp;pid=e63f71ebc&amp;color=0,0,0&amp;vtp=1&amp;bbb=1&amp;hb=1"/>
              <p:cNvGraphicFramePr>
                <a:graphicFrameLocks noGrp="1"/>
              </p:cNvGraphicFramePr>
              <p:nvPr/>
            </p:nvGraphicFramePr>
            <p:xfrm>
              <a:off x="722376" y="2339028"/>
              <a:ext cx="10689336" cy="2157349"/>
            </p:xfrm>
            <a:graphic>
              <a:graphicData uri="http://schemas.openxmlformats.org/drawingml/2006/table">
                <a:tbl>
                  <a:tblPr/>
                  <a:tblGrid>
                    <a:gridCol w="1143000"/>
                    <a:gridCol w="1673352"/>
                    <a:gridCol w="1682496"/>
                    <a:gridCol w="2770632"/>
                    <a:gridCol w="3419856"/>
                  </a:tblGrid>
                  <a:tr h="843915">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7769">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3_AN.8_1#f7097c219.bracket?pid=e63f71ebc&amp;color=0,0,0&amp;vpa=3&amp;vtp=1&amp;bbb=1"/>
          <p:cNvSpPr/>
          <p:nvPr/>
        </p:nvSpPr>
        <p:spPr>
          <a:xfrm>
            <a:off x="960501" y="1817820"/>
            <a:ext cx="557213" cy="419100"/>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5" name="QC_3_BD.7_3#f7097c219.choices?pid=e63f71ebc&amp;color=0,0,0&amp;vtp=1&amp;bbb=1"/>
          <p:cNvSpPr/>
          <p:nvPr/>
        </p:nvSpPr>
        <p:spPr>
          <a:xfrm>
            <a:off x="722376" y="4625028"/>
            <a:ext cx="10753344" cy="1676400"/>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A.选用去除淀粉的马铃薯提取液的目的是避免原有淀粉对实验结果的影响</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.实验前可用碘液检测提取液中的淀粉是否完全去除，以保证实验结果准确</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.在实验后用碘液检测，3支试管中试管2和试管3出现蓝色</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.高温可使试管3中的酶变性失活，肽键和氢键数减少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9_1#f7097c219?pid=e63f71ebc&amp;color=0,0,0&amp;vtp=1&amp;bt=1&amp;bbb=1&amp;hb=1"/>
          <p:cNvSpPr/>
          <p:nvPr/>
        </p:nvSpPr>
        <p:spPr>
          <a:xfrm>
            <a:off x="722376" y="972000"/>
            <a:ext cx="10753344" cy="3670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本实验目的是验证马铃薯提取液中含有催化葡萄糖转化成淀粉的酶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，实验中选用去除淀粉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的马铃薯提取液的目的是避免原有淀粉对实验结果产生影响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，A正确。淀粉遇碘呈蓝色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可用碘液检测提取液中的淀粉是否完全去除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，以保证实验结果准确，B正确。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1号试管内只有葡萄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糖和蒸馏水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，没有催化葡萄糖转化成淀粉的酶，因此用碘液检测不能出现蓝色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；去除淀粉的马铃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薯提取液中含有催化葡萄糖转化成淀粉的酶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，2号试管内葡萄糖会在酶的催化下转化为淀粉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碘液检测能出现蓝色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；3号试管加入的提取液是经煮沸处理的，会导致酶的活性丧失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，不能将葡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萄糖转化为淀粉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，用碘液检测不能出现蓝色，C错误。高温可使试管3中的酶变性失活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，但通常不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会导致肽键断裂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0_1#6a737fde4?sp=1&amp;pid=e63f71ebc&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为分析小白鼠的细胞呼吸方式，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有同学设计了如图所示的实验，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每个玻璃钟罩中放置一只小白鼠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，两组小烧杯中分别倒入蒸馏水和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NaOH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，钟罩底部涂抹凡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士林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，使钟罩和玻璃板结合得紧密、不透气。实验过程中小白鼠未死亡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，不考虑环境因素对有色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液滴移动的影响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0_1#6a737fde4?sp=1&amp;pid=e63f71ebc&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pic>
        <p:nvPicPr>
          <p:cNvPr id="4" name="QC_3_BD.10_3#6a737fde4?htil=1&amp;pid=e63f71eb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49424" y="2945072"/>
            <a:ext cx="2313432" cy="250545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3_BD.10_4#6a737fde4?htil=1&amp;pid=e63f71e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98664" y="2935928"/>
            <a:ext cx="2368296" cy="25054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3_BD.10_5#6a737fde4?pid=e63f71ebc&amp;color=0,0,0&amp;vtp=1&amp;bbb=1"/>
          <p:cNvSpPr/>
          <p:nvPr/>
        </p:nvSpPr>
        <p:spPr>
          <a:xfrm>
            <a:off x="722376" y="5577528"/>
            <a:ext cx="10753344" cy="431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7719</Words>
  <Application>WPS 演示</Application>
  <PresentationFormat>宽屏</PresentationFormat>
  <Paragraphs>471</Paragraphs>
  <Slides>32</Slides>
  <Notes>32</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32</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2025-05-10T06:18:00Z</dcterms:created>
  <dcterms:modified xsi:type="dcterms:W3CDTF">2025-05-19T02:53:44Z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8317A38208164237B85C2E33B91BC415_12</vt:lpwstr>
  </property>
  <property fmtid="{D5CDD505-2E9C-101B-9397-08002B2CF9AE}" pid="3" name="KSOProductBuildVer">
    <vt:lpwstr>2052-12.1.0.20784</vt:lpwstr>
  </property>
</Properties>
</file>