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789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6b39803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不能正确利用原子守恒计算氨基酸的数目</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a151c0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正确认识氨基酸</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a014b5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蛋白质的结构及其多样性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1c89be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蛋白质的功能</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e5b787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氨基酸脱水缩合及有关计算</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b39803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不能正确利用原子守恒计算氨基酸的数目</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4.xml"/><Relationship Id="rId2" Type="http://schemas.openxmlformats.org/officeDocument/2006/relationships/image" Target="../media/image20.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6.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2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8" Type="http://schemas.openxmlformats.org/officeDocument/2006/relationships/notesSlide" Target="../notesSlides/notesSlide24.xml"/><Relationship Id="rId7" Type="http://schemas.openxmlformats.org/officeDocument/2006/relationships/slideLayout" Target="../slideLayouts/slideLayout1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jpeg"/></Relationships>
</file>

<file path=ppt/slides/_rels/slide25.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6.xml"/><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7.xml"/><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image" Target="../media/image4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7.xml"/><Relationship Id="rId1"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7.xml"/><Relationship Id="rId1"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45.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9.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9.xml"/><Relationship Id="rId1"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50.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6" Type="http://schemas.openxmlformats.org/officeDocument/2006/relationships/notesSlide" Target="../notesSlides/notesSlide38.xml"/><Relationship Id="rId5" Type="http://schemas.openxmlformats.org/officeDocument/2006/relationships/slideLayout" Target="../slideLayouts/slideLayout9.xml"/><Relationship Id="rId4" Type="http://schemas.openxmlformats.org/officeDocument/2006/relationships/image" Target="../media/image54.png"/><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image" Target="../media/image51.jpe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9.xml"/><Relationship Id="rId2" Type="http://schemas.openxmlformats.org/officeDocument/2006/relationships/image" Target="../media/image56.jpeg"/><Relationship Id="rId1" Type="http://schemas.openxmlformats.org/officeDocument/2006/relationships/image" Target="../media/image5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9.xml"/><Relationship Id="rId2" Type="http://schemas.openxmlformats.org/officeDocument/2006/relationships/image" Target="../media/image58.png"/><Relationship Id="rId1" Type="http://schemas.openxmlformats.org/officeDocument/2006/relationships/image" Target="../media/image57.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9.xml"/><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image" Target="../media/image5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9.xml"/><Relationship Id="rId1" Type="http://schemas.openxmlformats.org/officeDocument/2006/relationships/image" Target="../media/image62.png"/></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9.xml"/><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image" Target="../media/image63.jpe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9.xml"/><Relationship Id="rId2" Type="http://schemas.openxmlformats.org/officeDocument/2006/relationships/image" Target="../media/image67.png"/><Relationship Id="rId1" Type="http://schemas.openxmlformats.org/officeDocument/2006/relationships/image" Target="../media/image66.pn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9.xml"/><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image" Target="../media/image68.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3.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f33bea1a7?pid=4a014b5a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［福建厦泉五校2024高一上期中联考］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用氨基酸自动分析仪测定两种肽类化合物的氨基酸数目，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34个，但其生理功能截然不同，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下列解释错误的是(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f33bea1a7.bracket?pid=4a014b5a7&amp;color=0,0,0&amp;vpa=4&amp;vtp=1"/>
          <p:cNvSpPr/>
          <p:nvPr/>
        </p:nvSpPr>
        <p:spPr>
          <a:xfrm>
            <a:off x="757085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1_2#f33bea1a7.choices?pid=4a014b5a7&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.多肽形成的空间结构不同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.脱水缩合形成多肽的方式不同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.多肽链盘曲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、折叠方式不同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.氨基酸的排列顺序不同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f33bea1a7?pid=4a014b5a7&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多肽形成的空间结构不同会导致二者功能不同，A正确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；氨基酸脱水缩合形成多肽的方式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，故这不是导致二者功能不同的原因，B错误；多肽链盘曲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、折叠方式不同导致二者的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，进而导致功能不同，C正确；氨基酸的排列顺序不同会导致二者的结构不同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而导致功能不同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3374d98f9?pid=4a014b5a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［河南开封2024高一上期中］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蛋白是人体载脂蛋白之一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，主要参与人体脂蛋白的转化和代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蛋白中共含有299个氨基酸，在人群中有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等亚型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3374d98f9?pid=4a014b5a7&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661" b="33"/>
                </a:stretch>
              </a:blipFill>
            </p:spPr>
            <p:txBody>
              <a:bodyPr/>
              <a:lstStyle/>
              <a:p>
                <a:r>
                  <a:rPr lang="zh-CN" altLang="en-US">
                    <a:noFill/>
                  </a:rPr>
                  <a:t> </a:t>
                </a:r>
              </a:p>
            </p:txBody>
          </p:sp>
        </mc:Fallback>
      </mc:AlternateContent>
      <p:sp>
        <p:nvSpPr>
          <p:cNvPr id="3" name="QC_5_AN.15_1#3374d98f9.bracket?pid=4a014b5a7&amp;color=0,0,0&amp;vpa=5&amp;vtp=1"/>
          <p:cNvSpPr/>
          <p:nvPr/>
        </p:nvSpPr>
        <p:spPr>
          <a:xfrm>
            <a:off x="2192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4_2#3374d98f9.choices?pid=4a014b5a7&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在人体中行使完全相同的功能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蛋白存在不同亚型可能与蛋白质的空间结构有关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.加热、加酸、加酒精等不会引起</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蛋白功能的改变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.变性后的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蛋白无法与双缩脲试剂发生颜色反应</a:t>
                </a:r>
                <a:endParaRPr lang="en-US" altLang="zh-CN" sz="2000" dirty="0"/>
              </a:p>
            </p:txBody>
          </p:sp>
        </mc:Choice>
        <mc:Fallback>
          <p:sp>
            <p:nvSpPr>
              <p:cNvPr id="4" name="QC_5_BD.14_2#3374d98f9.choices?pid=4a014b5a7&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3374d98f9?pid=4a014b5a7&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蛋白质分子的种类与组成它的氨基酸数目、排列顺序以及蛋白质的空间结构有关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定功能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在人体中行使的功能不一定完全相同，A错误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；根据结构与功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能相适应的原理可推测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蛋白存在不同亚型可能与蛋白质的空间结构有关，B正确；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、加酒精会引起</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蛋白变性，破坏其空间结构，从而影响其特定功能，变性后的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ApoE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白仍具有肽键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，可与双缩脲试剂发生颜色反应，C、D错误。</a:t>
                </a:r>
                <a:endParaRPr lang="en-US" altLang="zh-CN" sz="2200" dirty="0"/>
              </a:p>
            </p:txBody>
          </p:sp>
        </mc:Choice>
        <mc:Fallback>
          <p:sp>
            <p:nvSpPr>
              <p:cNvPr id="2" name="QC_5_AS.16_1#3374d98f9?pid=4a014b5a7&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425"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363f6500b?pid=21c89be3f&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。下列关于蛋白质功能的叙述和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举例都正确的是(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363f6500b.bracket?pid=21c89be3f&amp;color=0,0,0&amp;vpa=6&amp;vtp=1"/>
          <p:cNvSpPr/>
          <p:nvPr/>
        </p:nvSpPr>
        <p:spPr>
          <a:xfrm>
            <a:off x="270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7_2#363f6500b.choices?pid=21c89be3f&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A.调节机体的生命活动，如抗体可以降低血糖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.蛋白质有免疫功能，如胃蛋白酶能催化蛋白质的水解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.是构成细胞和生物体的重要物质，如组成肌细胞的肌动蛋白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.蛋白质能进行物质运输，如胰岛素参与血液中氧气的运输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363f6500b?pid=21c89be3f&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抗体具有免疫功能，胰岛素可以降低血糖（调节机体的生命活动），A错误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；胃蛋白酶具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有催化功能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，而不是免疫功能，B错误；肌动蛋白是构成肌细胞和生物体的重要物质，C正确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岛素具有调节功能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，可降低血糖，血红蛋白可参与血液中氧气的运输，D错误。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0_1#363f6500b?pid=21c89be3f&amp;color=0,0,0&amp;vtp=1&amp;bt=1&amp;bbb=1"/>
          <p:cNvSpPr/>
          <p:nvPr/>
        </p:nvSpPr>
        <p:spPr>
          <a:xfrm>
            <a:off x="722376" y="969264"/>
            <a:ext cx="10753344" cy="32766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，蛋白质的结构多样，在细胞中承担的功能也多样。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1）有的蛋白质是细胞结构的重要组成成分，如肌蛋白；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2）有的蛋白质具有催化功能，如大多数酶的本质是蛋白质；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3）有的蛋白质具有运输功能，如载体蛋白和血红蛋白；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4）有的蛋白质具有信息传递功能，能够调节机体的生命活动，如胰岛素；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5）有的蛋白质具有免疫功能，如抗体。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bcc150d12?pid=21c89be3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下列关于蛋白质功能的叙述，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bcc150d12.bracket?pid=21c89be3f&amp;color=0,0,0&amp;vpa=7&amp;vtp=1"/>
          <p:cNvSpPr/>
          <p:nvPr/>
        </p:nvSpPr>
        <p:spPr>
          <a:xfrm>
            <a:off x="8753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1_2#bcc150d12.choices?pid=21c89be3f&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A.性激素能促进生殖细胞的生成体现了蛋白质的功能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.细胞中的化学反应离不开酶的催化，绝大多数酶都是蛋白质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.植物种子中的储备蛋白、红细胞中的运输蛋白、头发中的角蛋白体现了蛋白质功能的多样性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.蛋白质特定的功能取决于其特定的结构，有些蛋白质具有免疫功能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bcc150d12?pid=21c89be3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性激素不是蛋白质，因此其能促进生殖细胞的生成没有体现蛋白质的功能，A错误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中的化学反应离不开酶的催化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，绝大多数酶都是蛋白质，少数是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，B正确；储备蛋白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、角蛋白分别体现蛋白质的储备作用、运输作用和作为结构物质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，体现了蛋白质功能的多样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，C正确；结构决定功能，蛋白质特定的功能取决于其特定的结构，有些蛋白质（如抗体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有免疫作用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bcc150d12?pid=21c89be3f&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860887007?sp=1&amp;pid=ce5b787b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8.如图是一种多肽化合物的结构式，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24_2#860887007?pid=ce5b787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86784" y="1490853"/>
            <a:ext cx="4215384" cy="6492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5_AN.25_1#860887007.bracket?pid=ce5b787bf&amp;color=0,0,0&amp;vpa=8&amp;vtp=1"/>
          <p:cNvSpPr/>
          <p:nvPr/>
        </p:nvSpPr>
        <p:spPr>
          <a:xfrm>
            <a:off x="6975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24_3#860887007.choices?pid=ce5b787bf&amp;color=0,0,0&amp;vtp=1&amp;bbb=1"/>
          <p:cNvSpPr/>
          <p:nvPr/>
        </p:nvSpPr>
        <p:spPr>
          <a:xfrm>
            <a:off x="722376" y="2278253"/>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A.该化合物是四肽，含有3个肽键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.一分子该化合物含有2个游离的羧基和1个游离的氨基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.该化合物水解后，可得到4种氨基酸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.该化合物的相对分子质量比构成它的氨基酸相对分子质量总和小54</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08547a3e.fixed?pid=fe2d1f69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508547a3e.fixed?pid=fe2d1f69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蛋白质是生命活动的主要承担者</a:t>
            </a:r>
            <a:endParaRPr lang="en-US" altLang="zh-CN" sz="4400" dirty="0"/>
          </a:p>
        </p:txBody>
      </p:sp>
      <p:pic>
        <p:nvPicPr>
          <p:cNvPr id="4" name="C_3#508547a3e.fixed?pid=fe2d1f69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08547a3e.fixed?pid=fe2d1f69f&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860887007?pid=ce5b787bf&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据图可知，该化合物含有3个肽键，是由4个氨基酸分子脱水缩合形成的，称为四肽，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；由于组成该化合物的氨基酸中有1个氨基酸的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基中含有羧基，所以该多肽化合物含有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离的羧基和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1个游离的氨基，B正确；该多肽由4个氨基酸组成，其中从左向右第1个和第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4个氨基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基相同，因此该化合物水解后可得到3种氨基酸，C错误；该化合物是由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4个氨基酸分子脱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水缩合形成的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，脱下了3分子的水，相对分子质量减少了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6_1#860887007?pid=ce5b787bf&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348"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7_1#514af2be6?sp=1&amp;pid=ce5b787bf&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［江西鹰潭2025高一上期中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绿色荧光蛋白是从发光水母中分离出来的一种结构蛋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，其相关数据如下表所示。若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基上的羧基和氨基不会脱水形成肽键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，则下列有关叙述错误的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7_1#514af2be6?sp=1&amp;pid=ce5b787bf&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b="3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2" name="QC_5_BD.27_2#514af2be6?colgroup=25,15&amp;pid=ce5b787bf&amp;color=0,0,0&amp;vtp=1&amp;bbb=1"/>
              <p:cNvGraphicFramePr>
                <a:graphicFrameLocks noGrp="1"/>
              </p:cNvGraphicFramePr>
              <p:nvPr/>
            </p:nvGraphicFramePr>
            <p:xfrm>
              <a:off x="722376" y="2478728"/>
              <a:ext cx="10725912" cy="1838960"/>
            </p:xfrm>
            <a:graphic>
              <a:graphicData uri="http://schemas.openxmlformats.org/drawingml/2006/table">
                <a:tbl>
                  <a:tblPr/>
                  <a:tblGrid>
                    <a:gridCol w="6647688"/>
                    <a:gridCol w="4078224"/>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游离羧基的总数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游离氨基的总数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2" name="QC_5_BD.27_2#514af2be6?colgroup=25,15&amp;pid=ce5b787bf&amp;color=0,0,0&amp;vtp=1&amp;bbb=1"/>
              <p:cNvGraphicFramePr>
                <a:graphicFrameLocks noGrp="1"/>
              </p:cNvGraphicFramePr>
              <p:nvPr/>
            </p:nvGraphicFramePr>
            <p:xfrm>
              <a:off x="722376" y="2478728"/>
              <a:ext cx="10725912" cy="1838960"/>
            </p:xfrm>
            <a:graphic>
              <a:graphicData uri="http://schemas.openxmlformats.org/drawingml/2006/table">
                <a:tbl>
                  <a:tblPr/>
                  <a:tblGrid>
                    <a:gridCol w="6647688"/>
                    <a:gridCol w="4078224"/>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游离羧基的总数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游离氨基的总数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8_1#514af2be6.bracket?pid=ce5b787bf&amp;color=0,0,0&amp;vpa=9&amp;vtp=1&amp;bbb=1"/>
          <p:cNvSpPr/>
          <p:nvPr/>
        </p:nvSpPr>
        <p:spPr>
          <a:xfrm>
            <a:off x="1214501" y="1886400"/>
            <a:ext cx="542036"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5" name="QC_5_BD.27_3#514af2be6.choices?pid=ce5b787bf&amp;color=0,0,0&amp;vtp=1&amp;bbb=1"/>
              <p:cNvSpPr/>
              <p:nvPr/>
            </p:nvSpPr>
            <p:spPr>
              <a:xfrm>
                <a:off x="722376" y="44472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A.发光水母中的绿色荧光蛋白由3条肽链组成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基上共有15个氨基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.绿色荧光蛋白彻底水解需要消耗125个水分子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.绿色荧光蛋白合成时产生的水中的氧来自氨基酸中的羧基</a:t>
                </a:r>
                <a:endParaRPr lang="en-US" altLang="zh-CN" sz="2000" dirty="0"/>
              </a:p>
            </p:txBody>
          </p:sp>
        </mc:Choice>
        <mc:Fallback>
          <p:sp>
            <p:nvSpPr>
              <p:cNvPr id="5" name="QC_5_BD.27_3#514af2be6.choices?pid=ce5b787bf&amp;color=0,0,0&amp;vtp=1&amp;bbb=1"/>
              <p:cNvSpPr>
                <a:spLocks noRot="1" noChangeAspect="1" noMove="1" noResize="1" noEditPoints="1" noAdjustHandles="1" noChangeArrowheads="1" noChangeShapeType="1" noTextEdit="1"/>
              </p:cNvSpPr>
              <p:nvPr/>
            </p:nvSpPr>
            <p:spPr>
              <a:xfrm>
                <a:off x="722376" y="44472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514af2be6?pid=ce5b787bf&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000" dirty="0"/>
          </a:p>
        </p:txBody>
      </p:sp>
      <p:pic>
        <p:nvPicPr>
          <p:cNvPr id="3" name="QC_5_EX.29_2#514af2be6?pid=ce5b787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5879592" cy="251460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514af2be6?pid=ce5b787bf&amp;color=0,0,0&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氨基酸经脱水缩合形成蛋白质时，脱去的水中的氧来自氨基酸中的羧基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，水中的氢来自氨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基酸中的羧基和氨基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1_1#2752d046a?sp=1&amp;pid=ce5b787bf&amp;color=0,0,0&amp;vtp=1&amp;bt=1&amp;bbb=1"/>
          <p:cNvSpPr/>
          <p:nvPr/>
        </p:nvSpPr>
        <p:spPr>
          <a:xfrm>
            <a:off x="722376" y="97200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［安徽合肥2025高一上月考改编］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根据图示的化合物结构简式，请回答下列问题：</a:t>
            </a:r>
            <a:endParaRPr lang="en-US" altLang="zh-CN" sz="2000" dirty="0">
              <a:solidFill>
                <a:srgbClr val="000000"/>
              </a:solidFill>
            </a:endParaRPr>
          </a:p>
        </p:txBody>
      </p:sp>
      <p:pic>
        <p:nvPicPr>
          <p:cNvPr id="3" name="QO_5_BD.31_2#2752d046a?pid=ce5b787b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1493081"/>
            <a:ext cx="4480560" cy="170992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32_1#7a75693c2?pid=2752d046a&amp;color=0,0,0&amp;vtp=1&amp;bbb=1&amp;hb=1"/>
              <p:cNvSpPr/>
              <p:nvPr/>
            </p:nvSpPr>
            <p:spPr>
              <a:xfrm>
                <a:off x="722376" y="3334581"/>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）上述结构中代表氨基结构式的为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），代表羧基结构式的为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dirty="0">
                  <a:solidFill>
                    <a:srgbClr val="000000"/>
                  </a:solidFill>
                </a:endParaRPr>
              </a:p>
            </p:txBody>
          </p:sp>
        </mc:Choice>
        <mc:Fallback>
          <p:sp>
            <p:nvSpPr>
              <p:cNvPr id="4" name="QB_6_BD.32_1#7a75693c2?pid=2752d046a&amp;color=0,0,0&amp;vtp=1&amp;bbb=1&amp;hb=1"/>
              <p:cNvSpPr>
                <a:spLocks noRot="1" noChangeAspect="1" noMove="1" noResize="1" noEditPoints="1" noAdjustHandles="1" noChangeArrowheads="1" noChangeShapeType="1" noTextEdit="1"/>
              </p:cNvSpPr>
              <p:nvPr/>
            </p:nvSpPr>
            <p:spPr>
              <a:xfrm>
                <a:off x="722376" y="3334581"/>
                <a:ext cx="10753344" cy="914400"/>
              </a:xfrm>
              <a:prstGeom prst="rect">
                <a:avLst/>
              </a:prstGeom>
              <a:blipFill rotWithShape="1">
                <a:blip r:embed="rId2"/>
                <a:stretch>
                  <a:fillRect l="-4" t="-21" r="-608" b="2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33_1#7a75693c2.blank?pid=2752d046a&amp;color=0,0,0&amp;vpa=10&amp;vtp=1&amp;bbb=1"/>
              <p:cNvSpPr/>
              <p:nvPr/>
            </p:nvSpPr>
            <p:spPr>
              <a:xfrm>
                <a:off x="4997514" y="3390651"/>
                <a:ext cx="2698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33_1#7a75693c2.blank?pid=2752d046a&amp;color=0,0,0&amp;vpa=10&amp;vtp=1&amp;bbb=1"/>
              <p:cNvSpPr>
                <a:spLocks noRot="1" noChangeAspect="1" noMove="1" noResize="1" noEditPoints="1" noAdjustHandles="1" noChangeArrowheads="1" noChangeShapeType="1" noTextEdit="1"/>
              </p:cNvSpPr>
              <p:nvPr/>
            </p:nvSpPr>
            <p:spPr>
              <a:xfrm>
                <a:off x="4997514" y="3390651"/>
                <a:ext cx="269875" cy="317500"/>
              </a:xfrm>
              <a:prstGeom prst="rect">
                <a:avLst/>
              </a:prstGeom>
              <a:blipFill rotWithShape="1">
                <a:blip r:embed="rId3"/>
                <a:stretch>
                  <a:fillRect l="-24" t="-122" r="24"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34_1#7a75693c2.blank?pid=2752d046a&amp;color=0,0,0&amp;vpa=11&amp;vtp=1&amp;bbb=1"/>
              <p:cNvSpPr/>
              <p:nvPr/>
            </p:nvSpPr>
            <p:spPr>
              <a:xfrm>
                <a:off x="9137713" y="3390651"/>
                <a:ext cx="23653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𝐟</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34_1#7a75693c2.blank?pid=2752d046a&amp;color=0,0,0&amp;vpa=11&amp;vtp=1&amp;bbb=1"/>
              <p:cNvSpPr>
                <a:spLocks noRot="1" noChangeAspect="1" noMove="1" noResize="1" noEditPoints="1" noAdjustHandles="1" noChangeArrowheads="1" noChangeShapeType="1" noTextEdit="1"/>
              </p:cNvSpPr>
              <p:nvPr/>
            </p:nvSpPr>
            <p:spPr>
              <a:xfrm>
                <a:off x="9137713" y="3390651"/>
                <a:ext cx="236538" cy="317500"/>
              </a:xfrm>
              <a:prstGeom prst="rect">
                <a:avLst/>
              </a:prstGeom>
              <a:blipFill rotWithShape="1">
                <a:blip r:embed="rId4"/>
                <a:stretch>
                  <a:fillRect l="-27" t="-122" r="161" b="1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35_1#7a75693c2.blank?pid=2752d046a&amp;color=0,0,0&amp;vpa=12&amp;vtp=1&amp;bbb=1"/>
              <p:cNvSpPr/>
              <p:nvPr/>
            </p:nvSpPr>
            <p:spPr>
              <a:xfrm>
                <a:off x="758888" y="3843089"/>
                <a:ext cx="10842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𝐛</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𝐝</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35_1#7a75693c2.blank?pid=2752d046a&amp;color=0,0,0&amp;vpa=12&amp;vtp=1&amp;bbb=1"/>
              <p:cNvSpPr>
                <a:spLocks noRot="1" noChangeAspect="1" noMove="1" noResize="1" noEditPoints="1" noAdjustHandles="1" noChangeArrowheads="1" noChangeShapeType="1" noTextEdit="1"/>
              </p:cNvSpPr>
              <p:nvPr/>
            </p:nvSpPr>
            <p:spPr>
              <a:xfrm>
                <a:off x="758888" y="3843089"/>
                <a:ext cx="1084263" cy="317500"/>
              </a:xfrm>
              <a:prstGeom prst="rect">
                <a:avLst/>
              </a:prstGeom>
              <a:blipFill rotWithShape="1">
                <a:blip r:embed="rId5"/>
                <a:stretch>
                  <a:fillRect l="-6" t="-3622" r="35" b="2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6_AS.36_1#7a75693c2?pid=2752d046a&amp;color=0,0,0&amp;vtp=1&amp;bbb=1&amp;hb=1"/>
              <p:cNvSpPr/>
              <p:nvPr/>
            </p:nvSpPr>
            <p:spPr>
              <a:xfrm>
                <a:off x="722376" y="4261681"/>
                <a:ext cx="10753344" cy="1016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氨基的结构式是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，羧基的结构式为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，为图中的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基，分别为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6_AS.36_1#7a75693c2?pid=2752d046a&amp;color=0,0,0&amp;vtp=1&amp;bbb=1&amp;hb=1"/>
              <p:cNvSpPr>
                <a:spLocks noRot="1" noChangeAspect="1" noMove="1" noResize="1" noEditPoints="1" noAdjustHandles="1" noChangeArrowheads="1" noChangeShapeType="1" noTextEdit="1"/>
              </p:cNvSpPr>
              <p:nvPr/>
            </p:nvSpPr>
            <p:spPr>
              <a:xfrm>
                <a:off x="722376" y="4261681"/>
                <a:ext cx="10753344" cy="1016000"/>
              </a:xfrm>
              <a:prstGeom prst="rect">
                <a:avLst/>
              </a:prstGeom>
              <a:blipFill rotWithShape="1">
                <a:blip r:embed="rId6"/>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ec0e8929c?pid=2752d046a&amp;color=0,0,0&amp;vtp=1&amp;bt=1&amp;bbb=1"/>
          <p:cNvSpPr/>
          <p:nvPr/>
        </p:nvSpPr>
        <p:spPr>
          <a:xfrm>
            <a:off x="722376" y="1199584"/>
            <a:ext cx="10753344" cy="901700"/>
          </a:xfrm>
          <a:prstGeom prst="rect">
            <a:avLst/>
          </a:prstGeom>
          <a:noFill/>
        </p:spPr>
        <p:txBody>
          <a:bodyPr wrap="none" lIns="0" tIns="0" rIns="0" bIns="0" rtlCol="0" anchor="t"/>
          <a:lstStyle/>
          <a:p>
            <a:pPr algn="l" fontAlgn="b" latinLnBrk="1">
              <a:lnSpc>
                <a:spcPts val="7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（2）上述化合物是由</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种氨基酸组成，其中氨基酸的结构通式为</a:t>
            </a:r>
            <a:r>
              <a:rPr lang="en-US" altLang="zh-CN" sz="200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_</a:t>
            </a:r>
            <a:r>
              <a:rPr lang="en-US" altLang="zh-CN" sz="4750" b="1" i="0" u="sng" kern="0" spc="-99900" dirty="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38_1#ec0e8929c.blank?pid=2752d046a&amp;color=0,0,0&amp;vpa=13&amp;vtp=1"/>
          <p:cNvSpPr/>
          <p:nvPr/>
        </p:nvSpPr>
        <p:spPr>
          <a:xfrm>
            <a:off x="3154426" y="1568328"/>
            <a:ext cx="341313"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solidFill>
                <a:srgbClr val="00B050"/>
              </a:solidFill>
            </a:endParaRPr>
          </a:p>
        </p:txBody>
      </p:sp>
      <p:pic>
        <p:nvPicPr>
          <p:cNvPr id="5" name="QB_6_AN.40_1#ec0e8929c?pid=2752d046a&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48701" y="972000"/>
            <a:ext cx="1435608" cy="9144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B_6_AS.41_1#ec0e8929c?pid=2752d046a&amp;color=0,0,0&amp;vtp=1&amp;bbb=1&amp;hb=1"/>
              <p:cNvSpPr/>
              <p:nvPr/>
            </p:nvSpPr>
            <p:spPr>
              <a:xfrm>
                <a:off x="722376" y="2111888"/>
                <a:ext cx="10753344" cy="825500"/>
              </a:xfrm>
              <a:prstGeom prst="rect">
                <a:avLst/>
              </a:prstGeom>
              <a:noFill/>
            </p:spPr>
            <p:txBody>
              <a:bodyPr wrap="none" lIns="0" tIns="0" rIns="0" bIns="0" rtlCol="0" anchor="t"/>
              <a:lstStyle/>
              <a:p>
                <a:pPr algn="l" latinLnBrk="1">
                  <a:lnSpc>
                    <a:spcPts val="34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分析题图可知，图中组成该多肽的氨基酸的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基分别是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基有3种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，因此该化合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物中有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3种氨基酸，氨基酸的结构通式见答案。</a:t>
                </a:r>
                <a:endParaRPr lang="en-US" altLang="zh-CN" sz="2200" dirty="0">
                  <a:solidFill>
                    <a:srgbClr val="000000"/>
                  </a:solidFill>
                </a:endParaRPr>
              </a:p>
            </p:txBody>
          </p:sp>
        </mc:Choice>
        <mc:Fallback>
          <p:sp>
            <p:nvSpPr>
              <p:cNvPr id="6" name="QB_6_AS.41_1#ec0e8929c?pid=2752d046a&amp;color=0,0,0&amp;vtp=1&amp;bbb=1&amp;hb=1"/>
              <p:cNvSpPr>
                <a:spLocks noRot="1" noChangeAspect="1" noMove="1" noResize="1" noEditPoints="1" noAdjustHandles="1" noChangeArrowheads="1" noChangeShapeType="1" noTextEdit="1"/>
              </p:cNvSpPr>
              <p:nvPr/>
            </p:nvSpPr>
            <p:spPr>
              <a:xfrm>
                <a:off x="722376" y="2111888"/>
                <a:ext cx="10753344" cy="825500"/>
              </a:xfrm>
              <a:prstGeom prst="rect">
                <a:avLst/>
              </a:prstGeom>
              <a:blipFill rotWithShape="1">
                <a:blip r:embed="rId2"/>
                <a:stretch>
                  <a:fillRect l="-4" t="-62" b="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BD.42_1#41733084a?pid=2752d046a&amp;color=0,0,0&amp;vtp=1&amp;bbb=1&amp;hb=1"/>
              <p:cNvSpPr/>
              <p:nvPr/>
            </p:nvSpPr>
            <p:spPr>
              <a:xfrm>
                <a:off x="722376" y="2975522"/>
                <a:ext cx="10753344" cy="1778000"/>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）该化合物是由氨基酸通过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，写出两分子甘氨酸</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发生该反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fontAlgn="b" latinLnBrk="1">
                  <a:lnSpc>
                    <a:spcPts val="7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应的反应式：</a:t>
                </a:r>
                <a:r>
                  <a:rPr lang="en-US" altLang="zh-CN" sz="200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_</a:t>
                </a:r>
                <a:r>
                  <a:rPr lang="en-US" altLang="zh-CN" sz="5100" b="1" i="0" u="sng" kern="0" spc="-99900">
                    <a:solidFill>
                      <a:srgbClr val="FF00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，产物水分子中的氧来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，氢来自</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7" name="QB_6_BD.42_1#41733084a?pid=2752d046a&amp;color=0,0,0&amp;vtp=1&amp;bbb=1&amp;hb=1"/>
              <p:cNvSpPr>
                <a:spLocks noRot="1" noChangeAspect="1" noMove="1" noResize="1" noEditPoints="1" noAdjustHandles="1" noChangeArrowheads="1" noChangeShapeType="1" noTextEdit="1"/>
              </p:cNvSpPr>
              <p:nvPr/>
            </p:nvSpPr>
            <p:spPr>
              <a:xfrm>
                <a:off x="722376" y="2975522"/>
                <a:ext cx="10753344" cy="1778000"/>
              </a:xfrm>
              <a:prstGeom prst="rect">
                <a:avLst/>
              </a:prstGeom>
              <a:blipFill rotWithShape="1">
                <a:blip r:embed="rId3"/>
                <a:stretch>
                  <a:fillRect l="-4" t="-31" r="-402" b="31"/>
                </a:stretch>
              </a:blipFill>
            </p:spPr>
            <p:txBody>
              <a:bodyPr/>
              <a:lstStyle/>
              <a:p>
                <a:r>
                  <a:rPr lang="zh-CN" altLang="en-US">
                    <a:noFill/>
                  </a:rPr>
                  <a:t> </a:t>
                </a:r>
              </a:p>
            </p:txBody>
          </p:sp>
        </mc:Fallback>
      </mc:AlternateContent>
      <p:sp>
        <p:nvSpPr>
          <p:cNvPr id="8" name="QB_6_AN.43_1#41733084a.blank?pid=2752d046a&amp;color=0,0,0&amp;vpa=15&amp;vtp=1&amp;bbb=1"/>
          <p:cNvSpPr/>
          <p:nvPr/>
        </p:nvSpPr>
        <p:spPr>
          <a:xfrm>
            <a:off x="4183126" y="2944026"/>
            <a:ext cx="1200150"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脱水缩合</a:t>
            </a:r>
            <a:endParaRPr lang="en-US" altLang="zh-CN" sz="2000" dirty="0">
              <a:solidFill>
                <a:srgbClr val="00B050"/>
              </a:solidFill>
            </a:endParaRPr>
          </a:p>
        </p:txBody>
      </p:sp>
      <p:pic>
        <p:nvPicPr>
          <p:cNvPr id="10" name="QB_6_AN.45_1#41733084a?pid=2752d046a&amp;color=0,0,0&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438400" y="3365158"/>
            <a:ext cx="2692654" cy="71534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11" name="QB_6_AN.45_1#41733084a?pid=2752d046a&amp;color=0,0,0&amp;tib=255,255,255&amp;iip=7&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096000" y="3337726"/>
            <a:ext cx="2011055" cy="735587"/>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12" name="QB_6_AN.46_1#41733084a.blank?pid=2752d046a&amp;color=0,0,0&amp;vpa=17&amp;vtp=1&amp;bbb=1"/>
          <p:cNvSpPr/>
          <p:nvPr/>
        </p:nvSpPr>
        <p:spPr>
          <a:xfrm>
            <a:off x="985901" y="4328326"/>
            <a:ext cx="692150"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羧基</a:t>
            </a:r>
            <a:endParaRPr lang="en-US" altLang="zh-CN" sz="2000" dirty="0">
              <a:solidFill>
                <a:srgbClr val="00B050"/>
              </a:solidFill>
            </a:endParaRPr>
          </a:p>
        </p:txBody>
      </p:sp>
      <p:sp>
        <p:nvSpPr>
          <p:cNvPr id="13" name="QB_6_AN.47_1#41733084a.blank?pid=2752d046a&amp;color=0,0,0&amp;vpa=18&amp;vtp=1&amp;bbb=1"/>
          <p:cNvSpPr/>
          <p:nvPr/>
        </p:nvSpPr>
        <p:spPr>
          <a:xfrm>
            <a:off x="2763901" y="4328326"/>
            <a:ext cx="1454150" cy="393700"/>
          </a:xfrm>
          <a:prstGeom prst="rect">
            <a:avLst/>
          </a:prstGeom>
          <a:noFill/>
        </p:spPr>
        <p:txBody>
          <a:bodyPr wrap="none" lIns="0" tIns="0" rIns="0" bIns="0" rtlCol="0" anchor="t"/>
          <a:lstStyle/>
          <a:p>
            <a:pPr algn="ctr" latinLnBrk="1">
              <a:lnSpc>
                <a:spcPts val="31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氨基和羧基</a:t>
            </a:r>
            <a:endParaRPr lang="en-US" altLang="zh-CN" sz="2000" dirty="0">
              <a:solidFill>
                <a:srgbClr val="00B050"/>
              </a:solidFill>
            </a:endParaRPr>
          </a:p>
        </p:txBody>
      </p:sp>
      <p:sp>
        <p:nvSpPr>
          <p:cNvPr id="14" name="QB_6_AS.48_1#41733084a?pid=2752d046a&amp;color=0,0,0&amp;vtp=1&amp;bbb=1&amp;hb=1"/>
          <p:cNvSpPr/>
          <p:nvPr/>
        </p:nvSpPr>
        <p:spPr>
          <a:xfrm>
            <a:off x="722376" y="4779523"/>
            <a:ext cx="10753344" cy="1181100"/>
          </a:xfrm>
          <a:prstGeom prst="rect">
            <a:avLst/>
          </a:prstGeom>
          <a:noFill/>
        </p:spPr>
        <p:txBody>
          <a:bodyPr wrap="none" lIns="0" tIns="0" rIns="0" bIns="0" rtlCol="0" anchor="t"/>
          <a:lstStyle/>
          <a:p>
            <a:pPr algn="l" latinLnBrk="1">
              <a:lnSpc>
                <a:spcPts val="3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分析题图可知，该多肽化合物由3个氨基酸通过脱水缩合反应形成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，两分子甘氨酸进行脱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水缩合的反应式见答案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。氨基酸形成肽链的脱水缩合反应过程中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，一个氨基酸的氨基和另一个氨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基酸的羧基相连接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，同时脱去1分子的水，水中的氧来自羧基，氢来自氨基和羧基。</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bg/>
                                          </p:spTgt>
                                        </p:tgtEl>
                                        <p:attrNameLst>
                                          <p:attrName>style.visibility</p:attrName>
                                        </p:attrNameLst>
                                      </p:cBhvr>
                                      <p:to>
                                        <p:strVal val="visible"/>
                                      </p:to>
                                    </p:set>
                                    <p:animEffect transition="in" filter="fade">
                                      <p:cBhvr>
                                        <p:cTn id="20" dur="500"/>
                                        <p:tgtEl>
                                          <p:spTgt spid="6">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fade">
                                      <p:cBhvr>
                                        <p:cTn id="23" dur="500"/>
                                        <p:tgtEl>
                                          <p:spTgt spid="6">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Effect transition="in" filter="fade">
                                      <p:cBhvr>
                                        <p:cTn id="26" dur="500"/>
                                        <p:tgtEl>
                                          <p:spTgt spid="6">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2">
                                            <p:bg/>
                                          </p:spTgt>
                                        </p:tgtEl>
                                        <p:attrNameLst>
                                          <p:attrName>style.visibility</p:attrName>
                                        </p:attrNameLst>
                                      </p:cBhvr>
                                      <p:to>
                                        <p:strVal val="visible"/>
                                      </p:to>
                                    </p:set>
                                    <p:animEffect transition="in" filter="fade">
                                      <p:cBhvr>
                                        <p:cTn id="49" dur="500"/>
                                        <p:tgtEl>
                                          <p:spTgt spid="12">
                                            <p:bg/>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2">
                                            <p:txEl>
                                              <p:pRg st="0" end="0"/>
                                            </p:txEl>
                                          </p:spTgt>
                                        </p:tgtEl>
                                        <p:attrNameLst>
                                          <p:attrName>style.visibility</p:attrName>
                                        </p:attrNameLst>
                                      </p:cBhvr>
                                      <p:to>
                                        <p:strVal val="visible"/>
                                      </p:to>
                                    </p:set>
                                    <p:animEffect transition="in" filter="fade">
                                      <p:cBhvr>
                                        <p:cTn id="52" dur="500"/>
                                        <p:tgtEl>
                                          <p:spTgt spid="1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bg/>
                                          </p:spTgt>
                                        </p:tgtEl>
                                        <p:attrNameLst>
                                          <p:attrName>style.visibility</p:attrName>
                                        </p:attrNameLst>
                                      </p:cBhvr>
                                      <p:to>
                                        <p:strVal val="visible"/>
                                      </p:to>
                                    </p:set>
                                    <p:animEffect transition="in" filter="fade">
                                      <p:cBhvr>
                                        <p:cTn id="57" dur="500"/>
                                        <p:tgtEl>
                                          <p:spTgt spid="13">
                                            <p:bg/>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3">
                                            <p:txEl>
                                              <p:pRg st="0" end="0"/>
                                            </p:txEl>
                                          </p:spTgt>
                                        </p:tgtEl>
                                        <p:attrNameLst>
                                          <p:attrName>style.visibility</p:attrName>
                                        </p:attrNameLst>
                                      </p:cBhvr>
                                      <p:to>
                                        <p:strVal val="visible"/>
                                      </p:to>
                                    </p:set>
                                    <p:animEffect transition="in" filter="fade">
                                      <p:cBhvr>
                                        <p:cTn id="60" dur="500"/>
                                        <p:tgtEl>
                                          <p:spTgt spid="13">
                                            <p:txEl>
                                              <p:pRg st="0" end="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bg/>
                                          </p:spTgt>
                                        </p:tgtEl>
                                        <p:attrNameLst>
                                          <p:attrName>style.visibility</p:attrName>
                                        </p:attrNameLst>
                                      </p:cBhvr>
                                      <p:to>
                                        <p:strVal val="visible"/>
                                      </p:to>
                                    </p:set>
                                    <p:animEffect transition="in" filter="fade">
                                      <p:cBhvr>
                                        <p:cTn id="65" dur="500"/>
                                        <p:tgtEl>
                                          <p:spTgt spid="14">
                                            <p:bg/>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4">
                                            <p:txEl>
                                              <p:pRg st="0" end="0"/>
                                            </p:txEl>
                                          </p:spTgt>
                                        </p:tgtEl>
                                        <p:attrNameLst>
                                          <p:attrName>style.visibility</p:attrName>
                                        </p:attrNameLst>
                                      </p:cBhvr>
                                      <p:to>
                                        <p:strVal val="visible"/>
                                      </p:to>
                                    </p:set>
                                    <p:animEffect transition="in" filter="fade">
                                      <p:cBhvr>
                                        <p:cTn id="68" dur="500"/>
                                        <p:tgtEl>
                                          <p:spTgt spid="14">
                                            <p:txEl>
                                              <p:pRg st="0" end="0"/>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4">
                                            <p:txEl>
                                              <p:pRg st="1" end="1"/>
                                            </p:txEl>
                                          </p:spTgt>
                                        </p:tgtEl>
                                        <p:attrNameLst>
                                          <p:attrName>style.visibility</p:attrName>
                                        </p:attrNameLst>
                                      </p:cBhvr>
                                      <p:to>
                                        <p:strVal val="visible"/>
                                      </p:to>
                                    </p:set>
                                    <p:animEffect transition="in" filter="fade">
                                      <p:cBhvr>
                                        <p:cTn id="71" dur="500"/>
                                        <p:tgtEl>
                                          <p:spTgt spid="14">
                                            <p:txEl>
                                              <p:pRg st="1" end="1"/>
                                            </p:tx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2" end="2"/>
                                            </p:txEl>
                                          </p:spTgt>
                                        </p:tgtEl>
                                        <p:attrNameLst>
                                          <p:attrName>style.visibility</p:attrName>
                                        </p:attrNameLst>
                                      </p:cBhvr>
                                      <p:to>
                                        <p:strVal val="visible"/>
                                      </p:to>
                                    </p:set>
                                    <p:animEffect transition="in" filter="fade">
                                      <p:cBhvr>
                                        <p:cTn id="74"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P spid="8" grpId="0" animBg="1" build="p"/>
      <p:bldP spid="12" grpId="0" animBg="1" build="p"/>
      <p:bldP spid="13" grpId="0" animBg="1" build="p"/>
      <p:bldP spid="1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9_1#6e51bf157?sp=1&amp;pid=6b39803e3&amp;color=0,0,0&amp;vtp=1&amp;bt=1&amp;bbb=1&amp;h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南方某科研团队拟利用以下四种氨基酸分子合成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一种环状多肽，分子式为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，则该环状多肽中含有氨基酸①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的个数是(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6_BD.49_1#6e51bf157?sp=1&amp;pid=6b39803e3&amp;color=0,0,0&amp;vtp=1&amp;bt=1&amp;bbb=1&amp;hb=1"/>
              <p:cNvSpPr>
                <a:spLocks noRot="1" noChangeAspect="1" noMove="1" noResize="1" noEditPoints="1" noAdjustHandles="1" noChangeArrowheads="1" noChangeShapeType="1" noTextEdit="1"/>
              </p:cNvSpPr>
              <p:nvPr/>
            </p:nvSpPr>
            <p:spPr>
              <a:xfrm>
                <a:off x="722376" y="972000"/>
                <a:ext cx="10753344" cy="9271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6_AN.50_1#6e51bf157.bracket?pid=6b39803e3&amp;color=0,0,0&amp;vpa=19&amp;vtp=1"/>
          <p:cNvSpPr/>
          <p:nvPr/>
        </p:nvSpPr>
        <p:spPr>
          <a:xfrm>
            <a:off x="9483852" y="1405959"/>
            <a:ext cx="35560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6_BD.49_2#6e51bf157?pid=6b39803e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01000" y="2036386"/>
            <a:ext cx="3386953" cy="35397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49_3#6e51bf157.choices?pid=6b39803e3&amp;color=0,0,0&amp;vtp=1&amp;bbb=1"/>
              <p:cNvSpPr/>
              <p:nvPr/>
            </p:nvSpPr>
            <p:spPr>
              <a:xfrm>
                <a:off x="722376" y="5712786"/>
                <a:ext cx="10753344" cy="444500"/>
              </a:xfrm>
              <a:prstGeom prst="rect">
                <a:avLst/>
              </a:prstGeom>
              <a:noFill/>
            </p:spPr>
            <p:txBody>
              <a:bodyPr wrap="none" lIns="0" tIns="0" rIns="0" bIns="0" rtlCol="0" anchor="t"/>
              <a:lstStyle/>
              <a:p>
                <a:pPr marL="0" marR="0" lvl="0" indent="0" defTabSz="914400" eaLnBrk="1" fontAlgn="auto" latinLnBrk="1" hangingPunct="1">
                  <a:lnSpc>
                    <a:spcPts val="3500"/>
                  </a:lnSpc>
                  <a:spcBef>
                    <a:spcPts val="0"/>
                  </a:spcBef>
                  <a:spcAft>
                    <a:spcPts val="0"/>
                  </a:spcAft>
                  <a:buClrTx/>
                  <a:buSzTx/>
                  <a:buNone/>
                  <a:tabLst>
                    <a:tab pos="2506980" algn="l"/>
                    <a:tab pos="5445760" algn="l"/>
                    <a:tab pos="797814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49_3#6e51bf157.choices?pid=6b39803e3&amp;color=0,0,0&amp;vtp=1&amp;bbb=1"/>
              <p:cNvSpPr>
                <a:spLocks noRot="1" noChangeAspect="1" noMove="1" noResize="1" noEditPoints="1" noAdjustHandles="1" noChangeArrowheads="1" noChangeShapeType="1" noTextEdit="1"/>
              </p:cNvSpPr>
              <p:nvPr/>
            </p:nvSpPr>
            <p:spPr>
              <a:xfrm>
                <a:off x="722376" y="5712786"/>
                <a:ext cx="10753344" cy="444500"/>
              </a:xfrm>
              <a:prstGeom prst="rect">
                <a:avLst/>
              </a:prstGeom>
              <a:blipFill rotWithShape="1">
                <a:blip r:embed="rId3"/>
                <a:stretch>
                  <a:fillRect l="-4" t="-73" b="7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51_1#6e51bf157?pid=6b39803e3&amp;color=0,0,0&amp;mp=1&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分析题目中氨基酸可知，每个氨基酸的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基上都不含有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原子，故该环状多肽含有的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”中，故该环状多肽含有的氨基酸个数可以通过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原子进行推断，即含有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，该环状多肽中共有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原子数，又因为只有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①氨基酸的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基上含有一个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原子，即氨基酸①个数有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𝑤</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𝑧</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，故选C。</a:t>
                </a:r>
                <a:endParaRPr lang="en-US" altLang="zh-CN" sz="2200" dirty="0"/>
              </a:p>
            </p:txBody>
          </p:sp>
        </mc:Choice>
        <mc:Fallback>
          <p:sp>
            <p:nvSpPr>
              <p:cNvPr id="2" name="QC_6_AS.51_1#6e51bf157?pid=6b39803e3&amp;color=0,0,0&amp;mp=1&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73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2_1#6e51bf157?pid=6b39803e3&amp;color=0,0,0&amp;vtp=1&amp;bt=1&amp;bbb=1"/>
              <p:cNvSpPr/>
              <p:nvPr/>
            </p:nvSpPr>
            <p:spPr>
              <a:xfrm>
                <a:off x="722376" y="969264"/>
                <a:ext cx="10753344" cy="51562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关于蛋白质的计算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肽键数（直链肽）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失去水分子数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氨基酸数-肽链数。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蛋白质相对分子质量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氨基酸数×氨基酸平均相对分子质量-脱去水分子数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蛋白质中氨基数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基上的氨基数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各氨基酸中氨基总数-肽键数。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蛋白质中羧基数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基上的羧基数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各氨基酸中羧基总数-肽键数。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环肽中氨基酸数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脱去的水分子数。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原子数的计算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原子数之和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脱去的水分子数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原子的总数-脱去水分子数。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肽链数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各氨基酸中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原子数之和。</a:t>
                </a:r>
                <a:endParaRPr lang="en-US" altLang="zh-CN" sz="2000" dirty="0"/>
              </a:p>
            </p:txBody>
          </p:sp>
        </mc:Choice>
        <mc:Fallback>
          <p:sp>
            <p:nvSpPr>
              <p:cNvPr id="2" name="QC_6_EX.52_1#6e51bf157?pid=6b39803e3&amp;color=0,0,0&amp;vtp=1&amp;bt=1&amp;bbb=1"/>
              <p:cNvSpPr>
                <a:spLocks noRot="1" noChangeAspect="1" noMove="1" noResize="1" noEditPoints="1" noAdjustHandles="1" noChangeArrowheads="1" noChangeShapeType="1" noTextEdit="1"/>
              </p:cNvSpPr>
              <p:nvPr/>
            </p:nvSpPr>
            <p:spPr>
              <a:xfrm>
                <a:off x="722376" y="969264"/>
                <a:ext cx="10753344" cy="5156200"/>
              </a:xfrm>
              <a:prstGeom prst="rect">
                <a:avLst/>
              </a:prstGeom>
              <a:blipFill rotWithShape="1">
                <a:blip r:embed="rId1"/>
                <a:stretch>
                  <a:fillRect l="-4" t="-5" r="-2480"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345dbf6c.fixed?pid=fe2d1f69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f345dbf6c.fixed?pid=fe2d1f69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蛋白质是生命活动的主要承担者</a:t>
            </a:r>
            <a:endParaRPr lang="en-US" altLang="zh-CN" sz="4400" dirty="0"/>
          </a:p>
        </p:txBody>
      </p:sp>
      <p:pic>
        <p:nvPicPr>
          <p:cNvPr id="4" name="C_3#f345dbf6c.fixed?pid=fe2d1f69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345dbf6c.fixed?pid=fe2d1f69f&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7f84d660?pid=5a151c0e2&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下列有关氨基酸的叙述，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7f84d660.bracket?pid=5a151c0e2&amp;color=0,0,0&amp;vpa=1&amp;vtp=1&amp;bbb=1"/>
          <p:cNvSpPr/>
          <p:nvPr/>
        </p:nvSpPr>
        <p:spPr>
          <a:xfrm>
            <a:off x="9553639" y="969264"/>
            <a:ext cx="5572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4" name="QC_5_BD.1_2#07f84d660.choices?pid=5a151c0e2&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A.在人体内组成蛋白质的氨基酸有21种，其中必需氨基酸有8种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.酪氨酸几乎不溶于水，而精氨酸易溶于水，这种差异是由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基的不同引起的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C.两个氨基酸脱水缩合生成的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中的氢来源于氨基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D.赖氨酸的分子式是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1_2#07f84d660.choices?pid=5a151c0e2&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3_1#244bdf80f?sp=1&amp;pid=f345dbf6c&amp;color=0,0,0&amp;vtp=1&amp;bt=1&amp;bbb=1&amp;hb=1"/>
              <p:cNvSpPr/>
              <p:nvPr/>
            </p:nvSpPr>
            <p:spPr>
              <a:xfrm>
                <a:off x="722376" y="972000"/>
                <a:ext cx="10753344" cy="1727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如图为细胞中蛋白质合成过程简图，①~③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表示相关变化过程，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6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①</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②</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mPr>
                      <m:mr>
                        <m:e>
                          <m:groupChr>
                            <m:groupChrPr>
                              <m:chr m:val="→"/>
                              <m:vertJc m:val="bot"/>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groupChrPr>
                            <m:e>
                              <m:r>
                                <a:rPr lang="en-US" altLang="zh-CN" sz="2000" b="0">
                                  <a:solidFill>
                                    <a:srgbClr val="000000"/>
                                  </a:solidFill>
                                  <a:latin typeface="Cambria Math" panose="02040503050406030204" pitchFamily="18" charset="0"/>
                                </a:rPr>
                                <m:t>③</m:t>
                              </m:r>
                            </m:e>
                          </m:groupCh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mc:Choice>
        <mc:Fallback>
          <p:sp>
            <p:nvSpPr>
              <p:cNvPr id="2" name="QC_4_BD.53_1#244bdf80f?sp=1&amp;pid=f345dbf6c&amp;color=0,0,0&amp;vtp=1&amp;bt=1&amp;bbb=1&amp;hb=1"/>
              <p:cNvSpPr>
                <a:spLocks noRot="1" noChangeAspect="1" noMove="1" noResize="1" noEditPoints="1" noAdjustHandles="1" noChangeArrowheads="1" noChangeShapeType="1" noTextEdit="1"/>
              </p:cNvSpPr>
              <p:nvPr/>
            </p:nvSpPr>
            <p:spPr>
              <a:xfrm>
                <a:off x="722376" y="972000"/>
                <a:ext cx="10753344" cy="1727200"/>
              </a:xfrm>
              <a:prstGeom prst="rect">
                <a:avLst/>
              </a:prstGeom>
              <a:blipFill rotWithShape="1">
                <a:blip r:embed="rId1"/>
                <a:stretch>
                  <a:fillRect l="-4" t="-26" b="26"/>
                </a:stretch>
              </a:blipFill>
            </p:spPr>
            <p:txBody>
              <a:bodyPr/>
              <a:lstStyle/>
              <a:p>
                <a:r>
                  <a:rPr lang="zh-CN" altLang="en-US">
                    <a:noFill/>
                  </a:rPr>
                  <a:t> </a:t>
                </a:r>
              </a:p>
            </p:txBody>
          </p:sp>
        </mc:Fallback>
      </mc:AlternateContent>
      <p:sp>
        <p:nvSpPr>
          <p:cNvPr id="3" name="QC_4_AN.54_1#244bdf80f.bracket?pid=f345dbf6c&amp;color=0,0,0&amp;vpa=20&amp;vtp=1"/>
          <p:cNvSpPr/>
          <p:nvPr/>
        </p:nvSpPr>
        <p:spPr>
          <a:xfrm>
            <a:off x="295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53_2#244bdf80f.choices?pid=f345dbf6c&amp;color=0,0,0&amp;vtp=1&amp;bbb=1"/>
          <p:cNvSpPr/>
          <p:nvPr/>
        </p:nvSpPr>
        <p:spPr>
          <a:xfrm>
            <a:off x="722376" y="2707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A.①~③过程都是脱水缩合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.③过程不相同，则合成的蛋白质不相同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.①②过程形成的化学键相同，③过程可能无肽键形成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.蛋白质功能不同的直接原因是不同蛋白质的结构不同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5_1#244bdf80f?pid=f345dbf6c&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由图可知，①表示两个氨基酸脱水缩合形成二肽的过程；②表示在二肽的基础上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，多个氨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基酸脱水缩合形成多肽的过程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；③表示多肽盘曲、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折叠形成具有一定空间结构的蛋白质的过程，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错误。③过程中多肽盘曲、折叠的方式不相同，则合成的蛋白质结构和功能不相同，B正确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过程都是指氨基酸的脱水缩合过程，形成的化学键是肽键，③过程为多肽链盘曲、折叠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、二硫键的生成，可能不形成肽键，C正确。结构决定功能，蛋白质的结构不同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，则蛋白质的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功能也不同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6_1#9846646b7?pid=f345dbf6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研究发现一类被称为“分子伴侣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”的蛋白质可识别正在合成的多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肽或部分折叠的多肽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，并通过改变自身空间结构与多肽的某些部位相结合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，从而帮助这些多肽折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、组装或转运，其本身不参与组成最终产物并可循环发挥作用。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7_1#9846646b7.bracket?pid=f345dbf6c&amp;color=0,0,0&amp;vpa=21&amp;vtp=1"/>
          <p:cNvSpPr/>
          <p:nvPr/>
        </p:nvSpPr>
        <p:spPr>
          <a:xfrm>
            <a:off x="10320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56_2#9846646b7.choices?pid=f345dbf6c&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A.多肽通过折叠可形成复杂的空间结构，从而具有某项生理功能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.将“分子伴侣”从盐水中析出会造成其生物活性的丧失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.“分子伴侣”具有多项生理功能如构成细胞结构、运输和催化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.“分子伴侣”和其他蛋白质一样，空间结构的改变是不可逆的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8_1#9846646b7?pid=f345dbf6c&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多肽通过折叠可形成复杂的空间结构，结构决定功能，从而具有某项生理功能，A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分子伴侣”的化学本质是蛋白质，从盐水中析出不会改变其空间结构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，因此不会造成其生物活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性的丧失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，B错误；依据题干信息，“分子伴侣”具有识别作用和转运多肽的作用，所以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伴侣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”具有信息传递和运输作用，而不具有构成细胞结构和催化作用，C错误；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分子伴侣”在发挥作用时会改变自身空间结构，并可循环发挥作用，因此可以判断“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分子伴侣”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空间结构的改变是可逆的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9_1#07d7c1ae2?htil=2&amp;pid=f345dbf6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99880" y="1054296"/>
            <a:ext cx="3063240" cy="225856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C_4_BD.59_2#07d7c1ae2?htil=2&amp;sp=1&amp;pid=f345dbf6c&amp;color=0,0,0&amp;vtp=1&amp;bt=1&amp;bbb=1&amp;hb=1"/>
              <p:cNvSpPr/>
              <p:nvPr/>
            </p:nvSpPr>
            <p:spPr>
              <a:xfrm>
                <a:off x="722376" y="972000"/>
                <a:ext cx="75529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［山东部分校2025高一上联考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双缩脲试剂是鉴别蛋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白质的试剂，其原理是</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与肽键之间可以形成紫色的络合物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59_2#07d7c1ae2?htil=2&amp;sp=1&amp;pid=f345dbf6c&amp;color=0,0,0&amp;vtp=1&amp;bt=1&amp;bbb=1&amp;hb=1"/>
              <p:cNvSpPr>
                <a:spLocks noRot="1" noChangeAspect="1" noMove="1" noResize="1" noEditPoints="1" noAdjustHandles="1" noChangeArrowheads="1" noChangeShapeType="1" noTextEdit="1"/>
              </p:cNvSpPr>
              <p:nvPr/>
            </p:nvSpPr>
            <p:spPr>
              <a:xfrm>
                <a:off x="722376" y="972000"/>
                <a:ext cx="7552944" cy="1371600"/>
              </a:xfrm>
              <a:prstGeom prst="rect">
                <a:avLst/>
              </a:prstGeom>
              <a:blipFill rotWithShape="1">
                <a:blip r:embed="rId2"/>
                <a:stretch>
                  <a:fillRect l="-5" t="-33" b="33"/>
                </a:stretch>
              </a:blipFill>
            </p:spPr>
            <p:txBody>
              <a:bodyPr/>
              <a:lstStyle/>
              <a:p>
                <a:r>
                  <a:rPr lang="zh-CN" altLang="en-US">
                    <a:noFill/>
                  </a:rPr>
                  <a:t> </a:t>
                </a:r>
              </a:p>
            </p:txBody>
          </p:sp>
        </mc:Fallback>
      </mc:AlternateContent>
      <p:sp>
        <p:nvSpPr>
          <p:cNvPr id="4" name="QC_4_AN.60_1#07d7c1ae2.bracket?pid=f345dbf6c&amp;color=0,0,0&amp;vpa=22&amp;vtp=1&amp;bbb=1"/>
          <p:cNvSpPr/>
          <p:nvPr/>
        </p:nvSpPr>
        <p:spPr>
          <a:xfrm>
            <a:off x="3246501" y="1886400"/>
            <a:ext cx="542036"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5" name="QC_4_BD.59_3#07d7c1ae2.choices?htil=2&amp;pid=f345dbf6c&amp;color=0,0,0&amp;vtp=1&amp;bbb=1&amp;hb=1"/>
              <p:cNvSpPr/>
              <p:nvPr/>
            </p:nvSpPr>
            <p:spPr>
              <a:xfrm>
                <a:off x="722376" y="2389862"/>
                <a:ext cx="75529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A.图中络合物的形成共涉及四个肽键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结构的化合物都能与双缩脲试剂反应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.鉴定蛋白质时，需要先加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，再滴入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.在做鉴定蛋白质的实验时，需要一支试管只加入蒸馏水进行对照</a:t>
                </a:r>
                <a:endParaRPr lang="en-US" altLang="zh-CN" sz="2000" dirty="0"/>
              </a:p>
            </p:txBody>
          </p:sp>
        </mc:Choice>
        <mc:Fallback>
          <p:sp>
            <p:nvSpPr>
              <p:cNvPr id="5" name="QC_4_BD.59_3#07d7c1ae2.choices?htil=2&amp;pid=f345dbf6c&amp;color=0,0,0&amp;vtp=1&amp;bbb=1&amp;hb=1"/>
              <p:cNvSpPr>
                <a:spLocks noRot="1" noChangeAspect="1" noMove="1" noResize="1" noEditPoints="1" noAdjustHandles="1" noChangeArrowheads="1" noChangeShapeType="1" noTextEdit="1"/>
              </p:cNvSpPr>
              <p:nvPr/>
            </p:nvSpPr>
            <p:spPr>
              <a:xfrm>
                <a:off x="722376" y="2389862"/>
                <a:ext cx="7552944" cy="2324100"/>
              </a:xfrm>
              <a:prstGeom prst="rect">
                <a:avLst/>
              </a:prstGeom>
              <a:blipFill rotWithShape="1">
                <a:blip r:embed="rId3"/>
                <a:stretch>
                  <a:fillRect l="-5" t="-15"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1_1#07d7c1ae2?pid=f345dbf6c&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图中络合物含有4个</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结构，即涉及四个肽键，A正确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；含有两个或两个以上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肽键的化合物才可与双缩脲试剂产生紫色反应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，B错误；鉴定蛋白质时，需要先加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溶液，再滴入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溶液，C正确；在做鉴定蛋白质的实验时，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依据对照原则，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可设置空白对照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，需要一支试管加入蒸馏水及双缩脲试剂摇匀进行对照，D错误。</a:t>
                </a:r>
                <a:endParaRPr lang="en-US" altLang="zh-CN" sz="2200" dirty="0"/>
              </a:p>
            </p:txBody>
          </p:sp>
        </mc:Choice>
        <mc:Fallback>
          <p:sp>
            <p:nvSpPr>
              <p:cNvPr id="2" name="QC_4_AS.61_1#07d7c1ae2?pid=f345dbf6c&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117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62_1#e2d0b1d01?pid=f345dbf6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4.某五十肽中有4个丙氨酸</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，已知丙氨酸在该多肽链中不会连续出现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，现脱掉其中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的丙氨酸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62_1#e2d0b1d01?pid=f345dbf6c&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4_AN.63_1#e2d0b1d01.bracket?pid=f345dbf6c&amp;color=0,0,0&amp;vpa=23&amp;vtp=1"/>
          <p:cNvSpPr/>
          <p:nvPr/>
        </p:nvSpPr>
        <p:spPr>
          <a:xfrm>
            <a:off x="473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62_2#e2d0b1d01.choices?pid=f345dbf6c&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A.可能得到4条多肽链和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5个氨基酸</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.可能得到5条多肽链和5个氨基酸</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.可能得到5条多肽链和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4个氨基酸</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.可能得到3条多肽链和4个氨基酸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4_1#e2d0b1d01?pid=f345dbf6c&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假设该多肽链的丙氨酸分别位于21、27、35、49位，脱掉其中的丙氨酸，能得到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4条多肽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链和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5个氨基酸，A正确；只有当4个丙氨酸不在前三位和最后三位，且任意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2个丙氨酸之间的氨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基酸数不小于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3时，脱掉丙氨酸后才能得到5条多肽链，而这种情况下，只能得到4个氨基酸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，C正确；假设该多肽链的丙氨酸分别位于1、23、35、50位，脱掉其中的丙氨酸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条多肽链和4个氨基酸，D正确。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5_1#60689f4cd?pid=f345dbf6c&amp;color=0,0,0&amp;vtp=1&amp;bt=1&amp;bbb=1&amp;hb=1"/>
          <p:cNvSpPr/>
          <p:nvPr/>
        </p:nvSpPr>
        <p:spPr>
          <a:xfrm>
            <a:off x="722376" y="972000"/>
            <a:ext cx="10753344" cy="8382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细菌细胞壁由多糖链和肽链交联形成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。溶菌酶能溶解细菌细胞壁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从而使细菌解体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5_BD.66_1#251cb308c?sp=1&amp;pid=60689f4cd&amp;color=0,0,0&amp;vtp=1&amp;bbb=1"/>
          <p:cNvSpPr/>
          <p:nvPr/>
        </p:nvSpPr>
        <p:spPr>
          <a:xfrm>
            <a:off x="722376" y="1843762"/>
            <a:ext cx="10753344" cy="457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（1）图1显示了细菌细胞壁形成的过程。</a:t>
            </a:r>
            <a:endParaRPr lang="en-US" altLang="zh-CN" sz="2000" dirty="0"/>
          </a:p>
        </p:txBody>
      </p:sp>
      <p:pic>
        <p:nvPicPr>
          <p:cNvPr id="4" name="QO_5_BD.66_2#251cb308c?iti=1&amp;pid=60689f4c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2383859"/>
            <a:ext cx="4745736" cy="16276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66_3#251cb308c?iti=1&amp;pid=60689f4cd&amp;color=0,0,0&amp;vtp=1&amp;bbb=1"/>
          <p:cNvSpPr/>
          <p:nvPr/>
        </p:nvSpPr>
        <p:spPr>
          <a:xfrm>
            <a:off x="5864289" y="4138491"/>
            <a:ext cx="460375" cy="376555"/>
          </a:xfrm>
          <a:prstGeom prst="rect">
            <a:avLst/>
          </a:prstGeom>
          <a:noFill/>
        </p:spPr>
        <p:txBody>
          <a:bodyPr wrap="none" lIns="0" tIns="0" rIns="0" bIns="0" rtlCol="0" anchor="t"/>
          <a:lstStyle/>
          <a:p>
            <a:pPr algn="ctr"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pic>
        <p:nvPicPr>
          <p:cNvPr id="6" name="QO_5_BD.66_4#251cb308c?htil=3&amp;pid=60689f4cd&amp;color=0,0,0&amp;tib=255,255,255&amp;vtp=1&amp;hs=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13006" y="4682559"/>
            <a:ext cx="3529584" cy="12801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O_5_BD.66_5#251cb308c?htil=3&amp;pid=60689f4cd&amp;color=0,0,0&amp;vtp=1&amp;bbb=1&amp;hb=1"/>
          <p:cNvSpPr/>
          <p:nvPr/>
        </p:nvSpPr>
        <p:spPr>
          <a:xfrm>
            <a:off x="722376" y="4593693"/>
            <a:ext cx="7095744" cy="12573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步骤一：在转肽酶的作用下①处肽键发生水解，同时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②形成肽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请在下列给出的相应氨基酸上用“</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画出参与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②处化学键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形成的化学基团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8" name="QO_5_BD.66_5#251cb308c?htil=3&amp;pid=60689f4cd&amp;color=0,0,0&amp;tib=255,255,255&amp;iip=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58696" y="5156049"/>
            <a:ext cx="192024" cy="11887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9" name="QO_5_BD.66_6#251cb308c?htil=3&amp;pid=60689f4cd&amp;color=0,0,0&amp;vtp=1&amp;bbb=1"/>
              <p:cNvSpPr/>
              <p:nvPr/>
            </p:nvSpPr>
            <p:spPr>
              <a:xfrm>
                <a:off x="719993" y="5876393"/>
                <a:ext cx="10752014" cy="457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步骤二：在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羧肽酶的作用下水解③处肽键，最终完成交联。</a:t>
                </a:r>
                <a:endParaRPr lang="en-US" altLang="zh-CN" sz="2000" dirty="0"/>
              </a:p>
            </p:txBody>
          </p:sp>
        </mc:Choice>
        <mc:Fallback>
          <p:sp>
            <p:nvSpPr>
              <p:cNvPr id="9" name="QO_5_BD.66_6#251cb308c?htil=3&amp;pid=60689f4cd&amp;color=0,0,0&amp;vtp=1&amp;bbb=1"/>
              <p:cNvSpPr>
                <a:spLocks noRot="1" noChangeAspect="1" noMove="1" noResize="1" noEditPoints="1" noAdjustHandles="1" noChangeArrowheads="1" noChangeShapeType="1" noTextEdit="1"/>
              </p:cNvSpPr>
              <p:nvPr/>
            </p:nvSpPr>
            <p:spPr>
              <a:xfrm>
                <a:off x="719993" y="5876393"/>
                <a:ext cx="10752014" cy="457200"/>
              </a:xfrm>
              <a:prstGeom prst="rect">
                <a:avLst/>
              </a:prstGeom>
              <a:blipFill rotWithShape="1">
                <a:blip r:embed="rId4"/>
                <a:stretch>
                  <a:fillRect l="-5" t="-23" r="1" b="23"/>
                </a:stretch>
              </a:blipFill>
            </p:spPr>
            <p:txBody>
              <a:bodyPr/>
              <a:lstStyle/>
              <a:p>
                <a:r>
                  <a:rPr lang="zh-CN" altLang="en-US">
                    <a:noFill/>
                  </a:rPr>
                  <a:t> </a:t>
                </a:r>
              </a:p>
            </p:txBody>
          </p:sp>
        </mc:Fallback>
      </mc:AlternateContent>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7_1#251cb308c?pid=60689f4cd&amp;color=0,0,0&amp;vtp=1&amp;bt=1&amp;bbb=1"/>
          <p:cNvSpPr/>
          <p:nvPr/>
        </p:nvSpPr>
        <p:spPr>
          <a:xfrm>
            <a:off x="722377" y="969264"/>
            <a:ext cx="10749630" cy="1041400"/>
          </a:xfrm>
          <a:prstGeom prst="rect">
            <a:avLst/>
          </a:prstGeom>
          <a:noFill/>
        </p:spPr>
        <p:txBody>
          <a:bodyPr wrap="none" lIns="0" tIns="0" rIns="0" bIns="0" rtlCol="0" anchor="t"/>
          <a:lstStyle/>
          <a:p>
            <a:pPr algn="l" latinLnBrk="1">
              <a:lnSpc>
                <a:spcPts val="8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46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46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3" name="QO_5_AN.67_1#251cb308c?pid=60689f4cd&amp;color=0,0,0&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62705" y="971550"/>
            <a:ext cx="1472184" cy="106070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AN.67_1#251cb308c?pid=60689f4cd&amp;color=0,0,0&amp;tib=255,255,255&amp;iip=1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049747" y="1145286"/>
            <a:ext cx="1527048" cy="88696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07f84d660?pid=5a151c0e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在人体内组成蛋白质的氨基酸有21种，其中必需氨基酸有8种，A正确；氨基酸的物理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学特性不同与其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基不同有关，因此酪氨酸几乎不溶于水，而精氨酸易溶于水，这种差异是由</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的不同引起的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，B正确；两个氨基酸脱水缩合形成一个肽键，脱去一分子水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，脱去的水中的氢来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自氨基和羧基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，C错误；由氨基酸的结构特点可知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，氨基酸的分子通式是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，已知赖氨酸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的分子式是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b>
                    </m:sSub>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07f84d660?pid=5a151c0e2&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98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8_1#f81af9a07?sp=1&amp;pid=60689f4cd&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（2）动物不同部位分泌的溶菌酶在结构上存在一定差异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，研究人员比较了胃溶菌酶和肾溶菌酶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的氨基酸组成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，结果如表1。</a:t>
            </a:r>
            <a:endParaRPr lang="en-US" altLang="zh-CN" sz="2000" dirty="0"/>
          </a:p>
          <a:p>
            <a:pPr algn="ct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AlternateContent xmlns:mc="http://schemas.openxmlformats.org/markup-compatibility/2006" xmlns:a14="http://schemas.microsoft.com/office/drawing/2010/main">
        <mc:Choice Requires="a14">
          <p:graphicFrame>
            <p:nvGraphicFramePr>
              <p:cNvPr id="41" name="QO_5_BD.68_2#f81af9a07?colgroup=6,8,5,5,5,5&amp;pid=60689f4cd&amp;color=0,0,0&amp;vtp=1&amp;bbb=1"/>
              <p:cNvGraphicFramePr>
                <a:graphicFrameLocks noGrp="1"/>
              </p:cNvGraphicFramePr>
              <p:nvPr/>
            </p:nvGraphicFramePr>
            <p:xfrm>
              <a:off x="722376" y="2478728"/>
              <a:ext cx="10671048" cy="1379220"/>
            </p:xfrm>
            <a:graphic>
              <a:graphicData uri="http://schemas.openxmlformats.org/drawingml/2006/table">
                <a:tbl>
                  <a:tblPr/>
                  <a:tblGrid>
                    <a:gridCol w="1700784"/>
                    <a:gridCol w="2240280"/>
                    <a:gridCol w="1682496"/>
                    <a:gridCol w="1682496"/>
                    <a:gridCol w="1682496"/>
                    <a:gridCol w="168249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Arg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Glu</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Asp</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Asn</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1" name="QO_5_BD.68_2#f81af9a07?colgroup=6,8,5,5,5,5&amp;pid=60689f4cd&amp;color=0,0,0&amp;vtp=1&amp;bbb=1"/>
              <p:cNvGraphicFramePr>
                <a:graphicFrameLocks noGrp="1"/>
              </p:cNvGraphicFramePr>
              <p:nvPr/>
            </p:nvGraphicFramePr>
            <p:xfrm>
              <a:off x="722376" y="2478728"/>
              <a:ext cx="10671048" cy="1379220"/>
            </p:xfrm>
            <a:graphic>
              <a:graphicData uri="http://schemas.openxmlformats.org/drawingml/2006/table">
                <a:tbl>
                  <a:tblPr/>
                  <a:tblGrid>
                    <a:gridCol w="1700784"/>
                    <a:gridCol w="2240280"/>
                    <a:gridCol w="1682496"/>
                    <a:gridCol w="1682496"/>
                    <a:gridCol w="1682496"/>
                    <a:gridCol w="1682496"/>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氨基酸数目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肾溶菌酶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O_5_BD.68_3#f81af9a07?pid=60689f4cd&amp;color=0,0,0&amp;vtp=1&amp;bbb=1&amp;hb=1"/>
              <p:cNvSpPr/>
              <p:nvPr/>
            </p:nvSpPr>
            <p:spPr>
              <a:xfrm>
                <a:off x="722376" y="3990028"/>
                <a:ext cx="10753344" cy="914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Arg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Glu</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谷氨酸，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天冬氨酸，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Asn</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天冬酰胺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；氨基酸后的数字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表示其在肽链中的位置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”表示是此氨基酸，“-”表示不是此氨基酸</a:t>
                </a:r>
                <a:endParaRPr lang="en-US" altLang="zh-CN" sz="2000" dirty="0"/>
              </a:p>
            </p:txBody>
          </p:sp>
        </mc:Choice>
        <mc:Fallback>
          <p:sp>
            <p:nvSpPr>
              <p:cNvPr id="4" name="QO_5_BD.68_3#f81af9a07?pid=60689f4cd&amp;color=0,0,0&amp;vtp=1&amp;bbb=1&amp;hb=1"/>
              <p:cNvSpPr>
                <a:spLocks noRot="1" noChangeAspect="1" noMove="1" noResize="1" noEditPoints="1" noAdjustHandles="1" noChangeArrowheads="1" noChangeShapeType="1" noTextEdit="1"/>
              </p:cNvSpPr>
              <p:nvPr/>
            </p:nvSpPr>
            <p:spPr>
              <a:xfrm>
                <a:off x="722376" y="3990028"/>
                <a:ext cx="10753344" cy="9144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d154d2615?pid=f81af9a07&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①溶菌酶形成过程中，两个氨基酸发生脱水缩合反应时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2方框内的结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构简式是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70_1#d154d2615.blank?pid=f81af9a07&amp;color=0,0,0&amp;mp=1&amp;vpa=24&amp;vtp=1&amp;bbb=1"/>
          <p:cNvSpPr/>
          <p:nvPr/>
        </p:nvSpPr>
        <p:spPr>
          <a:xfrm>
            <a:off x="784390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二肽</a:t>
            </a:r>
            <a:endParaRPr lang="en-US" altLang="zh-CN" sz="2000" dirty="0">
              <a:solidFill>
                <a:srgbClr val="00B050"/>
              </a:solidFill>
            </a:endParaRPr>
          </a:p>
        </p:txBody>
      </p:sp>
      <p:sp>
        <p:nvSpPr>
          <p:cNvPr id="4" name="QB_6_AN.71_1#d154d2615.blank?pid=f81af9a07&amp;color=0,0,0&amp;mp=1&amp;vpa=25&amp;vtp=1"/>
          <p:cNvSpPr/>
          <p:nvPr/>
        </p:nvSpPr>
        <p:spPr>
          <a:xfrm>
            <a:off x="8859901" y="9311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73_1#d154d2615.blank?pid=f81af9a07&amp;color=0,0,0&amp;mp=1&amp;vpa=26&amp;vtp=1&amp;bbb=1"/>
              <p:cNvSpPr/>
              <p:nvPr/>
            </p:nvSpPr>
            <p:spPr>
              <a:xfrm>
                <a:off x="1749489" y="1479486"/>
                <a:ext cx="1120267"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73_1#d154d2615.blank?pid=f81af9a07&amp;color=0,0,0&amp;mp=1&amp;vpa=26&amp;vtp=1&amp;bbb=1"/>
              <p:cNvSpPr>
                <a:spLocks noRot="1" noChangeAspect="1" noMove="1" noResize="1" noEditPoints="1" noAdjustHandles="1" noChangeArrowheads="1" noChangeShapeType="1" noTextEdit="1"/>
              </p:cNvSpPr>
              <p:nvPr/>
            </p:nvSpPr>
            <p:spPr>
              <a:xfrm>
                <a:off x="1749489" y="1479486"/>
                <a:ext cx="1120267" cy="317500"/>
              </a:xfrm>
              <a:prstGeom prst="rect">
                <a:avLst/>
              </a:prstGeom>
              <a:blipFill rotWithShape="1">
                <a:blip r:embed="rId1"/>
                <a:stretch>
                  <a:fillRect l="-6" t="-180" r="17" b="180"/>
                </a:stretch>
              </a:blipFill>
            </p:spPr>
            <p:txBody>
              <a:bodyPr/>
              <a:lstStyle/>
              <a:p>
                <a:r>
                  <a:rPr lang="zh-CN" altLang="en-US">
                    <a:noFill/>
                  </a:rPr>
                  <a:t> </a:t>
                </a:r>
              </a:p>
            </p:txBody>
          </p:sp>
        </mc:Fallback>
      </mc:AlternateContent>
      <p:pic>
        <p:nvPicPr>
          <p:cNvPr id="6" name="QB_6_BD.72_1#d154d2615?iti=2&amp;pid=f81af9a0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562856" y="2019300"/>
            <a:ext cx="3072384" cy="12161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B_6_BD.72_2#d154d2615?iti=2&amp;pid=f81af9a07&amp;color=0,0,0&amp;vtp=1&amp;bbb=1"/>
          <p:cNvSpPr/>
          <p:nvPr/>
        </p:nvSpPr>
        <p:spPr>
          <a:xfrm>
            <a:off x="5868860" y="336245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8" name="QB_6_AS.74_1#d154d2615?pid=f81af9a07&amp;color=0,0,0&amp;vtp=1&amp;bbb=1&amp;hb=1"/>
              <p:cNvSpPr/>
              <p:nvPr/>
            </p:nvSpPr>
            <p:spPr>
              <a:xfrm>
                <a:off x="722376" y="3868420"/>
                <a:ext cx="10753344" cy="1003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溶菌酶形成过程中，两个氨基酸发生脱水缩合反应时，产物是水和二肽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，脱水缩合之后两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个氨基酸之间的结构简式为</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6_AS.74_1#d154d2615?pid=f81af9a07&amp;color=0,0,0&amp;vtp=1&amp;bbb=1&amp;hb=1"/>
              <p:cNvSpPr>
                <a:spLocks noRot="1" noChangeAspect="1" noMove="1" noResize="1" noEditPoints="1" noAdjustHandles="1" noChangeArrowheads="1" noChangeShapeType="1" noTextEdit="1"/>
              </p:cNvSpPr>
              <p:nvPr/>
            </p:nvSpPr>
            <p:spPr>
              <a:xfrm>
                <a:off x="722376" y="3868420"/>
                <a:ext cx="10753344" cy="1003300"/>
              </a:xfrm>
              <a:prstGeom prst="rect">
                <a:avLst/>
              </a:prstGeom>
              <a:blipFill rotWithShape="1">
                <a:blip r:embed="rId3"/>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5_1#99916f101?pid=f81af9a07&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②胃溶菌酶与肾溶菌酶功能存在差异。据表1数据分析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。此现象在分子水平上体现了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是相适应的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76_1#99916f101.blank?pid=f81af9a07&amp;color=0,0,0&amp;vpa=27&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氨基酸的种类、排列顺序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以及蛋白质的空间结构不同</a:t>
            </a:r>
            <a:endParaRPr lang="en-US" altLang="zh-CN" sz="2000" dirty="0"/>
          </a:p>
        </p:txBody>
      </p:sp>
      <p:sp>
        <p:nvSpPr>
          <p:cNvPr id="4" name="QB_6_AN.77_1#99916f101.blank?pid=f81af9a07&amp;color=0,0,0&amp;vpa=28&amp;vtp=1&amp;bbb=1"/>
          <p:cNvSpPr/>
          <p:nvPr/>
        </p:nvSpPr>
        <p:spPr>
          <a:xfrm>
            <a:off x="7208901" y="13883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结构和功能</a:t>
            </a:r>
            <a:endParaRPr lang="en-US" altLang="zh-CN" sz="2000" dirty="0"/>
          </a:p>
        </p:txBody>
      </p:sp>
      <p:sp>
        <p:nvSpPr>
          <p:cNvPr id="5" name="QB_6_AS.78_1#99916f101?pid=f81af9a07&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据表1数据分析，组成胃溶菌酶和肾溶菌酶的氨基酸数量相同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，某些部位的氨基酸种类存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，因此胃溶菌酶与肾溶菌酶功能存在差异的原因可能是氨基酸的种类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、排列顺序以及蛋白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质的空间结构不同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。此现象在分子水平上体现了结构和功能是相适应的。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9_1#e6e6f9883?sp=1&amp;pid=60689f4cd&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（3）苯丙氨酸是构成溶菌酶的一种氨基酸，也是人体的必需氨基酸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，但是不是小鼠的必需氨基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？某小组欲探究这个问题，利用相关材料开展下列实验。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：若干只生长发育状况相同的幼年小鼠、21种氨基酸、不含蛋白质和氨基酸的食物、天平等。</a:t>
            </a:r>
            <a:endParaRPr lang="en-US" altLang="zh-CN" sz="2000" dirty="0"/>
          </a:p>
        </p:txBody>
      </p:sp>
      <p:sp>
        <p:nvSpPr>
          <p:cNvPr id="3" name="QO_5_AS.80_1#e6e6f9883?pid=60689f4cd&amp;color=0,0,0&amp;vtp=1&amp;bbb=1&amp;hb=1"/>
          <p:cNvSpPr/>
          <p:nvPr/>
        </p:nvSpPr>
        <p:spPr>
          <a:xfrm>
            <a:off x="722376" y="2397448"/>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本实验探究苯丙氨酸是不是小鼠的必需氨基酸，自变量是苯丙氨酸的有无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，检测指标是小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鼠的营养状况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、体重的变化。由甲组、丙组配食可知，乙组食物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B为等量的不含蛋白质和氨基酸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，加入除苯丙氨酸以外的其他20种氨基酸，其含量及比例与食物A相同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。实验结果预测与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：若苯丙氨酸不是小鼠的必需氨基酸，则三组小鼠营养状况和体重基本相同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；若苯丙氨酸是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小鼠的必需氨基酸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，则甲组、丙组小鼠正常，乙组小鼠营养不良，体重增加缓慢。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1_1#86cf9a149?pid=e6e6f9883&amp;color=0,0,0&amp;vtp=1&amp;bt=1&amp;bbb=1"/>
          <p:cNvSpPr/>
          <p:nvPr/>
        </p:nvSpPr>
        <p:spPr>
          <a:xfrm>
            <a:off x="722376" y="972000"/>
            <a:ext cx="10753344" cy="762000"/>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①实验流程如表2：</a:t>
            </a:r>
            <a:endParaRPr lang="en-US" altLang="zh-CN" sz="2000" dirty="0"/>
          </a:p>
          <a:p>
            <a:pPr algn="ct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AlternateContent xmlns:mc="http://schemas.openxmlformats.org/markup-compatibility/2006" xmlns:a14="http://schemas.microsoft.com/office/drawing/2010/main">
        <mc:Choice Requires="a14">
          <p:graphicFrame>
            <p:nvGraphicFramePr>
              <p:cNvPr id="45" name="QB_6_BD.81_2#86cf9a149?colgroup=5,14,10,9&amp;pid=e6e6f9883&amp;color=0,0,0&amp;vtp=1&amp;bbb=1&amp;hb=1"/>
              <p:cNvGraphicFramePr>
                <a:graphicFrameLocks noGrp="1"/>
              </p:cNvGraphicFramePr>
              <p:nvPr/>
            </p:nvGraphicFramePr>
            <p:xfrm>
              <a:off x="722376" y="1843728"/>
              <a:ext cx="10716768" cy="2768346"/>
            </p:xfrm>
            <a:graphic>
              <a:graphicData uri="http://schemas.openxmlformats.org/drawingml/2006/table">
                <a:tbl>
                  <a:tblPr/>
                  <a:tblGrid>
                    <a:gridCol w="1463040"/>
                    <a:gridCol w="3849624"/>
                    <a:gridCol w="2862072"/>
                    <a:gridCol w="2542032"/>
                  </a:tblGrid>
                  <a:tr h="408051">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51763">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一定量的不含蛋白质和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氨基酸的食物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加入比例适中的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种氨基酸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等量的不含蛋白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质和氨基酸的食物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____</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含全面营养）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实验前处理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每天饲喂等量的食物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观察测量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观察营养状况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Choice>
        <mc:Fallback xmlns="">
          <p:graphicFrame>
            <p:nvGraphicFramePr>
              <p:cNvPr id="45" name="QB_6_BD.81_2#86cf9a149?colgroup=5,14,10,9&amp;pid=e6e6f9883&amp;color=0,0,0&amp;vtp=1&amp;bbb=1&amp;hb=1"/>
              <p:cNvGraphicFramePr>
                <a:graphicFrameLocks noGrp="1"/>
              </p:cNvGraphicFramePr>
              <p:nvPr/>
            </p:nvGraphicFramePr>
            <p:xfrm>
              <a:off x="722376" y="1843728"/>
              <a:ext cx="10716768" cy="2768346"/>
            </p:xfrm>
            <a:graphic>
              <a:graphicData uri="http://schemas.openxmlformats.org/drawingml/2006/table">
                <a:tbl>
                  <a:tblPr/>
                  <a:tblGrid>
                    <a:gridCol w="1463040"/>
                    <a:gridCol w="3849624"/>
                    <a:gridCol w="2862072"/>
                    <a:gridCol w="2542032"/>
                  </a:tblGrid>
                  <a:tr h="408051">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51255">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实验前处理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每天饲喂等量的食物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观察测量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观察营养状况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测量体重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bl>
              </a:graphicData>
            </a:graphic>
          </p:graphicFrame>
        </mc:Fallback>
      </mc:AlternateContent>
      <p:sp>
        <p:nvSpPr>
          <p:cNvPr id="4" name="QB_6_BD.81_3#86cf9a149?pid=e6e6f9883&amp;color=0,0,0&amp;vtp=1&amp;bbb=1"/>
          <p:cNvSpPr/>
          <p:nvPr/>
        </p:nvSpPr>
        <p:spPr>
          <a:xfrm>
            <a:off x="722376" y="4739327"/>
            <a:ext cx="10753344" cy="406400"/>
          </a:xfrm>
          <a:prstGeom prst="rect">
            <a:avLst/>
          </a:prstGeom>
          <a:noFill/>
        </p:spPr>
        <p:txBody>
          <a:bodyPr wrap="none" lIns="0" tIns="0" rIns="0" bIns="0" rtlCol="0" anchor="t"/>
          <a:lstStyle/>
          <a:p>
            <a:pPr algn="l"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完成上表中实验流程：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82_1#86cf9a149.blank?pid=e6e6f9883&amp;color=0,0,0&amp;vpa=29&amp;vtp=1&amp;bbb=1"/>
          <p:cNvSpPr/>
          <p:nvPr/>
        </p:nvSpPr>
        <p:spPr>
          <a:xfrm>
            <a:off x="3246501" y="4696274"/>
            <a:ext cx="7102475"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除苯丙氨酸以外的其他20种氨基酸，其含量及比例与甲组相同</a:t>
            </a:r>
            <a:endParaRPr lang="en-US" altLang="zh-CN" sz="2000" dirty="0"/>
          </a:p>
        </p:txBody>
      </p:sp>
      <p:sp>
        <p:nvSpPr>
          <p:cNvPr id="6" name="QB_6_BD.83_1#b7cd8260a?pid=e6e6f9883&amp;color=0,0,0&amp;vtp=1&amp;bbb=1"/>
          <p:cNvSpPr/>
          <p:nvPr/>
        </p:nvSpPr>
        <p:spPr>
          <a:xfrm>
            <a:off x="722376" y="5153509"/>
            <a:ext cx="10753344" cy="1143000"/>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②实验结果预测与结论：</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若三组小鼠营养状况和体重基本相同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，则苯丙氨酸不是小鼠的必需氨基酸；</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则苯丙氨酸是小鼠的必需氨基酸。</a:t>
            </a:r>
            <a:endParaRPr lang="en-US" altLang="zh-CN" sz="2000" dirty="0"/>
          </a:p>
        </p:txBody>
      </p:sp>
      <p:sp>
        <p:nvSpPr>
          <p:cNvPr id="7" name="QB_6_AN.84_1#b7cd8260a.blank?pid=e6e6f9883&amp;color=0,0,0&amp;vpa=30&amp;vtp=1&amp;bbb=1"/>
          <p:cNvSpPr/>
          <p:nvPr/>
        </p:nvSpPr>
        <p:spPr>
          <a:xfrm>
            <a:off x="985901" y="5886553"/>
            <a:ext cx="6534150" cy="381000"/>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甲组、丙组小鼠正常，乙组小鼠营养不良，体重增加缓慢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5_1#b23ad6df7?htil=4&amp;pid=380a1d02f&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89502" y="1054296"/>
            <a:ext cx="4677991" cy="27767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85_2#b23ad6df7?htil=4&amp;sp=1&amp;pid=380a1d02f&amp;color=0,0,0&amp;vtp=1&amp;bt=1&amp;bbb=1&amp;hb=1&amp;hs=1"/>
          <p:cNvSpPr/>
          <p:nvPr/>
        </p:nvSpPr>
        <p:spPr>
          <a:xfrm>
            <a:off x="722376" y="972000"/>
            <a:ext cx="5788152" cy="3111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我国是世界上第一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个人工合成结晶牛胰岛素的国家。胰岛素对于胰岛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素依赖性糖尿病的治疗至关重要。胰岛素的合成过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：刚合成的多肽称为前胰岛素原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，在信号肽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酶的作用下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，前胰岛素原的信号肽被切除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胰岛素原，最后胰岛素原通过蛋白酶的水解作用生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成胰岛素和一个多肽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C。请回答下列问题：</a:t>
            </a:r>
            <a:endParaRPr lang="en-US" altLang="zh-CN" sz="2000" dirty="0">
              <a:solidFill>
                <a:srgbClr val="000000"/>
              </a:solidFill>
            </a:endParaRPr>
          </a:p>
        </p:txBody>
      </p:sp>
      <p:sp>
        <p:nvSpPr>
          <p:cNvPr id="4" name="QB_6_BD.86_1#3d4a62091?pid=b23ad6df7&amp;color=0,0,0&amp;vtp=1&amp;bbb=1&amp;hb=1&amp;hs=1"/>
          <p:cNvSpPr/>
          <p:nvPr/>
        </p:nvSpPr>
        <p:spPr>
          <a:xfrm>
            <a:off x="722376" y="4040862"/>
            <a:ext cx="10753344" cy="889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）前胰岛素原可与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填试剂名称）发生紫色反应。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前胰岛素原发生水解反应时，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反应物水中的氢用于形成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5" name="QB_6_AN.87_1#3d4a62091.blank?pid=b23ad6df7&amp;color=0,0,0&amp;vpa=31&amp;vtp=1&amp;bbb=1"/>
          <p:cNvSpPr/>
          <p:nvPr/>
        </p:nvSpPr>
        <p:spPr>
          <a:xfrm>
            <a:off x="3167126" y="4014446"/>
            <a:ext cx="1454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88_1#3d4a62091.blank?pid=b23ad6df7&amp;color=0,0,0&amp;vpa=32&amp;vtp=1&amp;bbb=1"/>
              <p:cNvSpPr/>
              <p:nvPr/>
            </p:nvSpPr>
            <p:spPr>
              <a:xfrm>
                <a:off x="3525901" y="4534350"/>
                <a:ext cx="424656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𝐍𝐇</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𝐂𝐎𝐎𝐇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（或氨基和羧基）</a:t>
                </a:r>
                <a:endParaRPr lang="en-US" altLang="zh-CN" sz="100" dirty="0">
                  <a:solidFill>
                    <a:srgbClr val="00B050"/>
                  </a:solidFill>
                </a:endParaRPr>
              </a:p>
            </p:txBody>
          </p:sp>
        </mc:Choice>
        <mc:Fallback>
          <p:sp>
            <p:nvSpPr>
              <p:cNvPr id="6" name="QB_6_AN.88_1#3d4a62091.blank?pid=b23ad6df7&amp;color=0,0,0&amp;vpa=32&amp;vtp=1&amp;bbb=1"/>
              <p:cNvSpPr>
                <a:spLocks noRot="1" noChangeAspect="1" noMove="1" noResize="1" noEditPoints="1" noAdjustHandles="1" noChangeArrowheads="1" noChangeShapeType="1" noTextEdit="1"/>
              </p:cNvSpPr>
              <p:nvPr/>
            </p:nvSpPr>
            <p:spPr>
              <a:xfrm>
                <a:off x="3525901" y="4534350"/>
                <a:ext cx="4246563" cy="317500"/>
              </a:xfrm>
              <a:prstGeom prst="rect">
                <a:avLst/>
              </a:prstGeom>
              <a:blipFill rotWithShape="1">
                <a:blip r:embed="rId2"/>
                <a:stretch>
                  <a:fillRect l="-9" t="-3742" r="2" b="1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89_1#3d4a62091?pid=b23ad6df7&amp;color=0,0,0&amp;vtp=1&amp;bbb=1&amp;hb=1"/>
              <p:cNvSpPr/>
              <p:nvPr/>
            </p:nvSpPr>
            <p:spPr>
              <a:xfrm>
                <a:off x="722376" y="4960435"/>
                <a:ext cx="10753344" cy="1333500"/>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前胰岛素原含有多个肽键，可与双缩脲试剂发生紫色反应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；氨基酸脱水缩合形成前胰岛素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，一个氨基酸的氨基脱掉一个氢，另一个氨基酸的羧基脱掉一个羟基，形成肽键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此前胰岛素原水解所需的水中的氢用于形成</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89_1#3d4a62091?pid=b23ad6df7&amp;color=0,0,0&amp;vtp=1&amp;bbb=1&amp;hb=1"/>
              <p:cNvSpPr>
                <a:spLocks noRot="1" noChangeAspect="1" noMove="1" noResize="1" noEditPoints="1" noAdjustHandles="1" noChangeArrowheads="1" noChangeShapeType="1" noTextEdit="1"/>
              </p:cNvSpPr>
              <p:nvPr/>
            </p:nvSpPr>
            <p:spPr>
              <a:xfrm>
                <a:off x="722376" y="4960435"/>
                <a:ext cx="10753344" cy="1333500"/>
              </a:xfrm>
              <a:prstGeom prst="rect">
                <a:avLst/>
              </a:prstGeom>
              <a:blipFill rotWithShape="1">
                <a:blip r:embed="rId3"/>
                <a:stretch>
                  <a:fillRect l="-4" t="-34" r="-402" b="3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90_1#2391d1d1a?pid=b23ad6df7&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（2）胰岛素分子由两条肽链构成，共含有51个氨基酸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，构成胰岛素的这两条肽链通过一定的化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学键连接起来，如图中的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这些氨基酸形成蛋白质后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，相对分子质量减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若此连接断裂，即使氨基酸排列顺序未变，胰岛素的功能仍会丧失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91_1#2391d1d1a.blank?pid=b23ad6df7&amp;color=0,0,0&amp;vpa=33&amp;vtp=1&amp;bbb=1"/>
              <p:cNvSpPr/>
              <p:nvPr/>
            </p:nvSpPr>
            <p:spPr>
              <a:xfrm>
                <a:off x="3475101" y="1472888"/>
                <a:ext cx="2821559"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（或二硫键）</a:t>
                </a:r>
                <a:endParaRPr lang="en-US" altLang="zh-CN" sz="100" dirty="0">
                  <a:solidFill>
                    <a:srgbClr val="00B050"/>
                  </a:solidFill>
                </a:endParaRPr>
              </a:p>
            </p:txBody>
          </p:sp>
        </mc:Choice>
        <mc:Fallback>
          <p:sp>
            <p:nvSpPr>
              <p:cNvPr id="3" name="QB_6_AN.91_1#2391d1d1a.blank?pid=b23ad6df7&amp;color=0,0,0&amp;vpa=33&amp;vtp=1&amp;bbb=1"/>
              <p:cNvSpPr>
                <a:spLocks noRot="1" noChangeAspect="1" noMove="1" noResize="1" noEditPoints="1" noAdjustHandles="1" noChangeArrowheads="1" noChangeShapeType="1" noTextEdit="1"/>
              </p:cNvSpPr>
              <p:nvPr/>
            </p:nvSpPr>
            <p:spPr>
              <a:xfrm>
                <a:off x="3475101" y="1472888"/>
                <a:ext cx="2821559" cy="317500"/>
              </a:xfrm>
              <a:prstGeom prst="rect">
                <a:avLst/>
              </a:prstGeom>
              <a:blipFill rotWithShape="1">
                <a:blip r:embed="rId1"/>
                <a:stretch>
                  <a:fillRect l="-14" t="-3702" b="102"/>
                </a:stretch>
              </a:blipFill>
            </p:spPr>
            <p:txBody>
              <a:bodyPr/>
              <a:lstStyle/>
              <a:p>
                <a:r>
                  <a:rPr lang="zh-CN" altLang="en-US">
                    <a:noFill/>
                  </a:rPr>
                  <a:t> </a:t>
                </a:r>
              </a:p>
            </p:txBody>
          </p:sp>
        </mc:Fallback>
      </mc:AlternateContent>
      <p:sp>
        <p:nvSpPr>
          <p:cNvPr id="4" name="QB_6_AN.92_1#2391d1d1a.blank?pid=b23ad6df7&amp;color=0,0,0&amp;vpa=34&amp;vtp=1&amp;bbb=1"/>
          <p:cNvSpPr/>
          <p:nvPr/>
        </p:nvSpPr>
        <p:spPr>
          <a:xfrm>
            <a:off x="1201801" y="1848300"/>
            <a:ext cx="655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888</a:t>
            </a:r>
            <a:endParaRPr lang="en-US" altLang="zh-CN" sz="2000" dirty="0">
              <a:solidFill>
                <a:srgbClr val="00B050"/>
              </a:solidFill>
            </a:endParaRPr>
          </a:p>
        </p:txBody>
      </p:sp>
      <p:sp>
        <p:nvSpPr>
          <p:cNvPr id="5" name="QB_6_AN.93_1#2391d1d1a.blank?pid=b23ad6df7&amp;color=0,0,0&amp;vpa=35&amp;vtp=1&amp;bbb=1&amp;hb=1"/>
          <p:cNvSpPr/>
          <p:nvPr/>
        </p:nvSpPr>
        <p:spPr>
          <a:xfrm>
            <a:off x="722377" y="1848300"/>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胰岛素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的空间结构改变</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94_1#2391d1d1a?pid=b23ad6df7&amp;color=0,0,0&amp;vtp=1&amp;bbb=1&amp;hb=1"/>
              <p:cNvSpPr/>
              <p:nvPr/>
            </p:nvSpPr>
            <p:spPr>
              <a:xfrm>
                <a:off x="722376" y="2854648"/>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胰岛素分子含有由51个氨基酸经脱水缩合形成的两条肽链，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这两条肽链通过一定的化学键，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”连接在一起；该过程氨基酸形成胰岛素后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，减少的相对分子质量包括脱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去的水分子的相对分子质量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形成3个二硫键失去的氢的相对原子质量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（每形成一个二硫键失去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两个氢</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888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。若其中的二硫键断裂，胰岛素（蛋白质）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的空间结构改变，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蛋白质的结构决定功能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，即使氨基酸排列顺序未变，胰岛素的功能也会丧失。</a:t>
                </a:r>
                <a:endParaRPr lang="en-US" altLang="zh-CN" sz="2200" dirty="0">
                  <a:solidFill>
                    <a:srgbClr val="000000"/>
                  </a:solidFill>
                </a:endParaRPr>
              </a:p>
            </p:txBody>
          </p:sp>
        </mc:Choice>
        <mc:Fallback>
          <p:sp>
            <p:nvSpPr>
              <p:cNvPr id="6" name="QB_6_AS.94_1#2391d1d1a?pid=b23ad6df7&amp;color=0,0,0&amp;vtp=1&amp;bbb=1&amp;hb=1"/>
              <p:cNvSpPr>
                <a:spLocks noRot="1" noChangeAspect="1" noMove="1" noResize="1" noEditPoints="1" noAdjustHandles="1" noChangeArrowheads="1" noChangeShapeType="1" noTextEdit="1"/>
              </p:cNvSpPr>
              <p:nvPr/>
            </p:nvSpPr>
            <p:spPr>
              <a:xfrm>
                <a:off x="722376" y="2854648"/>
                <a:ext cx="10753344" cy="2324100"/>
              </a:xfrm>
              <a:prstGeom prst="rect">
                <a:avLst/>
              </a:prstGeom>
              <a:blipFill rotWithShape="1">
                <a:blip r:embed="rId2"/>
                <a:stretch>
                  <a:fillRect l="-4" t="-14" r="-2598"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95_1#97658277b?pid=b23ad6df7&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（3）从理论上分析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，胰岛素分子至少有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95_1#97658277b?pid=b23ad6df7&amp;color=0,0,0&amp;vtp=1&amp;bt=1&amp;bbb=1"/>
              <p:cNvSpPr>
                <a:spLocks noRot="1" noChangeAspect="1" noMove="1" noResize="1" noEditPoints="1" noAdjustHandles="1" noChangeArrowheads="1" noChangeShapeType="1" noTextEdit="1"/>
              </p:cNvSpPr>
              <p:nvPr/>
            </p:nvSpPr>
            <p:spPr>
              <a:xfrm>
                <a:off x="722376" y="969264"/>
                <a:ext cx="10753344" cy="431800"/>
              </a:xfrm>
              <a:prstGeom prst="rect">
                <a:avLst/>
              </a:prstGeom>
              <a:blipFill rotWithShape="1">
                <a:blip r:embed="rId1"/>
                <a:stretch>
                  <a:fillRect l="-4" t="-59" b="59"/>
                </a:stretch>
              </a:blipFill>
            </p:spPr>
            <p:txBody>
              <a:bodyPr/>
              <a:lstStyle/>
              <a:p>
                <a:r>
                  <a:rPr lang="zh-CN" altLang="en-US">
                    <a:noFill/>
                  </a:rPr>
                  <a:t> </a:t>
                </a:r>
              </a:p>
            </p:txBody>
          </p:sp>
        </mc:Fallback>
      </mc:AlternateContent>
      <p:sp>
        <p:nvSpPr>
          <p:cNvPr id="3" name="QB_6_AN.96_1#97658277b.blank?pid=b23ad6df7&amp;color=0,0,0&amp;vpa=36&amp;vtp=1"/>
          <p:cNvSpPr/>
          <p:nvPr/>
        </p:nvSpPr>
        <p:spPr>
          <a:xfrm>
            <a:off x="5186426" y="931164"/>
            <a:ext cx="34131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AlternateContent xmlns:mc="http://schemas.openxmlformats.org/markup-compatibility/2006">
        <mc:Choice xmlns:a14="http://schemas.microsoft.com/office/drawing/2010/main" Requires="a14">
          <p:sp>
            <p:nvSpPr>
              <p:cNvPr id="4" name="QB_6_AS.97_1#97658277b?pid=b23ad6df7&amp;color=0,0,0&amp;vtp=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从理论上分析，一条链状多肽至少含一个游离的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，而胰岛素分子有两条肽链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少含有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2个游离的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97_1#97658277b?pid=b23ad6df7&amp;color=0,0,0&amp;vtp=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2"/>
                <a:stretch>
                  <a:fillRect l="-4" t="-53" b="5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98_1#50a5defe5?pid=b23ad6df7&amp;color=0,0,0&amp;vtp=1&amp;bbb=1&amp;hb=1"/>
              <p:cNvSpPr/>
              <p:nvPr/>
            </p:nvSpPr>
            <p:spPr>
              <a:xfrm>
                <a:off x="722376" y="2367187"/>
                <a:ext cx="10753344" cy="1371600"/>
              </a:xfrm>
              <a:prstGeom prst="rect">
                <a:avLst/>
              </a:prstGeom>
              <a:noFill/>
            </p:spPr>
            <p:txBody>
              <a:bodyPr wrap="squar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（4）图中胰岛素分子中A链有21个氨基酸，B链有30个氨基酸，其中B链有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3个甘氨酸</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ct val="150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基是</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且分别位于第8、20、23位，用特殊水解酶选择性除去B链中的3个甘氨酸</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，形成的产物中有</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条肽链和一个二肽，该过程中共消耗</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分子水，形成的产物比原多肽多</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个氧原子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mc:Choice>
        <mc:Fallback>
          <p:sp>
            <p:nvSpPr>
              <p:cNvPr id="5" name="QB_6_BD.98_1#50a5defe5?pid=b23ad6df7&amp;color=0,0,0&amp;vtp=1&amp;bbb=1&amp;hb=1"/>
              <p:cNvSpPr>
                <a:spLocks noRot="1" noChangeAspect="1" noMove="1" noResize="1" noEditPoints="1" noAdjustHandles="1" noChangeArrowheads="1" noChangeShapeType="1" noTextEdit="1"/>
              </p:cNvSpPr>
              <p:nvPr/>
            </p:nvSpPr>
            <p:spPr>
              <a:xfrm>
                <a:off x="722376" y="2367187"/>
                <a:ext cx="10753344" cy="1371600"/>
              </a:xfrm>
              <a:prstGeom prst="rect">
                <a:avLst/>
              </a:prstGeom>
              <a:blipFill rotWithShape="1">
                <a:blip r:embed="rId3"/>
                <a:stretch>
                  <a:fillRect l="-4" t="-40" b="40"/>
                </a:stretch>
              </a:blipFill>
            </p:spPr>
            <p:txBody>
              <a:bodyPr/>
              <a:lstStyle/>
              <a:p>
                <a:r>
                  <a:rPr lang="zh-CN" altLang="en-US">
                    <a:noFill/>
                  </a:rPr>
                  <a:t> </a:t>
                </a:r>
              </a:p>
            </p:txBody>
          </p:sp>
        </mc:Fallback>
      </mc:AlternateContent>
      <p:sp>
        <p:nvSpPr>
          <p:cNvPr id="6" name="QB_6_AN.99_1#50a5defe5.blank?pid=b23ad6df7&amp;color=0,0,0&amp;vpa=37&amp;vtp=1"/>
          <p:cNvSpPr/>
          <p:nvPr/>
        </p:nvSpPr>
        <p:spPr>
          <a:xfrm>
            <a:off x="1217676" y="3243487"/>
            <a:ext cx="328613" cy="520700"/>
          </a:xfrm>
          <a:prstGeom prst="rect">
            <a:avLst/>
          </a:prstGeom>
          <a:noFill/>
        </p:spPr>
        <p:txBody>
          <a:bodyPr wrap="none" lIns="0" tIns="0" rIns="0" bIns="0" rtlCol="0" anchor="t"/>
          <a:lstStyle/>
          <a:p>
            <a:pPr algn="ctr" latinLnBrk="1">
              <a:lnSpc>
                <a:spcPts val="4100"/>
              </a:lnSpc>
            </a:pPr>
            <a:r>
              <a:rPr lang="en-US" altLang="zh-CN" sz="2000" b="1" i="0" spc="-5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spc="-50" dirty="0"/>
          </a:p>
        </p:txBody>
      </p:sp>
      <p:sp>
        <p:nvSpPr>
          <p:cNvPr id="7" name="QB_6_AN.100_1#50a5defe5.blank?pid=b23ad6df7&amp;color=0,0,0&amp;vpa=38&amp;vtp=1"/>
          <p:cNvSpPr/>
          <p:nvPr/>
        </p:nvSpPr>
        <p:spPr>
          <a:xfrm>
            <a:off x="5542026" y="3243487"/>
            <a:ext cx="328613" cy="520700"/>
          </a:xfrm>
          <a:prstGeom prst="rect">
            <a:avLst/>
          </a:prstGeom>
          <a:noFill/>
        </p:spPr>
        <p:txBody>
          <a:bodyPr wrap="none" lIns="0" tIns="0" rIns="0" bIns="0" rtlCol="0" anchor="t"/>
          <a:lstStyle/>
          <a:p>
            <a:pPr algn="ctr" latinLnBrk="1">
              <a:lnSpc>
                <a:spcPts val="41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spc="-50" dirty="0"/>
          </a:p>
        </p:txBody>
      </p:sp>
      <p:sp>
        <p:nvSpPr>
          <p:cNvPr id="8" name="QB_6_AN.101_1#50a5defe5.blank?pid=b23ad6df7&amp;color=0,0,0&amp;vpa=39&amp;vtp=1"/>
          <p:cNvSpPr/>
          <p:nvPr/>
        </p:nvSpPr>
        <p:spPr>
          <a:xfrm>
            <a:off x="9371076" y="3243487"/>
            <a:ext cx="328613" cy="520700"/>
          </a:xfrm>
          <a:prstGeom prst="rect">
            <a:avLst/>
          </a:prstGeom>
          <a:noFill/>
        </p:spPr>
        <p:txBody>
          <a:bodyPr wrap="none" lIns="0" tIns="0" rIns="0" bIns="0" rtlCol="0" anchor="t"/>
          <a:lstStyle/>
          <a:p>
            <a:pPr algn="ctr" latinLnBrk="1">
              <a:lnSpc>
                <a:spcPts val="41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spc="-50" dirty="0"/>
          </a:p>
        </p:txBody>
      </p:sp>
      <p:sp>
        <p:nvSpPr>
          <p:cNvPr id="9" name="QB_6_AS.102_1#50a5defe5?pid=b23ad6df7&amp;color=0,0,0&amp;vtp=1&amp;bbb=1&amp;hb=1"/>
          <p:cNvSpPr/>
          <p:nvPr/>
        </p:nvSpPr>
        <p:spPr>
          <a:xfrm>
            <a:off x="722376" y="379717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胰岛素B链中的甘氨酸分别位于第8、20、23位，去除B链中的3个甘氨酸，需要断裂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，共消耗6个水分子，形成3条肽链和1个二肽（包含原21位和22位氨基酸）；消耗的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6个水分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6个氧原子，因此形成的产物比原多肽多6个氧原子。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2" end="2"/>
                                            </p:txEl>
                                          </p:spTgt>
                                        </p:tgtEl>
                                        <p:attrNameLst>
                                          <p:attrName>style.visibility</p:attrName>
                                        </p:attrNameLst>
                                      </p:cBhvr>
                                      <p:to>
                                        <p:strVal val="visible"/>
                                      </p:to>
                                    </p:set>
                                    <p:animEffect transition="in" filter="fade">
                                      <p:cBhvr>
                                        <p:cTn id="59"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P spid="9"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03_1#1645dccf7?pid=b23ad6df7&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）胰岛素的作用体现了蛋白质具有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功能，在前胰岛素原中发挥作用的信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号肽酶本质也是蛋白质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，但和胰岛素分子的结构和功能不同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04_1#1645dccf7.blank?pid=b23ad6df7&amp;color=0,0,0&amp;vpa=40&amp;vtp=1&amp;bbb=1"/>
          <p:cNvSpPr/>
          <p:nvPr/>
        </p:nvSpPr>
        <p:spPr>
          <a:xfrm>
            <a:off x="4945126" y="9311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调节（生命活动）</a:t>
            </a:r>
            <a:endParaRPr lang="en-US" altLang="zh-CN" sz="2000" dirty="0"/>
          </a:p>
        </p:txBody>
      </p:sp>
      <p:sp>
        <p:nvSpPr>
          <p:cNvPr id="4" name="QB_6_AN.105_1#1645dccf7.blank?pid=b23ad6df7&amp;color=0,0,0&amp;vpa=41&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氨基酸的数目、排列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顺序不同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，肽链的盘曲、折叠方式不同，形成的空间结构不同，蛋白质的结构决定功能</a:t>
            </a:r>
            <a:endParaRPr lang="en-US" altLang="zh-CN" sz="2000" dirty="0"/>
          </a:p>
        </p:txBody>
      </p:sp>
      <p:sp>
        <p:nvSpPr>
          <p:cNvPr id="5" name="QB_6_AS.106_1#1645dccf7?pid=b23ad6df7&amp;color=0,0,0&amp;vtp=1&amp;bbb=1&amp;hb=1"/>
          <p:cNvSpPr/>
          <p:nvPr/>
        </p:nvSpPr>
        <p:spPr>
          <a:xfrm>
            <a:off x="722376" y="23952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胰岛素属于激素，具有降低血糖的功能，体现了蛋白质具有调节功能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；不同的蛋白质结构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和功能不同的可能原因见答案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41bee05e?sp=1&amp;pid=5a151c0e2&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［重庆万州三中等多校2025高一上联考］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氨基酸的结构如图所示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841bee05e.bracket?pid=5a151c0e2&amp;color=0,0,0&amp;vpa=2&amp;vtp=1"/>
          <p:cNvSpPr/>
          <p:nvPr/>
        </p:nvSpPr>
        <p:spPr>
          <a:xfrm>
            <a:off x="909701" y="1426464"/>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_2#841bee05e?htil=1&amp;pid=5a151c0e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93854" y="2019300"/>
            <a:ext cx="1618488" cy="11338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_3#841bee05e.choices?htil=1&amp;pid=5a151c0e2&amp;color=0,0,0&amp;vtp=1&amp;bbb=1"/>
              <p:cNvSpPr/>
              <p:nvPr/>
            </p:nvSpPr>
            <p:spPr>
              <a:xfrm>
                <a:off x="722376" y="1930434"/>
                <a:ext cx="899769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A.部分氨基酸人体细胞不能合成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.氨基酸中的氨基或羧基不一定与中心碳原子相连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.两个氨基酸中①和③之间可形成肽键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.形成的蛋白质中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主要存在于①</a:t>
                </a:r>
                <a:endParaRPr lang="en-US" altLang="zh-CN" sz="2000" dirty="0"/>
              </a:p>
            </p:txBody>
          </p:sp>
        </mc:Choice>
        <mc:Fallback>
          <p:sp>
            <p:nvSpPr>
              <p:cNvPr id="5" name="QC_5_BD.4_3#841bee05e.choices?htil=1&amp;pid=5a151c0e2&amp;color=0,0,0&amp;vtp=1&amp;bbb=1"/>
              <p:cNvSpPr>
                <a:spLocks noRot="1" noChangeAspect="1" noMove="1" noResize="1" noEditPoints="1" noAdjustHandles="1" noChangeArrowheads="1" noChangeShapeType="1" noTextEdit="1"/>
              </p:cNvSpPr>
              <p:nvPr/>
            </p:nvSpPr>
            <p:spPr>
              <a:xfrm>
                <a:off x="722376" y="1930434"/>
                <a:ext cx="8997696" cy="1866900"/>
              </a:xfrm>
              <a:prstGeom prst="rect">
                <a:avLst/>
              </a:prstGeom>
              <a:blipFill rotWithShape="1">
                <a:blip r:embed="rId2"/>
                <a:stretch>
                  <a:fillRect l="-4" t="-2" r="1"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841bee05e?pid=5a151c0e2&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必需氨基酸是人体细胞不能合成，必须从外界环境中获取的氨基酸，A正确；④为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中也可能含有氨基或羧基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，这些氨基或羧基可不与中心碳原子相连，B正确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；一个氨基酸的羧基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和另一个氨基酸的氨基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之间脱水缩合形成肽键，C正确；形成的蛋白质中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主要存在于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肽键附近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841bee05e?pid=5a151c0e2&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585"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0814cb400?pid=5a151c0e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肌红蛋白是人体内肌肉中一种储氧的蛋白质，其彻底水解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能得到的物质是(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0814cb400.bracket?pid=5a151c0e2&amp;color=0,0,0&amp;vpa=3&amp;vtp=1"/>
          <p:cNvSpPr/>
          <p:nvPr/>
        </p:nvSpPr>
        <p:spPr>
          <a:xfrm>
            <a:off x="2700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_2#0814cb400.choices?pid=5a151c0e2&amp;color=0,0,0&amp;vtp=1&amp;bbb=1"/>
          <p:cNvSpPr/>
          <p:nvPr/>
        </p:nvSpPr>
        <p:spPr>
          <a:xfrm>
            <a:off x="722377" y="1894528"/>
            <a:ext cx="10749630" cy="876300"/>
          </a:xfrm>
          <a:prstGeom prst="rect">
            <a:avLst/>
          </a:prstGeom>
          <a:noFill/>
        </p:spPr>
        <p:txBody>
          <a:bodyPr wrap="none" lIns="0" tIns="0" rIns="0" bIns="0" rtlCol="0" anchor="t"/>
          <a:lstStyle/>
          <a:p>
            <a:pPr marL="0" marR="0" lvl="0" indent="0" defTabSz="914400" eaLnBrk="1" fontAlgn="auto" latinLnBrk="1" hangingPunct="1">
              <a:lnSpc>
                <a:spcPts val="6900"/>
              </a:lnSpc>
              <a:spcBef>
                <a:spcPts val="0"/>
              </a:spcBef>
              <a:spcAft>
                <a:spcPts val="0"/>
              </a:spcAft>
              <a:buClrTx/>
              <a:buSzTx/>
              <a:buNone/>
              <a:tabLst>
                <a:tab pos="1760220" algn="l"/>
                <a:tab pos="4853940" algn="l"/>
                <a:tab pos="78460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3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3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3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385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7_2#0814cb400.choice_image?pid=5a151c0e2&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8281" y="2070550"/>
            <a:ext cx="1133856" cy="70408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5_BD.7_2#0814cb400.choice_image?pid=5a151c0e2&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721580" y="1896814"/>
            <a:ext cx="2478024" cy="87782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7" name="QC_5_BD.7_2#0814cb400.choice_image?pid=5a151c0e2&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819554" y="2061406"/>
            <a:ext cx="2377440" cy="71323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8" name="QC_5_BD.7_2#0814cb400.choice_image?pid=5a151c0e2&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820564" y="2015686"/>
            <a:ext cx="2487168" cy="75895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0814cb400?pid=5a151c0e2&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P29“思考·讨论”的变式题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。本题通过具体情境考查组成蛋白质的氨基酸的结构及特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，将理论与实践相结合，使问题具体化和直观化，利于学生掌握相关知识。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0814cb400?pid=5a151c0e2&amp;color=0,0,0&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蛋白质的基本单位是氨基酸，每种氨基酸至少都含有一个氨基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和一个羧基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COOH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，并且都有一个氨基和一个羧基连接在同一个碳原子上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，这个碳原子上还连接一个氢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原子和一个侧链基团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，侧链基团用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表示，各种氨基酸之间的区别在于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。肌红蛋白是人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体内的蛋白质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，彻底水解产生的氨基酸均有一个氨基和一个羧基连在同一个碳原子上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。C项的分子结构含有一个氨基和一个羧基，但两者没有连接在同一个碳原子上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属于构成人体蛋白质的氨基酸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，C符合题意。</a:t>
                </a:r>
                <a:endParaRPr lang="en-US" altLang="zh-CN" sz="2200" dirty="0"/>
              </a:p>
            </p:txBody>
          </p:sp>
        </mc:Choice>
        <mc:Fallback>
          <p:sp>
            <p:nvSpPr>
              <p:cNvPr id="2" name="QC_5_AS.10_1#0814cb400?pid=5a151c0e2&amp;color=0,0,0&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r="-968"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9467</Words>
  <Application>WPS 演示</Application>
  <PresentationFormat>宽屏</PresentationFormat>
  <Paragraphs>521</Paragraphs>
  <Slides>49</Slides>
  <Notes>49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49</vt:i4>
      </vt:variant>
    </vt:vector>
  </HeadingPairs>
  <TitlesOfParts>
    <vt:vector size="7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2025-05-10T06:45:00Z</dcterms:created>
  <dcterms:modified xsi:type="dcterms:W3CDTF">2025-05-16T01:32:17Z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96216D9F65B94DC6ACBF45ABAEAEFB46_12</vt:lpwstr>
  </property>
  <property fmtid="{D5CDD505-2E9C-101B-9397-08002B2CF9AE}" pid="3" name="KSOProductBuildVer">
    <vt:lpwstr>2052-12.1.0.20784</vt:lpwstr>
  </property>
</Properties>
</file>