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1077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003eb418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细胞器的结构和功能</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bd255e2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生物膜的组成和功能</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b2f5c5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细胞核的结构和功能</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3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2.xml"/><Relationship Id="rId2" Type="http://schemas.openxmlformats.org/officeDocument/2006/relationships/image" Target="../media/image10.png"/><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3208593f8?pid=bbd255e2f&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高尔基体形成的囊泡可以与细胞膜融合，从而实现二者之间成分的交流，A正确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有控制物质进出的功能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，B正确；膜蛋白的种类和数量决定了细胞膜功能的复杂程度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同区域功能不同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，是因为其膜蛋白的种类和数量不同，所以膜蛋白不会均匀地分散在脂质中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；细胞膜上的受体蛋白可以通过与信号分子结合来实现细胞间的信息交流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，信号分子多种多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，受体蛋白也具有多样性，D正确。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c6529a82b?sp=1&amp;pid=bbd255e2f&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［江苏生物2024·2］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图中①~④表示人体细胞的不同结构。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c6529a82b.bracket?pid=bbd255e2f&amp;color=0,0,0&amp;vpa=5&amp;vtp=1"/>
          <p:cNvSpPr/>
          <p:nvPr/>
        </p:nvSpPr>
        <p:spPr>
          <a:xfrm>
            <a:off x="10339451"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3_2#c6529a82b?htil=2&amp;pid=bbd255e2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27689" y="1490853"/>
            <a:ext cx="2441448" cy="17647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3_3#c6529a82b.choices?htil=2&amp;pid=bbd255e2f&amp;color=0,0,0&amp;vtp=1&amp;bbb=1"/>
          <p:cNvSpPr/>
          <p:nvPr/>
        </p:nvSpPr>
        <p:spPr>
          <a:xfrm>
            <a:off x="722376" y="1401987"/>
            <a:ext cx="818388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A.①~④构成细胞完整的生物膜系统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.溶酶体能清除衰老或损伤的①②③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.③的膜具有一定的流动性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.④转运分泌蛋白与细胞骨架密切相关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c6529a82b?pid=bbd255e2f&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分析题图可知，①是线粒体，②是内质网，③是高尔基体，④是囊泡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。生物膜系统包括细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、核膜和细胞器膜等，故①~④不能构成细胞完整的生物膜系统，A错误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；溶酶体能清除衰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老或受损的细胞器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，B正确；③（高尔基体）的膜主要成分是磷脂和蛋白质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，由于磷脂和部分蛋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白质能够运动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，所以③的膜具有一定的流动性，C正确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；细胞骨架是由蛋白质纤维组成的网架结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，与细胞内的物质运输密切相关，D正确。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244b65dcf?sp=1&amp;pid=bbd255e2f&amp;color=0,0,0&amp;vtp=1&amp;bt=1&amp;bbb=1"/>
          <p:cNvSpPr/>
          <p:nvPr/>
        </p:nvSpPr>
        <p:spPr>
          <a:xfrm>
            <a:off x="722376" y="972000"/>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［海南生物2023·3］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不同细胞的几种生物膜主要成分的相对含量见表。</a:t>
            </a:r>
            <a:endParaRPr lang="en-US" altLang="zh-CN" sz="2000" dirty="0"/>
          </a:p>
        </p:txBody>
      </p:sp>
      <mc:AlternateContent xmlns:mc="http://schemas.openxmlformats.org/markup-compatibility/2006" xmlns:a14="http://schemas.microsoft.com/office/drawing/2010/main">
        <mc:Choice Requires="a14">
          <p:graphicFrame>
            <p:nvGraphicFramePr>
              <p:cNvPr id="14" name="QC_5_BD.16_2#244b65dcf?colgroup=7,5,7,5,5,5&amp;pid=bbd255e2f&amp;color=0,0,0&amp;vtp=1&amp;bbb=1"/>
              <p:cNvGraphicFramePr>
                <a:graphicFrameLocks noGrp="1"/>
              </p:cNvGraphicFramePr>
              <p:nvPr/>
            </p:nvGraphicFramePr>
            <p:xfrm>
              <a:off x="722376" y="1493081"/>
              <a:ext cx="10680192" cy="2209292"/>
            </p:xfrm>
            <a:graphic>
              <a:graphicData uri="http://schemas.openxmlformats.org/drawingml/2006/table">
                <a:tbl>
                  <a:tblPr/>
                  <a:tblGrid>
                    <a:gridCol w="2130552"/>
                    <a:gridCol w="1600200"/>
                    <a:gridCol w="2148840"/>
                    <a:gridCol w="1600200"/>
                    <a:gridCol w="1600200"/>
                    <a:gridCol w="1600200"/>
                  </a:tblGrid>
                  <a:tr h="830072">
                    <a:tc>
                      <a:txBody>
                        <a:bodyPr/>
                        <a:lstStyle/>
                        <a:p>
                          <a:pPr algn="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a:t>
                          </a:r>
                          <a:endParaRPr lang="en-US" altLang="zh-CN" sz="1200" dirty="0"/>
                        </a:p>
                        <a:p>
                          <a:pPr algn="l"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膜主要成分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红细胞质膜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神经鞘细胞质膜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线粒体内膜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4" name="QC_5_BD.16_2#244b65dcf?colgroup=7,5,7,5,5,5&amp;pid=bbd255e2f&amp;color=0,0,0&amp;vtp=1&amp;bbb=1"/>
              <p:cNvGraphicFramePr>
                <a:graphicFrameLocks noGrp="1"/>
              </p:cNvGraphicFramePr>
              <p:nvPr/>
            </p:nvGraphicFramePr>
            <p:xfrm>
              <a:off x="722376" y="1493081"/>
              <a:ext cx="10680192" cy="2209292"/>
            </p:xfrm>
            <a:graphic>
              <a:graphicData uri="http://schemas.openxmlformats.org/drawingml/2006/table">
                <a:tbl>
                  <a:tblPr/>
                  <a:tblGrid>
                    <a:gridCol w="2130552"/>
                    <a:gridCol w="1600200"/>
                    <a:gridCol w="2148840"/>
                    <a:gridCol w="1600200"/>
                    <a:gridCol w="1600200"/>
                    <a:gridCol w="1600200"/>
                  </a:tblGrid>
                  <a:tr h="830072">
                    <a:tc>
                      <a:txBody>
                        <a:bodyPr/>
                        <a:lstStyle/>
                        <a:p>
                          <a:pPr algn="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a:t>
                          </a:r>
                          <a:endParaRPr lang="en-US" altLang="zh-CN" sz="1200" dirty="0"/>
                        </a:p>
                        <a:p>
                          <a:pPr algn="l"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膜主要成分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红细胞质膜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神经鞘细胞质膜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内质网膜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线粒体内膜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BD.16_3#244b65dcf?pid=bbd255e2f&amp;color=0,0,0&amp;vtp=1&amp;bbb=1"/>
          <p:cNvSpPr/>
          <p:nvPr/>
        </p:nvSpPr>
        <p:spPr>
          <a:xfrm>
            <a:off x="722376" y="3829881"/>
            <a:ext cx="10753344" cy="431800"/>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17_1#244b65dcf.bracket?pid=bbd255e2f&amp;color=0,0,0&amp;vpa=6&amp;vtp=1"/>
          <p:cNvSpPr/>
          <p:nvPr/>
        </p:nvSpPr>
        <p:spPr>
          <a:xfrm>
            <a:off x="3462401" y="3829881"/>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5_BD.16_4#244b65dcf.choices?pid=bbd255e2f&amp;color=0,0,0&amp;vtp=1&amp;bbb=1"/>
          <p:cNvSpPr/>
          <p:nvPr/>
        </p:nvSpPr>
        <p:spPr>
          <a:xfrm>
            <a:off x="722376" y="425396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A.蛋白质和脂质是生物膜不可或缺的成分，二者的运动构成膜的流动性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.高尔基体和内质网之间的信息交流与二者膜上的糖类有关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.哺乳动物红细胞的质膜与高尔基体膜之间具有膜融合现象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.表内所列的生物膜中，线粒体内膜的功能最复杂，神经鞘细胞质膜的功能最简单</a:t>
            </a:r>
            <a:endParaRPr lang="en-US" altLang="zh-CN" sz="2000" dirty="0"/>
          </a:p>
        </p:txBody>
      </p:sp>
      <p:cxnSp>
        <p:nvCxnSpPr>
          <p:cNvPr id="3" name="QC_5_BD.16_2#244b65dcf?colgroup=7,5,7,5,5,5&amp;pid=bbd255e2f&amp;color=0,0,0&amp;vtp=1&amp;bbb=1&amp;tl=1"/>
          <p:cNvCxnSpPr/>
          <p:nvPr/>
        </p:nvCxnSpPr>
        <p:spPr>
          <a:xfrm>
            <a:off x="722376" y="1493081"/>
            <a:ext cx="2130552" cy="830072"/>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244b65dcf?pid=bbd255e2f&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生物膜主要由蛋白质和脂质组成,二者不可或缺,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构成生物膜的磷脂分子可以侧向自由移动,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膜中的蛋白质大多也能运动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,故生物膜具有流动性,A正确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;生物膜上的糖类常与膜之间的信息交流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,B正确;哺乳动物成熟红细胞没有高尔基体等细胞器,C错误;一般来说，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功能越复杂的生物膜，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蛋白质的种类与数量就越多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，故表中蛋白质含量最多的线粒体内膜功能最复杂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,蛋白质含量最少的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神经鞘细胞质膜的功能最简单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3ca1fd12f?pid=cb2f5c5c1&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［浙江生物2022年6月·15］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下列关于细胞核结构与功能的叙述，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3ca1fd12f.bracket?pid=cb2f5c5c1&amp;color=0,0,0&amp;vpa=7&amp;vtp=1"/>
          <p:cNvSpPr/>
          <p:nvPr/>
        </p:nvSpPr>
        <p:spPr>
          <a:xfrm>
            <a:off x="9388539" y="969264"/>
            <a:ext cx="3571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9_2#3ca1fd12f.choices?pid=cb2f5c5c1&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A.核被膜为单层膜，有利于核内环境的相对稳定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.核被膜上有核孔复合体，可调控核内外的物质交换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.核仁是核内的圆形结构，主要与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.染色质由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和蛋白质组成，是遗传物质的主要载体</a:t>
                </a:r>
                <a:endParaRPr lang="en-US" altLang="zh-CN" sz="2000" dirty="0"/>
              </a:p>
            </p:txBody>
          </p:sp>
        </mc:Choice>
        <mc:Fallback>
          <p:sp>
            <p:nvSpPr>
              <p:cNvPr id="4" name="QC_5_BD.19_2#3ca1fd12f.choices?pid=cb2f5c5c1&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3ca1fd12f?pid=cb2f5c5c1&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核被膜为双层膜，有利于核内环境的相对稳定，A错误；核被膜上有核孔复合体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等大分子出入细胞核的通道，可调控核内外的物质交换，B正确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；核仁是细胞核中呈圆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形或椭圆形的结构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，与核糖体和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的形成有关，C错误；染色质由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，是遗传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物质的主要载体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1_1#3ca1fd12f?pid=cb2f5c5c1&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236"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b0a76d94.fixed?pid=1e8f3e27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7b0a76d94.fixed?pid=1e8f3e27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第3章高考强化</a:t>
            </a:r>
            <a:endParaRPr lang="en-US" altLang="zh-CN" sz="4400" dirty="0"/>
          </a:p>
        </p:txBody>
      </p:sp>
      <p:pic>
        <p:nvPicPr>
          <p:cNvPr id="4" name="C_3#7b0a76d94.fixed?pid=1e8f3e27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b0a76d94.fixed?pid=1e8f3e279&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2ec0c579?pid=003eb418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［天津生物2024·1］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植物液泡含有多种水解酶，能分解衰老、损伤的细胞器，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维持细胞内稳态。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动物细胞内功能类似的细胞器是(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2ec0c579.bracket?pid=003eb4182&amp;color=0,0,0&amp;vpa=1&amp;vtp=1"/>
          <p:cNvSpPr/>
          <p:nvPr/>
        </p:nvSpPr>
        <p:spPr>
          <a:xfrm>
            <a:off x="4478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02ec0c579.choices?pid=003eb4182&amp;color=0,0,0&amp;vtp=1&amp;bbb=1"/>
          <p:cNvSpPr/>
          <p:nvPr/>
        </p:nvSpPr>
        <p:spPr>
          <a:xfrm>
            <a:off x="722376" y="1932662"/>
            <a:ext cx="10753344" cy="431800"/>
          </a:xfrm>
          <a:prstGeom prst="rect">
            <a:avLst/>
          </a:prstGeom>
          <a:noFill/>
        </p:spPr>
        <p:txBody>
          <a:bodyPr wrap="none" lIns="0" tIns="0" rIns="0" bIns="0" rtlCol="0" anchor="t"/>
          <a:lstStyle/>
          <a:p>
            <a:pPr marL="0" marR="0" lvl="0" indent="0" defTabSz="914400" eaLnBrk="1" fontAlgn="auto" latinLnBrk="1" hangingPunct="1">
              <a:lnSpc>
                <a:spcPts val="3400"/>
              </a:lnSpc>
              <a:spcBef>
                <a:spcPts val="0"/>
              </a:spcBef>
              <a:spcAft>
                <a:spcPts val="0"/>
              </a:spcAft>
              <a:buClrTx/>
              <a:buSzTx/>
              <a:buNone/>
              <a:tabLst>
                <a:tab pos="2697480" algn="l"/>
                <a:tab pos="5356860" algn="l"/>
                <a:tab pos="802894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B.溶酶体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C.中心体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02ec0c579?pid=003eb4182&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核糖体是合成蛋白质的场所，A错误；溶酶体内含有多种水解酶，能分解衰老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、损伤的细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，吞噬并杀死侵入细胞的病毒或细菌，与植物液泡功能类似，B正确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；中心体存在于动物细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胞和低等植物细胞中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，与动物细胞的有丝分裂有关，C错误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；高尔基体是对来自内质网的蛋白质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、分类、包装的“车间”和“发送站”，D错误。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018950ec4?pid=003eb418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［江西生物2024·1改编］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溶酶体膜稳定性下降，可导致溶酶体中酶类物质外溢，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引起机体异常,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如类风湿性关节炎等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。下列有关溶酶体的说法,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018950ec4.bracket?pid=003eb4182&amp;color=0,0,0&amp;vpa=2&amp;vtp=1"/>
          <p:cNvSpPr/>
          <p:nvPr/>
        </p:nvSpPr>
        <p:spPr>
          <a:xfrm>
            <a:off x="7080314"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018950ec4.choices?pid=003eb4182&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.溶酶体的稳定性依赖其双层膜结构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.溶酶体中的蛋白酶在核糖体中合成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C.从溶酶体外溢出的酶主要是水解酶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.溶酶体可以分解衰老、损伤的细胞器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018950ec4?pid=003eb4182&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溶酶体为单层膜细胞器，A错误；溶酶体是细胞的“消化车间”，能分解衰老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、损伤的细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，吞噬并杀死侵入细胞的病毒或细菌，溶酶体内部含有多种水解酶，如蛋白酶等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，这些水解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酶的合成场所是核糖体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7ecc12797?htil=1&amp;pid=003eb418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62162" y="1054296"/>
            <a:ext cx="4178808" cy="232257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7_2#7ecc12797?htil=1&amp;sp=1&amp;pid=003eb4182&amp;color=0,0,0&amp;vtp=1&amp;bt=1&amp;bbb=1&amp;hb=1"/>
          <p:cNvSpPr/>
          <p:nvPr/>
        </p:nvSpPr>
        <p:spPr>
          <a:xfrm>
            <a:off x="722376" y="972000"/>
            <a:ext cx="6437376"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［江苏生物2023·2］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植物细胞及其部分结构如图所示。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7ecc12797.bracket?pid=003eb4182&amp;color=0,0,0&amp;vpa=3&amp;vtp=1"/>
          <p:cNvSpPr/>
          <p:nvPr/>
        </p:nvSpPr>
        <p:spPr>
          <a:xfrm>
            <a:off x="3449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_3#7ecc12797.choices?htil=1&amp;pid=003eb4182&amp;color=0,0,0&amp;vtp=1&amp;bbb=1"/>
              <p:cNvSpPr/>
              <p:nvPr/>
            </p:nvSpPr>
            <p:spPr>
              <a:xfrm>
                <a:off x="722376" y="1932662"/>
                <a:ext cx="643737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A.主要由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和蛋白质组成的①只存在于细胞核中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.核膜及各种细胞器膜的基本结构都与②相似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.③的主要成分是多糖，也含有多种蛋白质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.植物细胞必须具备①②和③才能存活</a:t>
                </a:r>
                <a:endParaRPr lang="en-US" altLang="zh-CN" sz="2000" dirty="0"/>
              </a:p>
            </p:txBody>
          </p:sp>
        </mc:Choice>
        <mc:Fallback>
          <p:sp>
            <p:nvSpPr>
              <p:cNvPr id="5" name="QC_5_BD.7_3#7ecc12797.choices?htil=1&amp;pid=003eb4182&amp;color=0,0,0&amp;vtp=1&amp;bbb=1"/>
              <p:cNvSpPr>
                <a:spLocks noRot="1" noChangeAspect="1" noMove="1" noResize="1" noEditPoints="1" noAdjustHandles="1" noChangeArrowheads="1" noChangeShapeType="1" noTextEdit="1"/>
              </p:cNvSpPr>
              <p:nvPr/>
            </p:nvSpPr>
            <p:spPr>
              <a:xfrm>
                <a:off x="722376" y="1932662"/>
                <a:ext cx="6437376" cy="1866900"/>
              </a:xfrm>
              <a:prstGeom prst="rect">
                <a:avLst/>
              </a:prstGeom>
              <a:blipFill rotWithShape="1">
                <a:blip r:embed="rId2"/>
                <a:stretch>
                  <a:fillRect l="-6"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7ecc12797?pid=003eb418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①是染色质，主要由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和蛋白质组成，只存在于细胞核中，A正确；②是细胞膜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脂双分子层构成基本骨架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，蛋白质分子或镶、或嵌入、或贯穿其中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，核膜和细胞器膜的基本结构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和细胞膜相似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，B正确；③是细胞壁，植物细胞壁的主要成分是纤维素和果胶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，其中纤维素是多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，此外细胞壁中含多种蛋白质，C正确；部分植物细胞并没有细胞核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（如高等植物成熟的筛管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），去壁的植物细胞在一定条件下也可以存活，D错误。</a:t>
                </a:r>
                <a:endParaRPr lang="en-US" altLang="zh-CN" sz="2200" dirty="0"/>
              </a:p>
            </p:txBody>
          </p:sp>
        </mc:Choice>
        <mc:Fallback>
          <p:sp>
            <p:nvSpPr>
              <p:cNvPr id="2" name="QC_5_AS.9_1#7ecc12797?pid=003eb4182&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3208593f8?pid=bbd255e2f&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［河北生物2022·1改编］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关于细胞膜的叙述，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3208593f8.bracket?pid=bbd255e2f&amp;color=0,0,0&amp;vpa=4&amp;vtp=1"/>
          <p:cNvSpPr/>
          <p:nvPr/>
        </p:nvSpPr>
        <p:spPr>
          <a:xfrm>
            <a:off x="7356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0_2#3208593f8.choices?pid=bbd255e2f&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A.细胞膜与某些细胞器膜之间存在脂质、蛋白质的交流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.细胞膜可以控制物质进出细胞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.细胞膜的流动性使膜蛋白均匀分散在脂质中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.细胞膜上多种蛋白质参与细胞间信息交流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2184</Words>
  <Application>WPS 演示</Application>
  <PresentationFormat>宽屏</PresentationFormat>
  <Paragraphs>156</Paragraphs>
  <Slides>17</Slides>
  <Notes>17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17</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2025-05-10T06:48:00Z</dcterms:created>
  <dcterms:modified xsi:type="dcterms:W3CDTF">2025-05-16T01:34:54Z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6C921491043843D8B1089B751A29FE7B_12</vt:lpwstr>
  </property>
  <property fmtid="{D5CDD505-2E9C-101B-9397-08002B2CF9AE}" pid="3" name="KSOProductBuildVer">
    <vt:lpwstr>2052-12.1.0.20784</vt:lpwstr>
  </property>
</Properties>
</file>