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238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0d7a673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不能辨析生命系统的结构层次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2966e1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细胞学说及其意义</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ec7b9d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细胞是生命活动的基本单位</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d017ae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生命系统的结构层次</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0d7a673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不能辨析生命系统的结构层次</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2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9.xml"/><Relationship Id="rId2" Type="http://schemas.openxmlformats.org/officeDocument/2006/relationships/image" Target="../media/image12.png"/><Relationship Id="rId1"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d326e9b37?pid=aec7b9d7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细胞分裂使细胞数量增加，细胞分化使细胞种类增加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，大熊猫的生长发育离不开细胞的分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裂和分化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，说明生命活动离不开细胞，A不符合题意；病毒无细胞结构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，需要寄生在活细胞内才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能进行生命活动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，因此脱离细胞的病毒不能进行生命活动，B不符合题意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；缩手反射需要一系列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神经细胞和肌肉细胞的协调配合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，说明多细胞生物体依赖各种分化的细胞密切配合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，共同完成各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，C不符合题意，D符合题意。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619fee033?pid=6d017aef7&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［江西部分学校2025高一上期中联考］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“在小小的花园里面挖呀挖呀挖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，种小小的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，开小小的花</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对这首歌中涉及的生命系统的叙述错误的是(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619fee033.bracket?pid=6d017aef7&amp;color=0,0,0&amp;vpa=4&amp;vtp=1&amp;bbb=1"/>
          <p:cNvSpPr/>
          <p:nvPr/>
        </p:nvSpPr>
        <p:spPr>
          <a:xfrm>
            <a:off x="8542401" y="14292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12_2#619fee033.choices?pid=6d017aef7&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A.某花园中所有“小小的种子”构成一个种群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.某花园中所有“小小的花”属于生命系统的组织层次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.某花园土壤中的细菌不具有组织、器官、系统层次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.某花园里的泥土没有参与生命系统的组成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619fee033?pid=6d017aef7&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种子属于植物的生殖器官，而种群是由同一地区同种生物的全部个体构成的，A错误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属于生命系统的器官层次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，B错误；细菌属于单细胞生物，一个细胞就是一个个体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，故不具有组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、器官、系统层次，C正确；某花园里的泥土属于非生物环境，为生态系统的一部分，D错误。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5_1#619fee033?pid=6d017aef7&amp;color=0,0,0&amp;vtp=1&amp;bt=1&amp;bbb=1&amp;hb=1"/>
          <p:cNvSpPr/>
          <p:nvPr/>
        </p:nvSpPr>
        <p:spPr>
          <a:xfrm>
            <a:off x="722376" y="969264"/>
            <a:ext cx="10753344" cy="2324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注意区分</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“属于生命系统的结构层次”和“参与生命系统的组成”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1）“属于生命系统的结构层次”要求描述对象必须对应生命系统结构的某一层次；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2）“参与生命系统的组成”描述对象不必对应生命系统的某一结构层次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，可以是生命系统某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一结构层次的组成部分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55f6dffc?pid=6d017aef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［湖北荆楚高中联盟2025高一上联考］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“山不高而秀雅，水不深而澄清；地不广而平坦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大而茂盛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；猿鹤相亲，松篁交翠</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”《三国演义》中描写的古隆中位于湖北省襄阳市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，是著名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的旅游景区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655f6dffc.bracket?pid=6d017aef7&amp;color=0,0,0&amp;vpa=5&amp;vtp=1"/>
          <p:cNvSpPr/>
          <p:nvPr/>
        </p:nvSpPr>
        <p:spPr>
          <a:xfrm>
            <a:off x="4973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655f6dffc.choices?pid=6d017aef7&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A.古隆中风景区构成一个群落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.“猿鹤”和“松篁”包含的生命系统的结构层次完全相同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.该景区的所有树属于生命系统结构层次中的种群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.景区中所有生物生命活动的正常进行均离不开细胞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55f6dffc?pid=6d017aef7&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群落是指一定区域内所有生物的集合，古隆中风景区包含生物和非生物环境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，构成了一个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，而不是群落，A错误；“猿鹤”属于动物，具有系统等结构层次，而“松篁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，没有系统这一结构层次，它们包含的生命系统的结构层次不完全相同，B错误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；种群是指生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活在一定区域的同种生物全部个体的集合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，该景区的树有多种，不属于种群，C错误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命活动的基本单位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，景区中所有生物生命活动的正常进行均离不开细胞，D正确。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9_1#3e509b83a?pid=0d7a673fa&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6.辽宁省葫芦岛市的虹螺山山麓残存的天然原始次生林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，为辽宁西部地区保留了一处难得的完整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20_1#3e509b83a.bracket?pid=0d7a673fa&amp;color=0,0,0&amp;vpa=6&amp;vtp=1"/>
          <p:cNvSpPr/>
          <p:nvPr/>
        </p:nvSpPr>
        <p:spPr>
          <a:xfrm>
            <a:off x="395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9_2#3e509b83a.choices?pid=0d7a673fa&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A.原始次生林中最基本的生命系统结构层次是病毒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.原始次生林中所有乔木构成一个种群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.森林生态系统中所有动植物构成一个群落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.森林生态系统是由森林中的生物群落及其所生活的无机环境形成的统一整体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21_1#3e509b83a?pid=0d7a673fa&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细胞是生物体（除病毒外）结构和功能的基本单位，是最基本的生命系统结构层次，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；同一地区同种生物的全部个体可构成一个种群，乔木包含多种生物，不能构成一个种群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；群落包括同一区域中所有的生物，不只是动物和植物，还有微生物，C错误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物群落和它们所生活的无机环境相互关联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，形成一个统一的整体，即森林生态系统，D正确。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22_1#3e509b83a?pid=0d7a673fa&amp;color=0,0,0&amp;vtp=1&amp;bt=1&amp;bbb=1&amp;hb=1"/>
          <p:cNvSpPr/>
          <p:nvPr/>
        </p:nvSpPr>
        <p:spPr>
          <a:xfrm>
            <a:off x="722376" y="969264"/>
            <a:ext cx="10753344" cy="37084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有关生命系统结构层次的注意事项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1）原子、分子和病毒：它们都不能独立完成生命活动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，其中病毒必须寄生于活细胞中才能生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，所以它们不属于生命系统的结构层次。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2）单细胞生物：一个细胞就是一个个体，能够独立完成生命活动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，可以同时占据生命系统的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两个结构层次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——细胞和个体。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3）多细胞植物：由多个器官组成，如营养器官（根、茎和叶）、生殖器官（花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、果实和种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），不具有“系统”这一结构层次。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9bf5587f.fixed?pid=6a2d1d47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9bf5587f.fixed?pid=6a2d1d47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细胞是生命活动的基本单位</a:t>
            </a:r>
            <a:endParaRPr lang="en-US" altLang="zh-CN" sz="4400" dirty="0"/>
          </a:p>
        </p:txBody>
      </p:sp>
      <p:pic>
        <p:nvPicPr>
          <p:cNvPr id="4" name="C_3#c9bf5587f.fixed?pid=6a2d1d47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9bf5587f.fixed?pid=6a2d1d478&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20180abf.fixed?pid=6a2d1d47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20180abf.fixed?pid=6a2d1d47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细胞是生命活动的基本单位</a:t>
            </a:r>
            <a:endParaRPr lang="en-US" altLang="zh-CN" sz="4400" dirty="0"/>
          </a:p>
        </p:txBody>
      </p:sp>
      <p:pic>
        <p:nvPicPr>
          <p:cNvPr id="4" name="C_3#b20180abf.fixed?pid=6a2d1d47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20180abf.fixed?pid=6a2d1d478&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5404b2e26?pid=c9bf5587f&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“孤村芳草远，斜日杏花飞。”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4_1#5404b2e26.bracket?pid=c9bf5587f&amp;color=0,0,0&amp;vpa=7&amp;vtp=1"/>
          <p:cNvSpPr/>
          <p:nvPr/>
        </p:nvSpPr>
        <p:spPr>
          <a:xfrm>
            <a:off x="10531539" y="969264"/>
            <a:ext cx="3746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23_2#5404b2e26.choices?pid=c9bf5587f&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A.杏花属于生命系统的器官层次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.孤村、芳草、斜日、杏花都属于生命系统的结构层次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.诗中描述的最大的生命系统结构层次是群落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.一棵杏树的生命系统的结构层次由小到大依次为细胞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2000" dirty="0"/>
              </a:p>
            </p:txBody>
          </p:sp>
        </mc:Choice>
        <mc:Fallback>
          <p:sp>
            <p:nvSpPr>
              <p:cNvPr id="4" name="QC_4_BD.23_2#5404b2e26.choices?pid=c9bf5587f&amp;color=0,0,0&amp;vtp=1&amp;bbb=1"/>
              <p:cNvSpPr>
                <a:spLocks noRot="1" noChangeAspect="1" noMove="1" noResize="1" noEditPoints="1" noAdjustHandles="1" noChangeArrowheads="1" noChangeShapeType="1" noTextEdit="1"/>
              </p:cNvSpPr>
              <p:nvPr/>
            </p:nvSpPr>
            <p:spPr>
              <a:xfrm>
                <a:off x="722376" y="1401987"/>
                <a:ext cx="10753344" cy="1866900"/>
              </a:xfrm>
              <a:prstGeom prst="rect">
                <a:avLst/>
              </a:prstGeom>
              <a:blipFill rotWithShape="1">
                <a:blip r:embed="rId1"/>
                <a:stretch>
                  <a:fillRect l="-4" t="-29" b="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5404b2e26?pid=c9bf5587f&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诗中提到的孤村是一个生态系统，杏花属于器官，芳草包括多种植物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，但没有包括这个区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域中的所有生物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，不属于种群或群落，斜日属于无机环境，它不能独立完成生命活动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生命系统的结构层次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，A正确，B错误；诗中叙述的最大的生命系统结构层次是生态系统，C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杏树属于高等植物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，没有系统这一结构层次，D错误。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ed3844dd5?pid=c9bf5587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［江苏十校2025高一上联考］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德国的植物学家施莱登和动物学家施旺建立了细胞学说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于细胞学说的建立和意义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7_1#ed3844dd5.bracket?pid=c9bf5587f&amp;color=0,0,0&amp;vpa=8&amp;vtp=1"/>
          <p:cNvSpPr/>
          <p:nvPr/>
        </p:nvSpPr>
        <p:spPr>
          <a:xfrm>
            <a:off x="549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26_2#ed3844dd5.choices?pid=c9bf5587f&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A.细胞学说的建立过程说明理论的形成需要科学观察与归纳概括的结合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.细胞学说认为一切生物都由细胞发育而来，并由细胞和细胞产物所构成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.细胞学说的内容包括动物细胞和植物细胞在结构上有所不同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.细胞学说认为组成生物体的细胞能单独完成各项生命活动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8_1#ed3844dd5?pid=c9bf5587f&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施莱登和施旺通过科学的观察和理论概括，建立了细胞学说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，故细胞学说的建立过程说明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理论的形成需要科学观察与归纳概括的结合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，A正确；细胞学说认为细胞是一个有机体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植物都由细胞发育而来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，并由细胞和细胞产物所构成，B错误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；细胞学说的内容没有涉及动物细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胞和植物细胞在结构上的不同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，C错误；细胞是一个相对独立的单位，既有它自己的生命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与其他细胞共同组成的整体生命起作用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，多细胞生物依赖各种分化的细胞密切合作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，共同完成一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系列复杂的生命活动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9_1#d1f74b356?pid=c9bf5587f&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归纳法是指由一系列具体事实推出一般结论的思维方法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列研究中没有科学使用归纳法的是(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0_1#d1f74b356.bracket?pid=c9bf5587f&amp;color=0,0,0&amp;vpa=9&amp;vtp=1"/>
          <p:cNvSpPr/>
          <p:nvPr/>
        </p:nvSpPr>
        <p:spPr>
          <a:xfrm>
            <a:off x="4732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9_2#d1f74b356.choices?pid=c9bf5587f&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A.显微镜观察到植物的花粉、胚珠、柱头等的细胞都有细胞核，得出植物细胞都有细胞核这一结论</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.显微镜观察到很多动物细胞没有细胞壁，得出动物细胞都没有细胞壁的结论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.显微镜观察到细菌没有成形的细胞核，得出没有成形细胞核的细胞就是细菌的结论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.显微镜观察到菠菜、天竺葵、柳树叶肉细胞中都有叶绿体，得出植物细胞都有叶绿体的结论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1_1#d1f74b356?pid=c9bf5587f&amp;color=0,0,0&amp;vtp=1&amp;bt=1&amp;bbb=1&amp;hb=1"/>
          <p:cNvSpPr/>
          <p:nvPr/>
        </p:nvSpPr>
        <p:spPr>
          <a:xfrm>
            <a:off x="722376" y="97200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显微镜观察到植物的花粉、胚珠、柱头等的细胞都有细胞核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，得出植物细胞都有细胞核这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，运用了不完全归纳法；显微镜观察到很多动物细胞没有细胞壁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，得出动物细胞都没有细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胞壁的结论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，也运用了不完全归纳法，A、B不符合题意。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显微镜观察到细菌没有成形的细胞核，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得出细菌都没有成形的细胞核的结论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，才是科学使用归纳法，C符合题意。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显微镜观察到菠菜、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天竺葵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、柳树叶肉细胞中都有叶绿体，得出植物细胞都有叶绿体的结论，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运用了不完全归纳法，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32_1#6cb84a05b?pid=c9bf5587f&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［广西南宁2025高一上期中］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AAAAA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级旅游景区青秀山风景区位于蜿蜒的邕江边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，拥有南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亚热带植物的独特风貌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。景区内不仅有全国最大的自然生态兰花专类园，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还栖息着许多野生动物，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如花面狸和赤腹松鼠等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4_BD.32_1#6cb84a05b?pid=c9bf5587f&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2764" b="33"/>
                </a:stretch>
              </a:blipFill>
            </p:spPr>
            <p:txBody>
              <a:bodyPr/>
              <a:lstStyle/>
              <a:p>
                <a:r>
                  <a:rPr lang="zh-CN" altLang="en-US">
                    <a:noFill/>
                  </a:rPr>
                  <a:t> </a:t>
                </a:r>
              </a:p>
            </p:txBody>
          </p:sp>
        </mc:Fallback>
      </mc:AlternateContent>
      <p:sp>
        <p:nvSpPr>
          <p:cNvPr id="3" name="QB_5_BD.33_1#c269e6dd5?pid=6cb84a05b&amp;color=0,0,0&amp;vtp=1&amp;bbb=1&amp;hb=1"/>
          <p:cNvSpPr/>
          <p:nvPr/>
        </p:nvSpPr>
        <p:spPr>
          <a:xfrm>
            <a:off x="722376" y="238986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（1）在生命系统的结构层次中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，青秀山风景区的一只野生花面狸属于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，花面狸的心脏属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，心肌属于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34_1#c269e6dd5.blank?pid=6cb84a05b&amp;color=0,0,0&amp;vpa=10&amp;vtp=1&amp;bbb=1"/>
          <p:cNvSpPr/>
          <p:nvPr/>
        </p:nvSpPr>
        <p:spPr>
          <a:xfrm>
            <a:off x="8501126" y="23517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2000" dirty="0"/>
          </a:p>
        </p:txBody>
      </p:sp>
      <p:sp>
        <p:nvSpPr>
          <p:cNvPr id="5" name="QB_5_AN.35_1#c269e6dd5.blank?pid=6cb84a05b&amp;color=0,0,0&amp;vpa=11&amp;vtp=1&amp;bbb=1"/>
          <p:cNvSpPr/>
          <p:nvPr/>
        </p:nvSpPr>
        <p:spPr>
          <a:xfrm>
            <a:off x="985901" y="28089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器官</a:t>
            </a:r>
            <a:endParaRPr lang="en-US" altLang="zh-CN" sz="2000" dirty="0"/>
          </a:p>
        </p:txBody>
      </p:sp>
      <p:sp>
        <p:nvSpPr>
          <p:cNvPr id="6" name="QB_5_AN.36_1#c269e6dd5.blank?pid=6cb84a05b&amp;color=0,0,0&amp;vpa=12&amp;vtp=1&amp;bbb=1"/>
          <p:cNvSpPr/>
          <p:nvPr/>
        </p:nvSpPr>
        <p:spPr>
          <a:xfrm>
            <a:off x="3017901" y="28089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2000" dirty="0"/>
          </a:p>
        </p:txBody>
      </p:sp>
      <p:sp>
        <p:nvSpPr>
          <p:cNvPr id="7" name="QB_5_AS.37_1#c269e6dd5?pid=6cb84a05b&amp;color=0,0,0&amp;vtp=1&amp;bbb=1&amp;hb=1"/>
          <p:cNvSpPr/>
          <p:nvPr/>
        </p:nvSpPr>
        <p:spPr>
          <a:xfrm>
            <a:off x="722376" y="33626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一只野生花面狸在生命系统的结构层次中属于个体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；花面狸的心脏是由多种组织构成的能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够独立进行一定功能的结构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，属于器官层次；心肌是由形态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、结构和功能相同的细胞有序结合在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一起构成的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，为组织层次。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8_1#1fbd54428?sp=1&amp;pid=6cb84a05b&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（2）如表是某同学归纳的青秀山风景区的细菌、兰花和松鼠的生命系统的结构层次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。仔细阅读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，回答下列问题（注：表中“√”表示具有，“×”表示不具有）。</a:t>
            </a:r>
            <a:endParaRPr lang="en-US" altLang="zh-CN" sz="2000" dirty="0"/>
          </a:p>
        </p:txBody>
      </p:sp>
      <p:graphicFrame>
        <p:nvGraphicFramePr>
          <p:cNvPr id="28" name="QO_5_BD.38_2#1fbd54428?colgroup=4,3,3,3,3,3,3,3,1,3&amp;pid=6cb84a05b&amp;color=0,0,0&amp;vtp=1&amp;bbb=1&amp;hb=1"/>
          <p:cNvGraphicFramePr>
            <a:graphicFrameLocks noGrp="1"/>
          </p:cNvGraphicFramePr>
          <p:nvPr/>
        </p:nvGraphicFramePr>
        <p:xfrm>
          <a:off x="722376" y="2021528"/>
          <a:ext cx="10725912" cy="1838960"/>
        </p:xfrm>
        <a:graphic>
          <a:graphicData uri="http://schemas.openxmlformats.org/drawingml/2006/table">
            <a:tbl>
              <a:tblPr/>
              <a:tblGrid>
                <a:gridCol w="1179576"/>
                <a:gridCol w="1133856"/>
                <a:gridCol w="1133856"/>
                <a:gridCol w="1133856"/>
                <a:gridCol w="1133856"/>
                <a:gridCol w="1133856"/>
                <a:gridCol w="1133856"/>
                <a:gridCol w="1133856"/>
                <a:gridCol w="475488"/>
                <a:gridCol w="1133856"/>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4">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松鼠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c vMerge="1">
                  <a:tcPr/>
                </a:tc>
              </a:tr>
            </a:tbl>
          </a:graphicData>
        </a:graphic>
      </p:graphicFrame>
      <p:sp>
        <p:nvSpPr>
          <p:cNvPr id="4" name="QB_6_BD.39_1#ef6992160?pid=1fbd54428&amp;color=0,0,0&amp;vtp=1&amp;bbb=1"/>
          <p:cNvSpPr/>
          <p:nvPr/>
        </p:nvSpPr>
        <p:spPr>
          <a:xfrm>
            <a:off x="722376" y="3990028"/>
            <a:ext cx="10753344" cy="431800"/>
          </a:xfrm>
          <a:prstGeom prst="rect">
            <a:avLst/>
          </a:prstGeom>
          <a:noFill/>
        </p:spPr>
        <p:txBody>
          <a:bodyPr wrap="none" lIns="0" tIns="0" rIns="0" bIns="0" rtlCol="0" anchor="t"/>
          <a:lstStyle/>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①表中生命系统中包含非生物成分的层次是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40_1#ef6992160.blank?pid=1fbd54428&amp;color=0,0,0&amp;vpa=13&amp;vtp=1&amp;bbb=1"/>
          <p:cNvSpPr/>
          <p:nvPr/>
        </p:nvSpPr>
        <p:spPr>
          <a:xfrm>
            <a:off x="5557901" y="3951928"/>
            <a:ext cx="221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生态系统和生物圈</a:t>
            </a:r>
            <a:endParaRPr lang="en-US" altLang="zh-CN" sz="2000" dirty="0"/>
          </a:p>
        </p:txBody>
      </p:sp>
      <p:sp>
        <p:nvSpPr>
          <p:cNvPr id="6" name="QB_6_AS.41_1#ef6992160?pid=1fbd54428&amp;color=0,0,0&amp;vtp=1&amp;bbb=1&amp;hb=1"/>
          <p:cNvSpPr/>
          <p:nvPr/>
        </p:nvSpPr>
        <p:spPr>
          <a:xfrm>
            <a:off x="722376" y="4434401"/>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生态系统是生物群落及其生活的无机环境相互关联形成的一个统一整体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，而生物圈是由地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球上所有的生态系统相互关联构成的整体，可见表中生命系统中包含非生物成分的层次是生态系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统和生物圈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423043ff5?pid=1fbd54428&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②三种生物都具有细胞层次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，说明了细胞是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3_1#423043ff5.blank?pid=1fbd54428&amp;color=0,0,0&amp;vpa=14&amp;vtp=1&amp;bbb=1"/>
          <p:cNvSpPr/>
          <p:nvPr/>
        </p:nvSpPr>
        <p:spPr>
          <a:xfrm>
            <a:off x="5557901" y="931164"/>
            <a:ext cx="196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基本的生命系统</a:t>
            </a:r>
            <a:endParaRPr lang="en-US" altLang="zh-CN" sz="2000" dirty="0"/>
          </a:p>
        </p:txBody>
      </p:sp>
      <p:sp>
        <p:nvSpPr>
          <p:cNvPr id="4" name="QB_6_AS.44_1#423043ff5?pid=1fbd54428&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三种生物都具有细胞层次，说明细胞是基本的生命系统。</a:t>
            </a:r>
            <a:endParaRPr lang="en-US" altLang="zh-CN" sz="2200" dirty="0"/>
          </a:p>
        </p:txBody>
      </p:sp>
      <p:sp>
        <p:nvSpPr>
          <p:cNvPr id="5" name="QB_6_BD.45_1#1b22a1ebf?pid=1fbd54428&amp;color=0,0,0&amp;vtp=1&amp;bbb=1&amp;hb=1"/>
          <p:cNvSpPr/>
          <p:nvPr/>
        </p:nvSpPr>
        <p:spPr>
          <a:xfrm>
            <a:off x="722376" y="1844993"/>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③表中有一个“√”归纳得不正确，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请指出并说明理由：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46_1#1b22a1ebf.blank?pid=1fbd54428&amp;color=0,0,0&amp;vpa=15&amp;vtp=1&amp;bbb=1&amp;hb=1"/>
          <p:cNvSpPr/>
          <p:nvPr/>
        </p:nvSpPr>
        <p:spPr>
          <a:xfrm>
            <a:off x="722377" y="1806893"/>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细菌”一栏中的“组织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”归纳得不正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，因为细菌属于单细胞生物，一个细胞就是一个个体，没有组织层次</a:t>
            </a:r>
            <a:endParaRPr lang="en-US" altLang="zh-CN" sz="2000" dirty="0"/>
          </a:p>
        </p:txBody>
      </p:sp>
      <p:sp>
        <p:nvSpPr>
          <p:cNvPr id="7" name="QB_6_AS.47_1#1b22a1ebf?pid=1fbd54428&amp;color=0,0,0&amp;vtp=1&amp;bbb=1"/>
          <p:cNvSpPr/>
          <p:nvPr/>
        </p:nvSpPr>
        <p:spPr>
          <a:xfrm>
            <a:off x="722376" y="281781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细菌属于单细胞生物，一个细胞就是一个个体，因此没有组织层次。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8_1#963067329?sp=1&amp;pid=32147bedf&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［河北秦皇岛一中2024高一上月考］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如图为生命系统的结构层次图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，序号和箭头依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次代表了从微观到个体再到宏观的具体层次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，结合所学知识进行分析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9_1#963067329.bracket?pid=32147bedf&amp;color=0,0,0&amp;vpa=16&amp;vtp=1&amp;bbb=1"/>
          <p:cNvSpPr/>
          <p:nvPr/>
        </p:nvSpPr>
        <p:spPr>
          <a:xfrm>
            <a:off x="960501" y="1886400"/>
            <a:ext cx="547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5_BD.48_2#963067329?pid=32147be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76472" y="2478728"/>
            <a:ext cx="4636008" cy="136245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8_3#963067329.choices?pid=32147bedf&amp;color=0,0,0&amp;vtp=1&amp;bbb=1"/>
              <p:cNvSpPr/>
              <p:nvPr/>
            </p:nvSpPr>
            <p:spPr>
              <a:xfrm>
                <a:off x="722376" y="39773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A.松树（个体）没有的结构层次是①和②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.比利时的维萨里和法国的比夏分别揭示了图中③和②所代表的结构层次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.不能在题图中找到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相应的位置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.④的发现者和命名者是英国科学家罗伯特·胡克</a:t>
                </a:r>
                <a:endParaRPr lang="en-US" altLang="zh-CN" sz="2000" dirty="0"/>
              </a:p>
            </p:txBody>
          </p:sp>
        </mc:Choice>
        <mc:Fallback>
          <p:sp>
            <p:nvSpPr>
              <p:cNvPr id="5" name="QC_5_BD.48_3#963067329.choices?pid=32147bedf&amp;color=0,0,0&amp;vtp=1&amp;bbb=1"/>
              <p:cNvSpPr>
                <a:spLocks noRot="1" noChangeAspect="1" noMove="1" noResize="1" noEditPoints="1" noAdjustHandles="1" noChangeArrowheads="1" noChangeShapeType="1" noTextEdit="1"/>
              </p:cNvSpPr>
              <p:nvPr/>
            </p:nvSpPr>
            <p:spPr>
              <a:xfrm>
                <a:off x="722376" y="39773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d7383062?pid=c2966e125&amp;color=0,0,0&amp;vtp=1&amp;bt=1&amp;bbb=1"/>
          <p:cNvSpPr/>
          <p:nvPr/>
        </p:nvSpPr>
        <p:spPr>
          <a:xfrm>
            <a:off x="722376" y="972000"/>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a:t>
            </a:r>
            <a:r>
              <a:rPr lang="en-US" altLang="zh-CN" sz="2000" b="0" i="0" baseline="30000" dirty="0">
                <a:solidFill>
                  <a:srgbClr val="000000"/>
                </a:solidFill>
                <a:latin typeface="仿宋" panose="02010609060101010101" pitchFamily="34" charset="-122"/>
                <a:ea typeface="仿宋" panose="02010609060101010101" pitchFamily="34" charset="-122"/>
                <a:cs typeface="仿宋" panose="02010609060101010101" pitchFamily="34" charset="-120"/>
              </a:rPr>
              <a:t>注</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高一上月考］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下列叙述与细胞学说不相符的是(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d7383062.bracket?pid=c2966e125&amp;color=0,0,0&amp;vpa=1&amp;vtp=1"/>
          <p:cNvSpPr/>
          <p:nvPr/>
        </p:nvSpPr>
        <p:spPr>
          <a:xfrm>
            <a:off x="4465701" y="1441900"/>
            <a:ext cx="385763"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9d7383062.choices?pid=c2966e125&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A.新细胞是由老细胞分裂产生的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.细胞学说的提出实际上运用了不完全归纳法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.细胞学说揭示了动物和植物的统一性，从而阐明了生物界的统一性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.细胞学说解释了个体发育，也为后来生物学的研究打下了分子基础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0_1#963067329?pid=32147bedf&amp;color=0,0,0&amp;mp=1&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50_2#963067329?pid=32147be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5742432" cy="3218688"/>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1_1#963067329?pid=32147bedf&amp;color=0,0,0&amp;vtp=1&amp;bt=1&amp;bbb=1&amp;hb=1"/>
              <p:cNvSpPr/>
              <p:nvPr/>
            </p:nvSpPr>
            <p:spPr>
              <a:xfrm>
                <a:off x="722376" y="972000"/>
                <a:ext cx="10753344" cy="1473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图中③和②分别代表组织、器官，比利时的维萨里揭示了人体在器官水平的结构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，而法国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的比夏指出器官由组织构成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HIV</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属于病毒，不属于生命系统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，故不能在题图中找到相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，C正确；图中④代表细胞，其发现者和命名者是英国科学家罗伯特·胡克，D正确。</a:t>
                </a:r>
                <a:endParaRPr lang="en-US" altLang="zh-CN" sz="2200" dirty="0"/>
              </a:p>
            </p:txBody>
          </p:sp>
        </mc:Choice>
        <mc:Fallback>
          <p:sp>
            <p:nvSpPr>
              <p:cNvPr id="2" name="QC_5_AS.51_1#963067329?pid=32147bedf&amp;color=0,0,0&amp;vtp=1&amp;bt=1&amp;bbb=1&amp;hb=1"/>
              <p:cNvSpPr>
                <a:spLocks noRot="1" noChangeAspect="1" noMove="1" noResize="1" noEditPoints="1" noAdjustHandles="1" noChangeArrowheads="1" noChangeShapeType="1" noTextEdit="1"/>
              </p:cNvSpPr>
              <p:nvPr/>
            </p:nvSpPr>
            <p:spPr>
              <a:xfrm>
                <a:off x="722376" y="972000"/>
                <a:ext cx="10753344" cy="1473200"/>
              </a:xfrm>
              <a:prstGeom prst="rect">
                <a:avLst/>
              </a:prstGeom>
              <a:blipFill rotWithShape="1">
                <a:blip r:embed="rId1"/>
                <a:stretch>
                  <a:fillRect l="-4" t="-31" b="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d7383062?pid=c2966e125&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细胞学说认为新细胞是由老细胞分裂产生的，A不符合题意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；细胞学说的提出实际上是运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用了不完全归纳法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，揭示了一切动植物都由细胞发育而来，B不符合题意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；细胞学说揭示了动物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和植物的统一性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，从而阐明了生物界的统一性，C不符合题意；细胞学说解释了个体发育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物学的研究由器官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、组织水平进入细胞水平，并为后来进入分子水平打下基础，D符合题意。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709184b4?pid=aec7b9d7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［河北廊坊2024高一上月考］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大熊猫和冷箭竹形态迥异，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但它们生命活动的基本单位都是细胞。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下列事实不能体现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709184b4.bracket?pid=aec7b9d70&amp;color=0,0,0&amp;vpa=2&amp;vtp=1"/>
          <p:cNvSpPr/>
          <p:nvPr/>
        </p:nvSpPr>
        <p:spPr>
          <a:xfrm>
            <a:off x="6764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8709184b4.choices?pid=aec7b9d7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A.冷箭竹叶肉细胞的细胞壁有支持和保护作用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.大熊猫心脏搏动依赖众多心肌细胞的收缩和舒张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.冷箭竹的光合作用在含叶绿体的细胞中进行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.大熊猫繁殖后代关键靠生殖细胞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8709184b4?pid=aec7b9d70&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P2“问题探讨”的变式题。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本题以选择题的形式对生命活动与细胞的关系进行考查，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便于学生日常练习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，同时考查了学生对相关知识的迁移应用能力。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8709184b4?pid=aec7b9d70&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植物细胞壁位于细胞的最外层，对细胞有支持和保护作用，细胞壁的作用不能体现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活动离不开细胞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”的观点，A符合题意；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动物心脏的搏动是通过心肌细胞的收缩和舒张来完成的，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；绿色植物含叶绿体的细胞能进行光合作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，能体现“生命活动离不开细胞”的观点，C不符合题意；大熊猫进行有性生殖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，繁殖后代关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键靠生殖细胞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，能体现“生命活动离不开细胞”的观点，D不符合题意。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8_1#8709184b4?pid=aec7b9d70&amp;color=0,0,0&amp;vtp=1&amp;bt=1&amp;bbb=1&amp;hb=1"/>
          <p:cNvSpPr/>
          <p:nvPr/>
        </p:nvSpPr>
        <p:spPr>
          <a:xfrm>
            <a:off x="722376" y="969264"/>
            <a:ext cx="10753344" cy="18542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“生命活动离不开细胞”观点的关键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只有强调或描述细胞整体的作用才可能体现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，细胞内某物质或结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构的功能不能体现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“生命活动离不开细胞”的观点，例如本题中的细胞壁。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d326e9b37?pid=aec7b9d7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［河南驻马店高级中学2024高一上月考］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细胞学家威尔逊曾经预言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：“每一个生物科学问题的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答案都必须在细胞中寻找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他作出这一预言的理由不可能是(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d326e9b37.bracket?pid=aec7b9d70&amp;color=0,0,0&amp;vpa=3&amp;vtp=1"/>
          <p:cNvSpPr/>
          <p:nvPr/>
        </p:nvSpPr>
        <p:spPr>
          <a:xfrm>
            <a:off x="7767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9_2#d326e9b37.choices?pid=aec7b9d70&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A.大熊猫的生长发育离不开细胞的分裂和分化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.病毒无细胞结构，脱离细胞的病毒不能进行生命活动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.缩手反射需要一系列神经细胞和肌肉细胞的协调配合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.由多个细胞构成的生物体的所有生命活动在每个细胞内都发生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4968</Words>
  <Application>WPS 演示</Application>
  <PresentationFormat>宽屏</PresentationFormat>
  <Paragraphs>326</Paragraphs>
  <Slides>32</Slides>
  <Notes>32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32</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2025-05-10T06:43:00Z</dcterms:created>
  <dcterms:modified xsi:type="dcterms:W3CDTF">2025-05-16T01:28:34Z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537DF975C1DD427C8D4C84E819C13049_12</vt:lpwstr>
  </property>
  <property fmtid="{D5CDD505-2E9C-101B-9397-08002B2CF9AE}" pid="3" name="KSOProductBuildVer">
    <vt:lpwstr>2052-12.1.0.20784</vt:lpwstr>
  </property>
</Properties>
</file>