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80" r:id="rId26"/>
    <p:sldId id="282" r:id="rId27"/>
    <p:sldId id="283" r:id="rId28"/>
    <p:sldId id="284" r:id="rId29"/>
    <p:sldId id="286" r:id="rId30"/>
    <p:sldId id="288" r:id="rId31"/>
    <p:sldId id="290" r:id="rId32"/>
    <p:sldId id="292" r:id="rId33"/>
    <p:sldId id="294" r:id="rId34"/>
    <p:sldId id="296" r:id="rId35"/>
    <p:sldId id="297" r:id="rId36"/>
    <p:sldId id="298" r:id="rId37"/>
    <p:sldId id="300" r:id="rId38"/>
    <p:sldId id="301" r:id="rId3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871202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考点1 酶和</a:t>
                </a:r>
                <a14:m>
                  <m:oMath xmlns:m="http://schemas.openxmlformats.org/officeDocument/2006/math">
                    <m:r>
                      <a:rPr lang="en-US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汉仪舒圆黑简体" pitchFamily="34" charset="-122"/>
                        <a:cs typeface="汉仪舒圆黑简体" pitchFamily="34" charset="-120"/>
                      </a:rPr>
                      <m:t>𝐀𝐓𝐏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feb542f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细胞呼吸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10d00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光合作用及有关色素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760a5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考点4 光合作用和呼吸作用综合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369375f21?pid=5feb542fa&amp;color=0,0,0&amp;mp=1&amp;vtp=1&amp;bt=1&amp;bbb=1&amp;hb=1"/>
              <p:cNvSpPr/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该细胞器能够利用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则该细胞器为线粒体，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线粒体是有氧呼吸的主要场所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，在线粒体内部也可以合成蛋白质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等，这些过程都需要消耗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功能的复杂性与膜上蛋白质的种类和数量有关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，由于线粒体外膜和内膜功能不同，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外膜）、②（内膜）分布的蛋白质有所不同，B正确；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有氧呼吸第一阶段发生在细胞质基质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不发生在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③（线粒体基质），C错误；②是线粒体内膜，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进行有氧呼吸第三阶段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），③是线粒体基质，进行有氧呼吸第二阶段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丙酮酸和水反应生成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369375f21?pid=5feb542f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12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7f03e2655?sp=1&amp;pid=5feb542fa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5.（不定项）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［山东生物2024·16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种皮会限制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豌豆干种子吸水萌发实验中子叶耗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、乙醇脱氢酶活性与被氧化的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的关系如图所示。已知无氧呼吸中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乙醇脱氢酶催化生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成乙醇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，与此同时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被氧化。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7f03e2655?sp=1&amp;pid=5feb542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5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7f03e2655.bracket?pid=5feb542fa&amp;color=0,0,0&amp;vpa=5&amp;vtp=1&amp;bbb=1"/>
          <p:cNvSpPr/>
          <p:nvPr/>
        </p:nvSpPr>
        <p:spPr>
          <a:xfrm>
            <a:off x="6677089" y="18864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13_2#7f03e2655?htil=3&amp;pid=5feb542f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4334" y="2478728"/>
            <a:ext cx="2834640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7f03e2655.choices?htil=3&amp;pid=5feb542fa&amp;color=0,0,0&amp;vtp=1&amp;bbb=1"/>
              <p:cNvSpPr/>
              <p:nvPr/>
            </p:nvSpPr>
            <p:spPr>
              <a:xfrm>
                <a:off x="722376" y="2389862"/>
                <a:ext cx="77815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点为种皮被突破的时间点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B.Ⅱ阶段种子内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浓度降低限制了有氧呼吸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阶段种子无氧呼吸合成乙醇的速率逐渐增加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q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处种子无氧呼吸比有氧呼吸分解的葡萄糖多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7f03e2655.choices?htil=3&amp;pid=5feb542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7815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7f03e2655?pid=5feb542fa&amp;color=0,0,0&amp;mp=1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种皮会限制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突破前种子的有氧呼吸强度会随着种子内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浓度下降而下降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点后子叶耗氧量开始明显上升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点为种皮被突破的时间点，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阶段种子内的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浓度限制了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，A、B正确；Ⅲ阶段为种皮刚被突破，氧气吸收量大幅上涨，有氧呼吸速率提高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呼吸速率下降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q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处子叶耗氧量和乙醇脱氢酶活性对应的被氧化的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相对值相同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氧呼吸第一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、二阶段均可以产生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,而无氧呼吸只有第一阶段（与有氧呼吸第一阶段相同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被氧化的量相同时，无氧呼吸比有氧呼吸分解的葡萄糖多，D正确。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7f03e2655?pid=5feb542f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18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53915997c?pid=2810d00f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［江苏生物2023·12］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下列关于“提取和分离叶绿体色素”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实验叙述合理的是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53915997c.bracket?pid=2810d00f0&amp;color=0,0,0&amp;vpa=6&amp;vtp=1"/>
          <p:cNvSpPr/>
          <p:nvPr/>
        </p:nvSpPr>
        <p:spPr>
          <a:xfrm>
            <a:off x="9769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53915997c.choices?pid=2810d00f0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A.用有机溶剂提取色素时，加入碳酸钙是为了防止类胡萝卜素被破坏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.若连续多次重复画滤液细线可累积更多的色素，但易出现色素带重叠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.该实验提取和分离色素的方法可用于测定绿叶中各种色素含量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.用红色苋菜叶进行实验可得到5条色素带，花青素位于叶绿素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53915997c.choices?pid=2810d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53915997c?pid=2810d00f0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用有机溶剂提取色素时，加入碳酸钙是为了防止叶绿素被破坏，A错误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若连续多次重复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画滤液细线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，可累积更多的色素，但纸层析时，色素带过宽易出现色素带重叠，B正确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利用纸层析法分离色素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，可根据滤纸条上色素带的宽窄来比较光合色素的相对含量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但不能具体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测定绿叶中各种色素含量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，C错误；花青素存在于液泡中，溶于水而不易溶于有机溶剂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在滤纸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条上扩散得最慢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，故若得到5条色素带，距离滤液细线最近的色素带为花青素，应在叶绿素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53915997c?pid=2810d00f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72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6df789969?sp=1&amp;pid=2810d00f0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［湖北生物2023·8］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植物光合作用的光反应依赖类囊体膜上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合体含有光合色素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，能吸收光能，并分解水。研究发现，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Ⅱ光复合体上的蛋白质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Ⅱ结合或分离来增强或减弱对光能的捕获（如图所示）。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Ⅱ的分离依赖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酶的催化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6df789969?sp=1&amp;pid=2810d00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1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19_2#6df789969?pid=2810d00f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6120" y="2935928"/>
            <a:ext cx="5705856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0_1#6df789969.bracket?pid=2810d00f0&amp;color=0,0,0&amp;vpa=7&amp;vtp=1"/>
          <p:cNvSpPr/>
          <p:nvPr/>
        </p:nvSpPr>
        <p:spPr>
          <a:xfrm>
            <a:off x="4224401" y="23436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3#6df789969.choices?pid=2810d00f0&amp;color=0,0,0&amp;vtp=1&amp;bbb=1"/>
              <p:cNvSpPr/>
              <p:nvPr/>
            </p:nvSpPr>
            <p:spPr>
              <a:xfrm>
                <a:off x="722376" y="37741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A.叶肉细胞内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蛋白激酶活性下降，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Ⅱ光复合体对光能的捕获增强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Ⅱ光复合体对光能的捕获减弱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.弱光下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Ⅱ结合，不利于对光能的捕获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光复合体分解水可以产生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9_3#6df789969.choices?pid=2810d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741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1_1#6df789969?pid=2810d00f0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题图解读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Ⅱ通过与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Ⅱ结合或分离来增强或减弱对光能的捕获，且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蛋白激酶的催化，可得出下列推论。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1_1#6df789969?pid=2810d00f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EX.21_2#6df789969?pid=2810d00f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478728"/>
            <a:ext cx="5925312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6df789969?pid=2810d00f0&amp;color=0,0,0&amp;mp=1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Ⅱ光复合体含有光合色素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含量减少，则叶绿素减少，会导致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光复合体对光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能的捕获减弱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光复合体分解水可以产生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6df789969?pid=2810d00f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-815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a8649c19c?sp=1&amp;pid=2810d00f0&amp;color=0,0,0&amp;vtp=1&amp;bt=1&amp;bbb=1&amp;hb=1"/>
          <p:cNvSpPr/>
          <p:nvPr/>
        </p:nvSpPr>
        <p:spPr>
          <a:xfrm>
            <a:off x="722376" y="972000"/>
            <a:ext cx="10753344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［福建生物2024·11］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叶片从黑暗中转移到光照下，其光合速率要先经过一个增高过程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然后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达到稳定的高水平状态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，这个增高过程称为光合作用的光诱导期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已知黑暗中的大豆叶片气孔处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于关闭状态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，壳梭孢素处理可使大豆叶片气孔充分开放。为研究气孔开放与光诱导期的关系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研人员将大豆叶片分为两组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，A组不处理，B组用壳梭孢素处理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将两组叶片从黑暗中转移到光照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，测定光合速率，结果如图所示。</a:t>
            </a:r>
            <a:endParaRPr lang="en-US" altLang="zh-CN" sz="2000" dirty="0"/>
          </a:p>
        </p:txBody>
      </p:sp>
      <p:sp>
        <p:nvSpPr>
          <p:cNvPr id="3" name="QC_5_BD.23_2#a8649c19c?pid=2810d00f0&amp;color=0,0,0&amp;vtp=1&amp;bbb=1"/>
          <p:cNvSpPr/>
          <p:nvPr/>
        </p:nvSpPr>
        <p:spPr>
          <a:xfrm>
            <a:off x="722376" y="3304262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下列分析正确的是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4_1#a8649c19c.bracket?pid=2810d00f0&amp;color=0,0,0&amp;vpa=8&amp;vtp=1"/>
          <p:cNvSpPr/>
          <p:nvPr/>
        </p:nvSpPr>
        <p:spPr>
          <a:xfrm>
            <a:off x="2954401" y="3304262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5" name="QC_5_BD.23_3#a8649c19c?htil=4&amp;pid=2810d00f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7908" y="3829881"/>
            <a:ext cx="2368296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23_4#a8649c19c.choices?htil=4&amp;pid=2810d00f0&amp;color=0,0,0&amp;vtp=1&amp;bbb=1"/>
              <p:cNvSpPr/>
              <p:nvPr/>
            </p:nvSpPr>
            <p:spPr>
              <a:xfrm>
                <a:off x="722376" y="3741015"/>
                <a:ext cx="824788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浓度等于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生成和还原速率均大于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时，限制A组光合速率的主要因素是光照时间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.与A组叶片相比，B组叶片光合作用的光诱导期更长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23_4#a8649c19c.choices?htil=4&amp;pid=2810d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41015"/>
                <a:ext cx="8247888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2" r="3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a8649c19c?pid=2810d00f0&amp;color=0,0,0&amp;mp=1&amp;vtp=1&amp;bt=1&amp;bbb=1&amp;hb=1"/>
              <p:cNvSpPr/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黑暗中A组的大豆叶片气孔处于关闭状态，B组经壳梭孢素处理叶片气孔充分开放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浓度高于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时，B组光合速率大于A组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组光反应和暗反应均大于A组，因此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生成和还原速率均大于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A组，B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后，A组光合速率不再随着光照时间延长而增加，因此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时，限制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组光合速率的主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要因素不是光照时间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，C错误；光诱导期是指叶片从黑暗中转移到光照下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其光合速率要先经过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一个增高过程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，然后达到稳定的高水平状态，分析题图可知，与A组叶片（约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）相比，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叶片光合作用的光诱导期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）更短，D错误。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a8649c19c?pid=2810d00f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16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dfd6a01b.fixed?pid=62b16bd3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6dfd6a01b.fixed?pid=62b16bd3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第5章高考强化</a:t>
            </a:r>
            <a:endParaRPr lang="en-US" altLang="zh-CN" sz="4400" dirty="0"/>
          </a:p>
        </p:txBody>
      </p:sp>
      <p:pic>
        <p:nvPicPr>
          <p:cNvPr id="4" name="C_3#6dfd6a01b.fixed?pid=62b16bd3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dfd6a01b.fixed?pid=62b16bd3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6_1#68bb8b4dc?htil=5&amp;pid=2810d00f0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5473" y="972000"/>
            <a:ext cx="3147243" cy="22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26_2#68bb8b4dc?htil=5&amp;sp=1&amp;pid=2810d00f0&amp;color=0,0,0&amp;vtp=1&amp;bt=1&amp;bbb=1&amp;hb=1&amp;hs=1"/>
          <p:cNvSpPr/>
          <p:nvPr/>
        </p:nvSpPr>
        <p:spPr>
          <a:xfrm>
            <a:off x="722376" y="984700"/>
            <a:ext cx="6373368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［河北生物2024·19］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高原地区蓝光和紫外光较强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采用覆膜措施辅助林木育苗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为探究不同颜色覆膜对藏川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杨幼苗生长的影响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，研究者检测了白膜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蓝膜和绿膜对不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同光的透过率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，以及覆膜后幼苗光合色素的含量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结果如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、表所示。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QO_5_BD.26_3#68bb8b4dc?colgroup=9,15,15&amp;pid=2810d00f0&amp;color=0,0,0&amp;vtp=1&amp;bbb=1&amp;hs=1"/>
              <p:cNvGraphicFramePr>
                <a:graphicFrameLocks noGrp="1"/>
              </p:cNvGraphicFramePr>
              <p:nvPr/>
            </p:nvGraphicFramePr>
            <p:xfrm>
              <a:off x="722376" y="3270700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560320"/>
                    <a:gridCol w="4078224"/>
                    <a:gridCol w="407822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覆膜处理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叶绿素含量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g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类胡萝卜素含量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g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蓝膜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绿膜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QO_5_BD.26_3#68bb8b4dc?colgroup=9,15,15&amp;pid=2810d00f0&amp;color=0,0,0&amp;vtp=1&amp;bbb=1&amp;hs=1"/>
              <p:cNvGraphicFramePr>
                <a:graphicFrameLocks noGrp="1"/>
              </p:cNvGraphicFramePr>
              <p:nvPr/>
            </p:nvGraphicFramePr>
            <p:xfrm>
              <a:off x="722376" y="3270700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560320"/>
                    <a:gridCol w="4078224"/>
                    <a:gridCol w="407822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覆膜处理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蓝膜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绿膜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68bb8b4dc?pid=2810d00f0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回答下列问题：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27_1#41faa4d75?pid=68bb8b4dc&amp;color=0,0,0&amp;vtp=1&amp;bbb=1&amp;hb=1"/>
              <p:cNvSpPr/>
              <p:nvPr/>
            </p:nvSpPr>
            <p:spPr>
              <a:xfrm>
                <a:off x="722376" y="1472218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1）如图所示，三种颜色的膜对紫外光、蓝光和绿光的透过率有明显差异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光可被位于</a:t>
                </a:r>
                <a:endParaRPr lang="en-US" altLang="zh-CN" sz="2000" b="0" i="0" spc="-5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</a:t>
                </a: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上的光合色素高效吸收后用于光反应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进而使暗反应阶段的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还原转化为</a:t>
                </a:r>
                <a:endParaRPr lang="en-US" altLang="zh-CN" sz="2000" b="0" i="0" spc="-5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与白膜覆盖相比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蓝膜和绿膜透过的</a:t>
                </a: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较少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，可更好地减弱幼苗受到的辐射。</a:t>
                </a:r>
                <a:endParaRPr lang="en-US" altLang="zh-CN" sz="20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27_1#41faa4d75?pid=68bb8b4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2218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1340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28_1#41faa4d75.blank?pid=68bb8b4dc&amp;color=0,0,0&amp;vpa=9&amp;vtp=1"/>
          <p:cNvSpPr/>
          <p:nvPr/>
        </p:nvSpPr>
        <p:spPr>
          <a:xfrm>
            <a:off x="9552051" y="1434118"/>
            <a:ext cx="4254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p:sp>
        <p:nvSpPr>
          <p:cNvPr id="5" name="QB_6_AN.29_1#41faa4d75.blank?pid=68bb8b4dc&amp;color=0,0,0&amp;vpa=10&amp;vtp=1&amp;bbb=1"/>
          <p:cNvSpPr/>
          <p:nvPr/>
        </p:nvSpPr>
        <p:spPr>
          <a:xfrm>
            <a:off x="1465326" y="1891318"/>
            <a:ext cx="14160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类囊体薄膜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p:sp>
        <p:nvSpPr>
          <p:cNvPr id="6" name="QB_6_AN.30_1#41faa4d75.blank?pid=68bb8b4dc&amp;color=0,0,0&amp;vpa=11&amp;vtp=1&amp;bbb=1"/>
          <p:cNvSpPr/>
          <p:nvPr/>
        </p:nvSpPr>
        <p:spPr>
          <a:xfrm>
            <a:off x="735076" y="2348518"/>
            <a:ext cx="6731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糖类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31_1#41faa4d75.blank?pid=68bb8b4dc&amp;color=0,0,0&amp;vpa=12&amp;vtp=1&amp;bbb=1"/>
              <p:cNvSpPr/>
              <p:nvPr/>
            </p:nvSpPr>
            <p:spPr>
              <a:xfrm>
                <a:off x="1743139" y="2445448"/>
                <a:ext cx="39008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pc="-5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6_AN.31_1#41faa4d75.blank?pid=68bb8b4dc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139" y="2445448"/>
                <a:ext cx="39008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6" t="-20" r="6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6_AN.32_1#41faa4d75.blank?pid=68bb8b4dc&amp;color=0,0,0&amp;vpa=13&amp;vtp=1&amp;bbb=1"/>
          <p:cNvSpPr/>
          <p:nvPr/>
        </p:nvSpPr>
        <p:spPr>
          <a:xfrm>
            <a:off x="6386576" y="2348518"/>
            <a:ext cx="9207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紫外光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33_1#41faa4d75?pid=68bb8b4dc&amp;color=0,0,0&amp;vtp=1&amp;bt=1&amp;bbb=1&amp;hb=1"/>
              <p:cNvSpPr/>
              <p:nvPr/>
            </p:nvSpPr>
            <p:spPr>
              <a:xfrm>
                <a:off x="722376" y="290220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植物的光合色素分布在叶绿体的类囊体薄膜上，主要吸收红光和蓝紫光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因此题述三种光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中蓝光可被高效吸收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光合作用暗反应阶段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还原的产物包括糖类和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据柱形图分析可知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白膜覆盖相比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，蓝膜覆盖和绿膜覆盖透过的紫外光较少，可以更好地减弱幼苗受到的辐射。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6_AS.33_1#41faa4d75?pid=68bb8b4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02204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496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67e51f22b?pid=68bb8b4dc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（2）光合色素溶液的浓度与其光吸收值成正比，选择适当波长的光可对色素含量进行测定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取光合色素时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可利用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作为溶剂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。测定叶绿素含量时，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应选择红光而不能选择蓝紫光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5_1#67e51f22b.blank?pid=68bb8b4dc&amp;color=0,0,0&amp;vpa=14&amp;vtp=1&amp;bbb=1"/>
          <p:cNvSpPr/>
          <p:nvPr/>
        </p:nvSpPr>
        <p:spPr>
          <a:xfrm>
            <a:off x="3271901" y="13911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无水乙醇</a:t>
            </a:r>
            <a:endParaRPr lang="en-US" altLang="zh-CN" sz="2000" dirty="0"/>
          </a:p>
        </p:txBody>
      </p:sp>
      <p:sp>
        <p:nvSpPr>
          <p:cNvPr id="4" name="QB_6_AN.36_1#67e51f22b.blank?pid=68bb8b4dc&amp;color=0,0,0&amp;vpa=15&amp;vtp=1&amp;bbb=1&amp;hb=1"/>
          <p:cNvSpPr/>
          <p:nvPr/>
        </p:nvSpPr>
        <p:spPr>
          <a:xfrm>
            <a:off x="722377" y="18483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叶绿素主要吸收红光和蓝紫光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，类胡萝卜素主要吸收蓝紫光，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选择红光而不选择蓝紫光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可以避免类胡萝卜素对实验结果的影响</a:t>
            </a:r>
            <a:endParaRPr lang="en-US" altLang="zh-CN" sz="2000" dirty="0"/>
          </a:p>
        </p:txBody>
      </p:sp>
      <p:sp>
        <p:nvSpPr>
          <p:cNvPr id="5" name="QB_6_AS.37_1#67e51f22b?pid=68bb8b4dc&amp;color=0,0,0&amp;vtp=1&amp;bt=1&amp;bbb=1&amp;hb=1"/>
          <p:cNvSpPr/>
          <p:nvPr/>
        </p:nvSpPr>
        <p:spPr>
          <a:xfrm>
            <a:off x="722376" y="28546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光合色素提取的原理是绿叶中的色素能够溶解在有机溶剂中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所以可以用无水乙醇作为溶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剂提取光合色素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。根据色素的吸收光谱，叶绿素主要吸收红光和蓝紫光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类胡萝卜素主要吸收蓝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，两者都可以吸收大量蓝紫光，测定叶绿素的含量时，选择红光而不选择蓝紫光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可以避免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类胡萝卜素对实验结果的影响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74dd64b56?pid=68bb8b4d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（3）研究表明，覆盖蓝膜更有利于藏川杨幼苗在高原环境的生长。根据上述检测结果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其原因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答出两点即可）。</a:t>
            </a:r>
            <a:endParaRPr lang="en-US" altLang="zh-CN" sz="2000" dirty="0"/>
          </a:p>
        </p:txBody>
      </p:sp>
      <p:sp>
        <p:nvSpPr>
          <p:cNvPr id="3" name="QB_6_AN.39_1#74dd64b56.blank?pid=68bb8b4dc&amp;color=0,0,0&amp;vpa=16&amp;vtp=1&amp;bbb=1&amp;hb=1"/>
          <p:cNvSpPr/>
          <p:nvPr/>
        </p:nvSpPr>
        <p:spPr>
          <a:xfrm>
            <a:off x="722377" y="13911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高原紫外光强烈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，覆盖蓝膜后，紫外光透过率降低，可降低紫外光对幼苗的伤害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覆盖蓝膜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时幼苗叶绿素和类胡萝卜素的含量最高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，可以提高植物对光能的利用率</a:t>
            </a:r>
            <a:endParaRPr lang="en-US" altLang="zh-CN" sz="2000" dirty="0"/>
          </a:p>
        </p:txBody>
      </p:sp>
      <p:sp>
        <p:nvSpPr>
          <p:cNvPr id="4" name="QB_6_AS.40_1#74dd64b56?pid=68bb8b4dc&amp;color=0,0,0&amp;vtp=1&amp;bt=1&amp;bbb=1&amp;hb=1"/>
          <p:cNvSpPr/>
          <p:nvPr/>
        </p:nvSpPr>
        <p:spPr>
          <a:xfrm>
            <a:off x="722376" y="2397448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高原紫外光强烈，覆盖蓝膜后，紫外光透过率降低，可降低紫外光对幼苗的伤害，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覆盖蓝膜时幼苗叶绿素和类胡萝卜素的含量最高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，可以提高植物对光能的利用率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促进植物的光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，提高产量。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1#f5c7081db?sp=1&amp;pid=e9760a53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［全国甲2024·29］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在自然条件下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某植物叶片光合速率和呼吸速率随温度变化的趋势如图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。回答下列问题。</a:t>
            </a:r>
            <a:endParaRPr lang="en-US" altLang="zh-CN" sz="2000" dirty="0"/>
          </a:p>
        </p:txBody>
      </p:sp>
      <p:pic>
        <p:nvPicPr>
          <p:cNvPr id="3" name="QO_5_BD.41_2#f5c7081db?pid=e9760a53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2021528"/>
            <a:ext cx="2871216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42_1#cba836fc6?pid=f5c7081db&amp;color=0,0,0&amp;vtp=1&amp;bbb=1&amp;hb=1"/>
              <p:cNvSpPr/>
              <p:nvPr/>
            </p:nvSpPr>
            <p:spPr>
              <a:xfrm>
                <a:off x="722376" y="4218628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（1）该植物叶片在温度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时的光合速率相等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叶片有机物积累速率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42_1#cba836fc6?pid=f5c7081d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18628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43_1#cba836fc6.blank?pid=f5c7081db&amp;color=0,0,0&amp;vpa=17&amp;vtp=1&amp;bbb=1"/>
          <p:cNvSpPr/>
          <p:nvPr/>
        </p:nvSpPr>
        <p:spPr>
          <a:xfrm>
            <a:off x="8520176" y="4180528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不相等</a:t>
            </a:r>
            <a:endParaRPr lang="en-US" altLang="zh-CN" sz="2000" dirty="0"/>
          </a:p>
        </p:txBody>
      </p:sp>
      <p:sp>
        <p:nvSpPr>
          <p:cNvPr id="6" name="QB_6_AN.44_1#cba836fc6.blank?pid=f5c7081db&amp;color=0,0,0&amp;vpa=18&amp;vtp=1&amp;bbb=1"/>
          <p:cNvSpPr/>
          <p:nvPr/>
        </p:nvSpPr>
        <p:spPr>
          <a:xfrm>
            <a:off x="3271901" y="4637728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叶片的呼吸速率不相等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5_1#cba836fc6?pid=f5c7081db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植物叶片有机物积累速率即为净光合速率，净光合速率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光合速率-呼吸速率，温度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植物叶片光合速率相等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时植物叶片呼吸速率小于温度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时，有机物消耗速率不相等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时叶片有机物积累速率不相等。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45_1#cba836fc6?pid=f5c7081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44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6_1#da2e1c23e?pid=f5c7081db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时，该植物体的干重会减少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6_1#da2e1c23e?pid=f5c7081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77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7_1#da2e1c23e.blank?pid=f5c7081db&amp;color=0,0,0&amp;vpa=19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叶片光合速率等于呼吸速率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植物体的非绿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色部分只有呼吸作用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8_1#da2e1c23e?pid=f5c7081db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时，叶片呼吸速率等于光合速率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但植物体其他不进行光合作用的细胞还会进行呼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，即植物整体的呼吸速率大于光合速率，有机物被消耗，植物体的干重下降。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48_1#da2e1c23e?pid=f5c7081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9_1#a73b7bacb?pid=f5c7081db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（3）温度超过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时，该植物由于暗反应速率降低导致光合速率降低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暗反应速率降低的原因可能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答出一点即可）。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9_1#a73b7bacb?pid=f5c7081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703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0_1#a73b7bacb.blank?pid=f5c7081db&amp;color=0,0,0&amp;vpa=20&amp;vtp=1&amp;bbb=1"/>
          <p:cNvSpPr/>
          <p:nvPr/>
        </p:nvSpPr>
        <p:spPr>
          <a:xfrm>
            <a:off x="985901" y="1391100"/>
            <a:ext cx="297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暗反应相关的酶活性降低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1_1#a73b7bacb?pid=f5c7081db&amp;color=0,0,0&amp;vtp=1&amp;bt=1&amp;bbb=1&amp;hb=1"/>
              <p:cNvSpPr/>
              <p:nvPr/>
            </p:nvSpPr>
            <p:spPr>
              <a:xfrm>
                <a:off x="722376" y="18945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时，暗反应速率降低，原因可能是高温使暗反应相关的酶活性降低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也可能是温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，气孔关闭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吸收量下降等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51_1#a73b7bacb?pid=f5c7081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4528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r="-1098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6db334cde?pid=f5c7081d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（4）通常情况下，为了最大程度地获得光合产物，农作物在温室栽培过程中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白天温室的温度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应控制在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最大时的温度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53_1#6db334cde.blank?pid=f5c7081db&amp;color=0,0,0&amp;vpa=21&amp;vtp=1&amp;bbb=1"/>
          <p:cNvSpPr/>
          <p:nvPr/>
        </p:nvSpPr>
        <p:spPr>
          <a:xfrm>
            <a:off x="1747901" y="1391100"/>
            <a:ext cx="297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光合速率与呼吸速率的差</a:t>
            </a:r>
            <a:endParaRPr lang="en-US" altLang="zh-CN" sz="2000" dirty="0"/>
          </a:p>
        </p:txBody>
      </p:sp>
      <p:sp>
        <p:nvSpPr>
          <p:cNvPr id="4" name="QB_6_AS.54_1#6db334cde?pid=f5c7081db&amp;color=0,0,0&amp;vtp=1&amp;bt=1&amp;bbb=1&amp;hb=1"/>
          <p:cNvSpPr/>
          <p:nvPr/>
        </p:nvSpPr>
        <p:spPr>
          <a:xfrm>
            <a:off x="722376" y="1940248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温室栽培过程中，白天植物会同时进行光合作用和细胞呼吸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为了最大程度地获得光合产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，应该让有机物积累量达到最大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即白天温室的温度应控制在光合速率与呼吸速率的差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净光合速率）最大时的温度。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55_1#4a518b108?iti=1&amp;htil=6&amp;pid=e9760a53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9132" y="1054296"/>
            <a:ext cx="4032504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55_2#4a518b108?iti=1&amp;htil=6&amp;pid=e9760a534&amp;color=0,0,0&amp;vtp=1&amp;bbb=1"/>
          <p:cNvSpPr/>
          <p:nvPr/>
        </p:nvSpPr>
        <p:spPr>
          <a:xfrm>
            <a:off x="9185197" y="2680912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55_3#4a518b108?htil=6&amp;sp=1&amp;pid=e9760a534&amp;color=0,0,0&amp;vtp=1&amp;bt=1&amp;bbb=1&amp;hb=1&amp;hs=1"/>
              <p:cNvSpPr/>
              <p:nvPr/>
            </p:nvSpPr>
            <p:spPr>
              <a:xfrm>
                <a:off x="722376" y="972000"/>
                <a:ext cx="6592824" cy="236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［黑吉辽生物2024·21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在光下叶绿体中的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比值低时，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也能与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等化合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在叶绿体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过氧化物酶体和线粒体中经过一系列化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学反应完成光呼吸过程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上述过程在叶绿体与线粒体中主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要物质变化如图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O_5_BD.55_3#4a518b108?htil=6&amp;sp=1&amp;pid=e9760a53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592824" cy="2362200"/>
              </a:xfrm>
              <a:prstGeom prst="rect">
                <a:avLst/>
              </a:prstGeom>
              <a:blipFill rotWithShape="1">
                <a:blip r:embed="rId2"/>
                <a:stretch>
                  <a:fillRect l="-6" t="-19" r="-128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55_4#4a518b108?pid=e9760a534&amp;color=0,0,0&amp;vtp=1&amp;bbb=1&amp;hs=1"/>
          <p:cNvSpPr/>
          <p:nvPr/>
        </p:nvSpPr>
        <p:spPr>
          <a:xfrm>
            <a:off x="722376" y="3367762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光呼吸将已经同化的碳释放，且整体上是消耗能量的过程。回答下列问题。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6" name="QB_6_BD.56_1#68bb7f8f5?pid=4a518b108&amp;color=0,0,0&amp;vtp=1&amp;bbb=1"/>
          <p:cNvSpPr/>
          <p:nvPr/>
        </p:nvSpPr>
        <p:spPr>
          <a:xfrm>
            <a:off x="722376" y="3874746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（1）反应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57_1#68bb7f8f5.blank?pid=4a518b108&amp;color=0,0,0&amp;vpa=22&amp;vtp=1&amp;bbb=1"/>
              <p:cNvSpPr/>
              <p:nvPr/>
            </p:nvSpPr>
            <p:spPr>
              <a:xfrm>
                <a:off x="2367026" y="3927036"/>
                <a:ext cx="1398016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的固定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6_AN.57_1#68bb7f8f5.blank?pid=4a518b108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7026" y="3927036"/>
                <a:ext cx="1398016" cy="317500"/>
              </a:xfrm>
              <a:prstGeom prst="rect">
                <a:avLst/>
              </a:prstGeom>
              <a:blipFill rotWithShape="1">
                <a:blip r:embed="rId3"/>
                <a:stretch>
                  <a:fillRect l="-27" t="-3662" r="9" b="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58_1#68bb7f8f5?pid=4a518b108&amp;color=0,0,0&amp;vtp=1&amp;bt=1&amp;bbb=1&amp;hb=1"/>
              <p:cNvSpPr/>
              <p:nvPr/>
            </p:nvSpPr>
            <p:spPr>
              <a:xfrm>
                <a:off x="722376" y="4273365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题图1中反应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在酶的作用下形成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，此反应是发生在叶绿体基质中的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6_AS.58_1#68bb7f8f5?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73365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4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fad146e03?pid=38712021c&amp;color=0,0,0&amp;vtp=1&amp;bt=1&amp;bbb=1&amp;hb=1"/>
              <p:cNvSpPr/>
              <p:nvPr/>
            </p:nvSpPr>
            <p:spPr>
              <a:xfrm>
                <a:off x="722377" y="972000"/>
                <a:ext cx="10749631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［全国甲2024·2］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可为代谢提供能量，也参与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示高能磷酸键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fad146e03?pid=38712021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1_1#fad146e03?pid=38712021c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39547" y="1168596"/>
            <a:ext cx="228600" cy="6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_1#fad146e03.bracket?pid=38712021c&amp;color=0,0,0&amp;vpa=1&amp;vtp=1"/>
          <p:cNvSpPr/>
          <p:nvPr/>
        </p:nvSpPr>
        <p:spPr>
          <a:xfrm>
            <a:off x="4732402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C_5_BD.1_2#fad146e03?pid=3871202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8032" y="2021528"/>
            <a:ext cx="253288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_3#fad146e03.choices?pid=38712021c&amp;color=0,0,0&amp;vtp=1&amp;bbb=1"/>
              <p:cNvSpPr/>
              <p:nvPr/>
            </p:nvSpPr>
            <p:spPr>
              <a:xfrm>
                <a:off x="722376" y="29105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可为离子的主动运输提供能量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可以合成带有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位磷酸基团之间的高能磷酸键不能在细胞核中断裂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.光合作用可将光能转化为化学能储存于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_3#fad146e03.choices?pid=3871202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10528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9_1#1fd549ea2?pid=4a518b108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（2）与光呼吸不同，以葡萄糖为反应物的有氧呼吸产生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9_1#1fd549ea2?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903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0_1#1fd549ea2.blank?pid=4a518b108&amp;color=0,0,0&amp;vpa=23&amp;vtp=1&amp;bbb=1"/>
          <p:cNvSpPr/>
          <p:nvPr/>
        </p:nvSpPr>
        <p:spPr>
          <a:xfrm>
            <a:off x="8667814" y="931164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细胞质基质</a:t>
            </a:r>
            <a:endParaRPr lang="en-US" altLang="zh-CN" sz="2000" dirty="0"/>
          </a:p>
        </p:txBody>
      </p:sp>
      <p:sp>
        <p:nvSpPr>
          <p:cNvPr id="4" name="QB_6_AN.61_1#1fd549ea2.blank?pid=4a518b108&amp;color=0,0,0&amp;vpa=24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线粒体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基质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62_1#1fd549ea2?pid=4a518b108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以葡萄糖为反应物的有氧呼吸会在第一阶段产生少量的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，第二阶段产生大量的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有氧呼吸第一阶段的场所是细胞质基质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，第二阶段的场所是线粒体基质。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62_1#1fd549ea2?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r="-2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3_1#8e6d729fd?sp=1&amp;pid=4a518b108&amp;color=0,0,0&amp;vtp=1&amp;bt=1&amp;bbb=1&amp;hb=1"/>
              <p:cNvSpPr/>
              <p:nvPr/>
            </p:nvSpPr>
            <p:spPr>
              <a:xfrm>
                <a:off x="722376" y="972000"/>
                <a:ext cx="10753344" cy="320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我国科学家将改变光呼吸的相关基因转入某种农作物野生型植株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WT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得到转基因株系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,测定净光合速率，结果如图2、图3。图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中植物光合作用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的来源除了有外界环境外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还可来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填生理过程）。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时株系1和2与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净光合速率逐渐产生差异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中的数据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填“能”或“不能”）计算出株系1的总光合速率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理由是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63_1#8e6d729fd?sp=1&amp;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00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0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4_1#8e6d729fd.blank?pid=4a518b108&amp;color=0,0,0&amp;vpa=25&amp;vtp=1&amp;bbb=1"/>
          <p:cNvSpPr/>
          <p:nvPr/>
        </p:nvSpPr>
        <p:spPr>
          <a:xfrm>
            <a:off x="985901" y="1848300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光呼吸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65_1#8e6d729fd.blank?pid=4a518b108&amp;color=0,0,0&amp;vpa=26&amp;vtp=1&amp;bbb=1"/>
          <p:cNvSpPr/>
          <p:nvPr/>
        </p:nvSpPr>
        <p:spPr>
          <a:xfrm>
            <a:off x="2255901" y="18483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细胞呼吸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66_1#8e6d729fd.blank?pid=4a518b108&amp;color=0,0,0&amp;vpa=27&amp;vtp=1&amp;bbb=1"/>
              <p:cNvSpPr/>
              <p:nvPr/>
            </p:nvSpPr>
            <p:spPr>
              <a:xfrm>
                <a:off x="1455801" y="2391860"/>
                <a:ext cx="95488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随着光照增强，光呼吸增强，转基因株系1和2降低了光呼吸，净光合速率比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𝐖𝐓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更高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QB_6_AN.66_1#8e6d729fd.blank?pid=4a518b108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801" y="2391860"/>
                <a:ext cx="954881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4" t="-3742" r="1" b="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67_1#8e6d729fd.blank?pid=4a518b108&amp;color=0,0,0&amp;vpa=28&amp;vtp=1&amp;bbb=1"/>
          <p:cNvSpPr/>
          <p:nvPr/>
        </p:nvSpPr>
        <p:spPr>
          <a:xfrm>
            <a:off x="2405126" y="2762700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68_1#8e6d729fd.blank?pid=4a518b108&amp;color=0,0,0&amp;vpa=29&amp;vtp=1&amp;bbb=1&amp;hb=1"/>
              <p:cNvSpPr/>
              <p:nvPr/>
            </p:nvSpPr>
            <p:spPr>
              <a:xfrm>
                <a:off x="722377" y="2762700"/>
                <a:ext cx="10749631" cy="1371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总光合速率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光呼吸速率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细胞呼吸速率，无法获得株系1准确的光呼吸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，不能计算出株系1的总光合速率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6_AN.68_1#8e6d729fd.blank?pid=4a518b108&amp;color=0,0,0&amp;vpa=2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2762700"/>
                <a:ext cx="10749631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4" t="-33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69_2#8e6d729fd?iti=2&amp;htil=1&amp;pid=4a518b10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144" y="972000"/>
            <a:ext cx="4507992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B_6_BD.69_3#8e6d729fd?iti=3&amp;htil=1&amp;pid=4a518b10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8544" y="1337760"/>
            <a:ext cx="4288536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69_4#8e6d729fd?iti=2&amp;htil=1&amp;pid=4a518b108&amp;color=0,0,0&amp;vtp=1&amp;bbb=1"/>
          <p:cNvSpPr/>
          <p:nvPr/>
        </p:nvSpPr>
        <p:spPr>
          <a:xfrm>
            <a:off x="3175952" y="3577024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5" name="QB_6_BD.69_5#8e6d729fd?iti=3&amp;htil=1&amp;pid=4a518b108&amp;color=0,0,0&amp;vtp=1&amp;bbb=1"/>
          <p:cNvSpPr/>
          <p:nvPr/>
        </p:nvSpPr>
        <p:spPr>
          <a:xfrm>
            <a:off x="8552624" y="3577024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70_1#8e6d729fd?pid=4a518b108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中植物光合作用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的来源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，除了外界环境外，还可来自细胞呼吸和光呼吸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时株系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1和2与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净光合速率逐渐产生差异，原因是与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相比，随着光照的增强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改变光呼吸的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转基因株系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1和2的光呼吸降低了，从而使其净光合速率增长较快；总光合速率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胞呼吸速率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光呼吸速率，由题图3中的数据无法获得株系1的细胞呼吸速率和光呼吸速率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不能计算出株系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1的总光合速率。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70_1#8e6d729fd?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86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1_1#e030d3af2?pid=4a518b10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（4）结合上述结果分析，选择转基因株系1进行种植，产量可能更具优势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判断的依据是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72_1#e030d3af2.blank?pid=4a518b108&amp;color=0,0,0&amp;vpa=30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株系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比株系2和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𝐖𝐓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的净光合速率高，有机物积累更多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72_1#e030d3af2.blank?pid=4a518b108&amp;color=0,0,0&amp;vpa=3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73_1#e030d3af2?pid=4a518b108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据题图2和题图3可知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相同光照强度或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，株系1的净光合速率比株系2和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WT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,因此其积累的有机物更多，产量可能更具优势。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73_1#e030d3af2?pid=4a518b1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r="-10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74_1#4a518b108?pid=e9760a534&amp;color=0,0,0&amp;vtp=1&amp;bt=1&amp;bbb=1&amp;hb=1"/>
              <p:cNvSpPr/>
              <p:nvPr/>
            </p:nvSpPr>
            <p:spPr>
              <a:xfrm>
                <a:off x="722376" y="972000"/>
                <a:ext cx="10753344" cy="370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algn="ctr" latinLnBrk="1">
                  <a:lnSpc>
                    <a:spcPts val="3700"/>
                  </a:lnSpc>
                </a:pPr>
                <a:r>
                  <a:rPr lang="en-US" altLang="zh-CN" sz="2000" b="1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1）发生场所：叶绿体、过氧化物酶体、线粒体。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2）危害：①在较强光下，光呼吸加强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氧化分解加强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一部分碳以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的形式散失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而减少了光合产物的形成和积累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。②光呼吸过程中消耗了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，即造成了能量的损耗。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3）意义：防止强光对叶绿体的破坏。强光时，光反应速率大于暗反应速率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叶肉细胞中会积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，从而产生自由基，自由基会损伤叶绿体；强光下，光呼吸加强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会消耗光反应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过程中积累的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，从而减轻对叶绿体的伤害。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74_1#4a518b108?pid=e9760a5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08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45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fad146e03?pid=38712021c&amp;color=0,0,0&amp;mp=1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可为离子的主动运输提供能量，A正确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位磷酸基团后成为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的基本组成单位之一——腺嘌呤核糖核苷酸，所以用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可以合成带有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，B正确；在细胞核中进行的某些生理活动，如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的复制、转录等都需要消耗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水解释放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位磷酸基团之间的高能磷酸键（特殊的化学键）可在细胞核中断裂，C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光合作用的光反应可将光能转化为化学能储存于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fad146e03?pid=38712021c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29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c9a92d3e1?sp=1&amp;pid=38712021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［湖南生物2022·3］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洗涤剂中的碱性蛋白酶受到其他成分的影响而改变构象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部分解折叠后可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被正常碱性蛋白酶特异性识别并降解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（自溶）失活。此外，加热也能使碱性蛋白酶失活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c9a92d3e1.bracket?pid=38712021c&amp;color=0,0,0&amp;vpa=2&amp;vtp=1"/>
          <p:cNvSpPr/>
          <p:nvPr/>
        </p:nvSpPr>
        <p:spPr>
          <a:xfrm>
            <a:off x="3589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c9a92d3e1?htil=1&amp;pid=38712021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2102" y="2478728"/>
            <a:ext cx="426110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4_3#c9a92d3e1.choices?htil=1&amp;pid=38712021c&amp;color=0,0,0&amp;vtp=1&amp;bbb=1"/>
          <p:cNvSpPr/>
          <p:nvPr/>
        </p:nvSpPr>
        <p:spPr>
          <a:xfrm>
            <a:off x="722376" y="2389862"/>
            <a:ext cx="6355080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A.碱性蛋白酶在一定条件下可发生自溶失活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.加热导致碱性蛋白酶构象改变是不可逆的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.添加酶稳定剂可提高加碱性蛋白酶洗涤剂的去污效果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.添加碱性蛋白酶可降低洗涤剂使用量，减少环境污染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c9a92d3e1?pid=38712021c&amp;color=0,0,0&amp;mp=1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根据题干信息“洗涤剂中的碱性蛋白酶受到其他成分的影响而改变构象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部分解折叠后可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被正常碱性蛋白酶特异性识别并降解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（自溶）失活”可知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碱性蛋白酶在一定条件下可发生自溶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失活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，A正确；根据题图信息可知，部分解折叠的碱性蛋白酶降温后还可以转化为天然状态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此加热导致碱性蛋白酶构象改变不是完全不可逆的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添加酶稳定剂可减少碱性蛋白酶构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象改变的现象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，从而防止碱性蛋白酶失活，有利于提高洗涤剂的去污效果，C正确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碱性蛋白酶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具有高效性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，因此添加碱性蛋白酶可降低洗涤剂使用量，减少环境污染，D正确。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74ef5b4bd?sp=1&amp;pid=38712021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［浙江生物2025年1月·10］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取鸡蛋清，加入蒸馏水，混匀并加热一段时间后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过滤得到浑浊的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滤液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。以该滤液为反应物，探究不同温度对某种蛋白酶活性的影响，实验结果如表所示。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C_5_BD.7_2#74ef5b4bd?colgroup=11,4,4,4,4,9&amp;pid=38712021c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1379220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1261872"/>
                    <a:gridCol w="1261872"/>
                    <a:gridCol w="1261872"/>
                    <a:gridCol w="1261872"/>
                    <a:gridCol w="256032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℃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滤液变澄清时间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min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min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未澄清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C_5_BD.7_2#74ef5b4bd?colgroup=11,4,4,4,4,9&amp;pid=38712021c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1379220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1261872"/>
                    <a:gridCol w="1261872"/>
                    <a:gridCol w="1261872"/>
                    <a:gridCol w="1261872"/>
                    <a:gridCol w="256032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BD.7_3#74ef5b4bd?pid=38712021c&amp;color=0,0,0&amp;vtp=1&amp;bbb=1"/>
          <p:cNvSpPr/>
          <p:nvPr/>
        </p:nvSpPr>
        <p:spPr>
          <a:xfrm>
            <a:off x="722376" y="35328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据表分析，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8_1#74ef5b4bd.bracket?pid=38712021c&amp;color=0,0,0&amp;vpa=3&amp;vtp=1"/>
          <p:cNvSpPr/>
          <p:nvPr/>
        </p:nvSpPr>
        <p:spPr>
          <a:xfrm>
            <a:off x="4224401" y="3532828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7_4#74ef5b4bd.choices?pid=38712021c&amp;color=0,0,0&amp;vtp=1&amp;bbb=1"/>
              <p:cNvSpPr/>
              <p:nvPr/>
            </p:nvSpPr>
            <p:spPr>
              <a:xfrm>
                <a:off x="722376" y="3969615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A.滤液变澄清的时间与该蛋白酶活性呈正相关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.组3滤液变澄清时间最短，酶促反应速率最快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.若实验温度为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，则滤液变澄清时间为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.若实验后再将组5放置在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，则滤液变澄清时间为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7_4#74ef5b4bd.choices?pid=3871202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69615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74ef5b4bd?pid=38712021c&amp;color=0,0,0&amp;mp=1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浑浊的滤液中含有蛋白质，某种蛋白酶可水解滤液中的蛋白质，使滤液变澄清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滤液变澄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清的时间与该蛋白酶活性呈负相关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，即蛋白酶活性越强，蛋白质水解越快，澄清时间越短，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；组3滤液变澄清时间最短，说明酶活性最高，酶促反应速率最快，B正确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若实验温度为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，可能酶活性大于第3组，滤液变澄清时间可能小于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，C错误；组5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蛋白酶已经失活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实验后再将组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5放置在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，滤液也不会变澄清，D错误。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74ef5b4bd?pid=38712021c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369375f21?sp=1&amp;pid=5feb542f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图中①~③表示一种细胞器的部分结构。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369375f21.bracket?pid=5feb542fa&amp;color=0,0,0&amp;vpa=4&amp;vtp=1"/>
          <p:cNvSpPr/>
          <p:nvPr/>
        </p:nvSpPr>
        <p:spPr>
          <a:xfrm>
            <a:off x="10593451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0_2#369375f21?htil=2&amp;pid=5feb542f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9045" y="1490853"/>
            <a:ext cx="202996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369375f21.choices?htil=2&amp;pid=5feb542fa&amp;color=0,0,0&amp;vtp=1&amp;bbb=1"/>
              <p:cNvSpPr/>
              <p:nvPr/>
            </p:nvSpPr>
            <p:spPr>
              <a:xfrm>
                <a:off x="722376" y="1401987"/>
                <a:ext cx="858621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A.该细胞器既产生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.①②分布的蛋白质有所不同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.有氧呼吸第一阶段发生在③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分别是消耗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369375f21.choices?htil=2&amp;pid=5feb542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8586216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r="1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7698</Words>
  <Application>WPS 演示</Application>
  <PresentationFormat>宽屏</PresentationFormat>
  <Paragraphs>378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Cambria Math</vt:lpstr>
      <vt:lpstr>黑体</vt:lpstr>
      <vt:lpstr>仿宋</vt:lpstr>
      <vt:lpstr>仿宋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2025-05-08T04:54:00Z</dcterms:created>
  <dcterms:modified xsi:type="dcterms:W3CDTF">2025-05-19T02:22:29Z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08E24C6B77A04928A828FF7ABCD266D7_12</vt:lpwstr>
  </property>
  <property fmtid="{D5CDD505-2E9C-101B-9397-08002B2CF9AE}" pid="3" name="KSOProductBuildVer">
    <vt:lpwstr>2052-12.1.0.20784</vt:lpwstr>
  </property>
</Properties>
</file>