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6" r:id="rId30"/>
    <p:sldId id="287" r:id="rId31"/>
    <p:sldId id="288" r:id="rId32"/>
    <p:sldId id="289" r:id="rId33"/>
    <p:sldId id="291" r:id="rId34"/>
    <p:sldId id="292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7c2d3e3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一、选择题（本题共9小题）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5d11d1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二、非选择题（本题共2小题）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5.pn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c68928696?sp=1&amp;pid=97c2d3e3e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［重庆一中2024高一上期末］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图1是处于质壁分离状态的洋葱鳞片叶外表皮细胞。图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是半透膜制成的结构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，且在如图所示的小室内可自由滑动，A室内为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的蔗糖溶液，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的蔗糖溶液。蔗糖分子均无法通过上述半透膜，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_1#c68928696?sp=1&amp;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c68928696.bracket?pid=97c2d3e3e&amp;color=0,0,0&amp;vpa=4&amp;vtp=1"/>
          <p:cNvSpPr/>
          <p:nvPr/>
        </p:nvSpPr>
        <p:spPr>
          <a:xfrm>
            <a:off x="10539476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3_2#c68928696?iti=1&amp;htil=1&amp;pid=97c2d3e3e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2478728"/>
            <a:ext cx="171907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3_3#c68928696?iti=2&amp;htil=1&amp;pid=97c2d3e3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5240" y="2679896"/>
            <a:ext cx="229514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13_4#c68928696?iti=1&amp;htil=1&amp;pid=97c2d3e3e&amp;color=0,0,0&amp;vtp=1&amp;bbb=1"/>
          <p:cNvSpPr/>
          <p:nvPr/>
        </p:nvSpPr>
        <p:spPr>
          <a:xfrm>
            <a:off x="3180524" y="4087056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13_5#c68928696?iti=2&amp;htil=1&amp;pid=97c2d3e3e&amp;color=0,0,0&amp;vtp=1&amp;bbb=1"/>
          <p:cNvSpPr/>
          <p:nvPr/>
        </p:nvSpPr>
        <p:spPr>
          <a:xfrm>
            <a:off x="8552624" y="4087056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3_6#c68928696.choices?pid=97c2d3e3e&amp;color=0,0,0&amp;vtp=1&amp;bt=1&amp;bbb=1"/>
              <p:cNvSpPr/>
              <p:nvPr/>
            </p:nvSpPr>
            <p:spPr>
              <a:xfrm>
                <a:off x="722376" y="45869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A.图2中A、B、C三室中均有水分子的进出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.图1中的①②⑥组成的结构为植物细胞的原生质层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.图1细胞此时浸润在一定浓度的蔗糖溶液中，则外界溶液浓度一定大于细胞液浓度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中的实验开始一段时间后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向右移，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不移动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3_6#c68928696.choices?pid=97c2d3e3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86962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4_1#c68928696?pid=97c2d3e3e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水分子通过半透膜的方式是自由扩散，在时刻进行着，A、B、C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三室中均有水分子进出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正确；植物细胞的原生质层相当于一层半透膜，包括图1中的②④⑤，B错误；图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细胞可能处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于质壁分离过程中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，也可能处于质壁分离复原过程中，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无法判断细胞液浓度和外界溶液浓度大小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错误；实验开始时，图2中A室内蔗糖溶液浓度最高，B室和C室内蔗糖溶液相同，A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室首先从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室吸水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体积增大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，导致B室溶液浓度增大，从C室吸水，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体积增大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4_1#c68928696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76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4abac072d?sp=1&amp;pid=97c2d3e3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［天津耀华中学2025高一上期末］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如图表示一段时间内同一细胞的线粒体膜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液泡膜对相关物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质的相对吸收速率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下列有关叙述中错误的是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4abac072d.bracket?pid=97c2d3e3e&amp;color=0,0,0&amp;vpa=5&amp;vtp=1"/>
          <p:cNvSpPr/>
          <p:nvPr/>
        </p:nvSpPr>
        <p:spPr>
          <a:xfrm>
            <a:off x="600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5_2#4abac072d?htil=5&amp;pid=97c2d3e3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5489" y="2021528"/>
            <a:ext cx="3703320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5_3#4abac072d.choices?htil=5&amp;pid=97c2d3e3e&amp;color=0,0,0&amp;vtp=1&amp;bbb=1&amp;hb=1"/>
              <p:cNvSpPr/>
              <p:nvPr/>
            </p:nvSpPr>
            <p:spPr>
              <a:xfrm>
                <a:off x="722376" y="1932662"/>
                <a:ext cx="6912864" cy="3695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A.两种膜对甘油的相对吸收速率相同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据此推测甘油进入两种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细胞器的方式可能是相同的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.两种膜对氧气的吸收速率不同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这与两种膜上运输氧气的载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体蛋白的数量不同有关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两种膜对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的吸收速率都有差异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这与膜的选择透过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液泡膜吸收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的相对速率比线粒体膜快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可能与两种膜上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水通道蛋白的数量不同有关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5_3#4abac072d.choices?htil=5&amp;pid=97c2d3e3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912864" cy="3695700"/>
              </a:xfrm>
              <a:prstGeom prst="rect">
                <a:avLst/>
              </a:prstGeom>
              <a:blipFill rotWithShape="1">
                <a:blip r:embed="rId2"/>
                <a:stretch>
                  <a:fillRect l="-6" t="-10" r="-854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4abac072d?pid=97c2d3e3e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两种膜对甘油的相对吸收速率相同，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据此推测甘油进入两种细胞器的方式可能是相同的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都为自由扩散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，且两种细胞器对甘油无特殊需求，A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跨膜运输的方式为自由扩散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体蛋白无关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但线粒体膜与液泡膜对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是因为二者膜内外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液泡膜对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的吸收速率有差异，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可能是两种细胞器对这两种离子的需求不同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体现了膜的选择透过性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水分子更多的是借助细胞膜上的水通道蛋白以协助扩散方式进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出细胞的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液泡膜吸收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的相对速率比线粒体膜快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可能与两种膜上水通道蛋白的数量不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4abac072d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40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8_1#f01c34a2e?sp=1&amp;pid=97c2d3e3e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［陕西西北大学附中2025高一上月考］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如图为丙酮酸进入线粒体的过程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丙酮酸可以通过外膜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上由孔蛋白构成的通道蛋白进入膜间隙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再通过与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（质子）协同运输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电化学梯度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的方式由膜间隙进入线粒体基质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下列相关分析正确的是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8_1#f01c34a2e?sp=1&amp;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f01c34a2e.bracket?pid=97c2d3e3e&amp;color=0,0,0&amp;vpa=6&amp;vtp=1"/>
          <p:cNvSpPr/>
          <p:nvPr/>
        </p:nvSpPr>
        <p:spPr>
          <a:xfrm>
            <a:off x="7272401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8_2#f01c34a2e?htil=6&amp;pid=97c2d3e3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3641" y="2478728"/>
            <a:ext cx="3209544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8_3#f01c34a2e.choices?htil=6&amp;pid=97c2d3e3e&amp;color=0,0,0&amp;vtp=1&amp;bbb=1"/>
              <p:cNvSpPr/>
              <p:nvPr/>
            </p:nvSpPr>
            <p:spPr>
              <a:xfrm>
                <a:off x="722376" y="2389862"/>
                <a:ext cx="740664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A.丙酮酸经过孔蛋白进入线粒体膜间隙的方式为胞吞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抑制剂对丙酮酸从膜间隙进入线粒体基质没有影响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通过质子泵由线粒体基质进入膜间隙的方式为主动运输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.加入蛋白质变性剂会降低线粒体内膜对各种物质运输的速率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8_3#f01c34a2e.choices?htil=6&amp;pid=97c2d3e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7406640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f01c34a2e?pid=97c2d3e3e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根据题意可知，线粒体外膜上由孔蛋白组成的通道蛋白可以让丙酮酸通过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不需要消耗能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，因此为协助扩散，A错误；丙酮酸通过内膜进入线粒体基质要借助特异性转运蛋白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质子）在内膜两侧的浓度差产生的势能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浓度差的维持需质子泵的作用，由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水解供能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抑制剂对丙酮酸从膜间隙进入线粒体基质有影响，B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（质子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通过质子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泵由线粒体基质进入膜间隙是逆浓度梯度的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，且需要载体蛋白，消耗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所以运输方式为主动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，C正确；加入蛋白质变性剂会使蛋白质变性，影响协助扩散等跨膜运输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但不影响自由扩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散的速率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0_1#f01c34a2e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70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8249d4bf3?sp=1&amp;pid=97c2d3e3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［安徽安庆2024高一上月考］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将一个从清水中取出的成熟植物细胞放入某种溶液中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其原生质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层对细胞壁的压力随时间变化的关系如图所示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_1#8249d4bf3.bracket?pid=97c2d3e3e&amp;color=0,0,0&amp;vpa=7&amp;vtp=1"/>
          <p:cNvSpPr/>
          <p:nvPr/>
        </p:nvSpPr>
        <p:spPr>
          <a:xfrm>
            <a:off x="828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21_2#8249d4bf3?htil=7&amp;pid=97c2d3e3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3454" y="2021528"/>
            <a:ext cx="3145536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1_3#8249d4bf3.choices?htil=7&amp;pid=97c2d3e3e&amp;color=0,0,0&amp;vtp=1&amp;bbb=1"/>
              <p:cNvSpPr/>
              <p:nvPr/>
            </p:nvSpPr>
            <p:spPr>
              <a:xfrm>
                <a:off x="722376" y="1932662"/>
                <a:ext cx="7479792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因为失水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时间段原生质层对细胞壁的压力逐渐减小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细胞失水只发生在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，吸水只发生在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.放在一定浓度的乙醇溶液中，也可得到类似的结果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时间段细胞液浓度增大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，细胞吸水能力增强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1_3#8249d4bf3.choices?htil=7&amp;pid=97c2d3e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7479792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r="7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3_1#8249d4bf3?pid=97c2d3e3e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23_2#8249d4bf3?pid=97c2d3e3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5184648" cy="309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8249d4bf3?pid=97c2d3e3e&amp;color=0,0,0&amp;mp=1&amp;vtp=1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由以上分析可知，该细胞发生了质壁分离然后自动复原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该细胞在适宜浓度的乙醇溶液中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能发生该现象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时间段细胞失水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，细胞液浓度增大，细胞吸水能力增强，D正确。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4_1#8249d4bf3?pid=97c2d3e3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-360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5_1#2445ddea9?htil=8&amp;pid=97c2d3e3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1903" y="1054296"/>
            <a:ext cx="2679192" cy="29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5_2#2445ddea9?htil=8&amp;sp=1&amp;pid=97c2d3e3e&amp;color=0,0,0&amp;vtp=1&amp;bt=1&amp;bbb=1&amp;hb=1&amp;hs=1"/>
              <p:cNvSpPr/>
              <p:nvPr/>
            </p:nvSpPr>
            <p:spPr>
              <a:xfrm>
                <a:off x="722376" y="972000"/>
                <a:ext cx="7936992" cy="320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［福建厦门2024高一上月考］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在人体中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胆固醇可与蛋白质结合形成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低密度脂蛋白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进入血液，然后被运送到全身各处细胞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摄取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有两种途径：一是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与细胞膜上的特异性受体结合后通过胞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吞作用进入细胞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，之后受体重新回到细胞膜上；二是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随机被胞吞进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（不需要与特异性受体结合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如图为体外培养的正常细胞和高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胆固醇血症患者的细胞对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的摄取速率示意图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25_2#2445ddea9?htil=8&amp;sp=1&amp;pid=97c2d3e3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936992" cy="3200400"/>
              </a:xfrm>
              <a:prstGeom prst="rect">
                <a:avLst/>
              </a:prstGeom>
              <a:blipFill rotWithShape="1">
                <a:blip r:embed="rId2"/>
                <a:stretch>
                  <a:fillRect l="-5" t="-14" r="-826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6_1#2445ddea9.bracket?pid=97c2d3e3e&amp;color=0,0,0&amp;vpa=8&amp;vtp=1"/>
          <p:cNvSpPr/>
          <p:nvPr/>
        </p:nvSpPr>
        <p:spPr>
          <a:xfrm>
            <a:off x="909701" y="3715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5_3#2445ddea9.choices?pid=97c2d3e3e&amp;color=0,0,0&amp;vtp=1&amp;bbb=1&amp;hs=1"/>
              <p:cNvSpPr/>
              <p:nvPr/>
            </p:nvSpPr>
            <p:spPr>
              <a:xfrm>
                <a:off x="722376" y="42105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通过胞吞进入细胞时需要消耗能量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.当胞外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时，正常细胞的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摄取速率改变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.高胆固醇血症患者可能通过途径二吸收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.破坏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受体后，高胆固醇血症患者摄取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的相对速率会受影响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5_3#2445ddea9.choices?pid=97c2d3e3e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1053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cc72f285.fixed?pid=8d6eca17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9cc72f285.fixed?pid=8d6eca17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第4章素养检测</a:t>
            </a:r>
            <a:endParaRPr lang="en-US" altLang="zh-CN" sz="4400" dirty="0"/>
          </a:p>
        </p:txBody>
      </p:sp>
      <p:pic>
        <p:nvPicPr>
          <p:cNvPr id="4" name="C_3#9cc72f285.fixed?pid=8d6eca17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cc72f285.fixed?pid=8d6eca17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2445ddea9?pid=97c2d3e3e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通过胞吞作用进入细胞，需要消耗能量，A正确；由题图可知，当胞外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浓度超过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时，正常细胞的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摄取速率仍在加快，只是加快的幅度下降，B正确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患者细胞摄取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相对速率与胞外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浓度呈正相关，且在实验浓度范围内不存在饱和点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推测该物质的运输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与细胞膜上的特异性受体无关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随机被胞吞进入细胞（不需要与特异性受体结合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受体后，高胆固醇血症患者摄取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的相对速率可能不会受影响，C正确，D错误。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7_1#2445ddea9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3245b6390?sp=1&amp;pid=97c2d3e3e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［广东茂名一中、惠州一中等六校2025高一上联考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某生物小组将哺乳动物的成熟红细胞和肌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肉细胞分别培养在含有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葡萄糖的培养液中，一定时间后，测定各培养液中葡萄糖的含量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验处理和实验结果如表所示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8_1#3245b6390?sp=1&amp;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QC_5_BD.28_2#3245b6390?colgroup=7,15,7,9&amp;pid=97c2d3e3e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002536"/>
                    <a:gridCol w="4059936"/>
                    <a:gridCol w="2002536"/>
                    <a:gridCol w="265176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肌肉细胞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成熟红细胞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第一组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加入葡萄糖载体抑制剂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加入呼吸抑制剂（阻断能量供给）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第三组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不做处理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QC_5_BD.28_2#3245b6390?colgroup=7,15,7,9&amp;pid=97c2d3e3e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002536"/>
                    <a:gridCol w="4059936"/>
                    <a:gridCol w="2002536"/>
                    <a:gridCol w="265176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肌肉细胞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成熟红细胞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第一组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加入葡萄糖载体抑制剂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加入呼吸抑制剂（阻断能量供给）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第三组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不做处理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29_1#3245b6390.bracket?pid=97c2d3e3e&amp;color=0,0,0&amp;vpa=9&amp;vtp=1"/>
          <p:cNvSpPr/>
          <p:nvPr/>
        </p:nvSpPr>
        <p:spPr>
          <a:xfrm>
            <a:off x="6256401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28_3#3245b6390.choices?pid=97c2d3e3e&amp;color=0,0,0&amp;vtp=1&amp;bbb=1"/>
          <p:cNvSpPr/>
          <p:nvPr/>
        </p:nvSpPr>
        <p:spPr>
          <a:xfrm>
            <a:off x="722376" y="4447228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A.第一组和第二组为实验组，第三组为对照组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.本实验只有1种自变量，分析该实验需遵循单一变量原则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.分析第二组可知两种细胞吸收葡萄糖均需要载体蛋白的协助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.综合分析三组实验，可判断肌肉细胞吸收葡萄糖的方式只有主动运输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3245b6390?pid=97c2d3e3e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对照实验中一般给予实验处理的为实验组，不给予实验处理的为对照组，故第一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二组为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，第三组为对照组，A正确；本实验的自变量分别为加入抑制剂种类和细胞类型2种，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；第一组加入葡萄糖载体抑制剂，与第三组不加入葡萄糖载体抑制剂相比较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第一组培养液中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葡萄糖的含量均未下降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，可得出的结论是肌细胞和红细胞吸收葡萄糖均依赖载体蛋白的协助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；第二组实验加入呼吸抑制剂，会影响能量供应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此时肌肉细胞培养液中的葡萄糖浓度为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，说明肌肉细胞可以在缺少能量、具有载体蛋白的情况下进行少量葡萄糖的吸收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该方式为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，且与第三组对比可知，肌肉细胞吸收葡萄糖的方式主要为主动运输，D错误。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3245b6390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7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8cac21221?sp=1&amp;pid=85d11d12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［江苏连云港2024高一上期末］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植物叶表皮上的气孔是由保卫细胞形成的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保卫细胞吸水膨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胀使气孔张开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。某同学用不同浓度的蔗糖溶液处理紫鸭跖草叶片下表皮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先后观察气孔的开闭状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，得到的结果如图所示。回答下列问题：</a:t>
            </a:r>
            <a:endParaRPr lang="en-US" altLang="zh-CN" sz="2000" dirty="0"/>
          </a:p>
        </p:txBody>
      </p:sp>
      <p:pic>
        <p:nvPicPr>
          <p:cNvPr id="3" name="QO_5_BD.31_2#8cac21221?pid=85d11d12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2384" y="2478728"/>
            <a:ext cx="6044184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2_1#f76c76b57?pid=8cac21221&amp;color=0,0,0&amp;mp=1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（1）蔗糖溶液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的浓度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填“大于”“小于”或“等于”）蔗糖溶液②的浓度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理由是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3_1#f76c76b57.blank?pid=8cac21221&amp;color=0,0,0&amp;mp=1&amp;vpa=10&amp;vtp=1&amp;bbb=1"/>
          <p:cNvSpPr/>
          <p:nvPr/>
        </p:nvSpPr>
        <p:spPr>
          <a:xfrm>
            <a:off x="3421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小于</a:t>
            </a:r>
            <a:endParaRPr lang="en-US" altLang="zh-CN" sz="2000" dirty="0"/>
          </a:p>
        </p:txBody>
      </p:sp>
      <p:sp>
        <p:nvSpPr>
          <p:cNvPr id="4" name="QB_6_AN.34_1#f76c76b57.blank?pid=8cac21221&amp;color=0,0,0&amp;mp=1&amp;vpa=11&amp;vtp=1&amp;bbb=1&amp;hb=1"/>
          <p:cNvSpPr/>
          <p:nvPr/>
        </p:nvSpPr>
        <p:spPr>
          <a:xfrm>
            <a:off x="722377" y="13883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乙的气孔大小基本不变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，说明蔗糖溶液①的浓度与细胞液的浓度相当；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丙的气孔关闭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说明蔗糖溶液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②的浓度大于细胞液的浓度</a:t>
            </a:r>
            <a:endParaRPr lang="en-US" altLang="zh-CN" sz="2000" dirty="0"/>
          </a:p>
        </p:txBody>
      </p:sp>
      <p:sp>
        <p:nvSpPr>
          <p:cNvPr id="5" name="QB_6_AS.35_1#f76c76b57?pid=8cac21221&amp;color=0,0,0&amp;vtp=1&amp;bbb=1&amp;hb=1"/>
          <p:cNvSpPr/>
          <p:nvPr/>
        </p:nvSpPr>
        <p:spPr>
          <a:xfrm>
            <a:off x="722376" y="23952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由题干可知，保卫细胞吸水膨胀会使气孔张开，乙的气孔大小几乎无变化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说明蔗糖溶液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的浓度与细胞液的浓度相当；丙的气孔关闭，说明蔗糖溶液②处理后，乙的保卫细胞失水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明蔗糖溶液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②的浓度大于细胞液的浓度，所以蔗糖溶液①的浓度小于蔗糖溶液②的浓度。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271ad3bea?sp=1&amp;pid=8cac21221&amp;color=0,0,0&amp;vtp=1&amp;bt=1&amp;bbb=1&amp;hb=1"/>
          <p:cNvSpPr/>
          <p:nvPr/>
        </p:nvSpPr>
        <p:spPr>
          <a:xfrm>
            <a:off x="722376" y="969264"/>
            <a:ext cx="10753344" cy="185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可能处于质壁分离状态的是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发生质壁分离后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细胞的吸水能力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滴加蔗糖溶液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紫鸭跖草叶片气孔变大的原因是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7_1#271ad3bea.blank?pid=8cac21221&amp;color=0,0,0&amp;vpa=12&amp;vtp=1"/>
          <p:cNvSpPr/>
          <p:nvPr/>
        </p:nvSpPr>
        <p:spPr>
          <a:xfrm>
            <a:off x="4437126" y="9311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4" name="QB_6_AN.38_1#271ad3bea.blank?pid=8cac21221&amp;color=0,0,0&amp;vpa=13&amp;vtp=1&amp;bbb=1"/>
          <p:cNvSpPr/>
          <p:nvPr/>
        </p:nvSpPr>
        <p:spPr>
          <a:xfrm>
            <a:off x="4541901" y="1401064"/>
            <a:ext cx="692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增强</a:t>
            </a:r>
            <a:endParaRPr lang="en-US" altLang="zh-CN" sz="2000" dirty="0"/>
          </a:p>
        </p:txBody>
      </p:sp>
      <p:sp>
        <p:nvSpPr>
          <p:cNvPr id="5" name="QB_6_AN.39_1#271ad3bea.blank?pid=8cac21221&amp;color=0,0,0&amp;vpa=14&amp;vtp=1&amp;bbb=1&amp;hb=1"/>
          <p:cNvSpPr/>
          <p:nvPr/>
        </p:nvSpPr>
        <p:spPr>
          <a:xfrm>
            <a:off x="722377" y="18709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蔗糖溶液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③的浓度比细胞液浓度低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保卫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细胞吸水膨胀使气孔增大</a:t>
            </a:r>
            <a:endParaRPr lang="en-US" altLang="zh-CN" sz="2000" dirty="0"/>
          </a:p>
        </p:txBody>
      </p:sp>
      <p:sp>
        <p:nvSpPr>
          <p:cNvPr id="6" name="QB_6_AS.40_1#271ad3bea?pid=8cac21221&amp;color=0,0,0&amp;vtp=1&amp;bt=1&amp;bbb=1&amp;hb=1"/>
          <p:cNvSpPr/>
          <p:nvPr/>
        </p:nvSpPr>
        <p:spPr>
          <a:xfrm>
            <a:off x="722376" y="28524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丙的气孔关闭，说明蔗糖溶液②处理后使保卫细胞失水，可能处于质壁分离状态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细胞失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水发生质壁分离后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，细胞液浓度会变大，其吸水能力会增强。滴加蔗糖溶液③后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保卫细胞吸水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膨胀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，使气孔变大，说明保卫细胞细胞液浓度大于蔗糖溶液③。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5ec2918c6?pid=8cac21221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（3）保卫细胞的细胞膜可作为观察质壁分离的指标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若实验中观察到细胞膜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则可说明保卫细胞处于质壁分离的状态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42_1#5ec2918c6.blank?pid=8cac21221&amp;color=0,0,0&amp;vpa=15&amp;vtp=1&amp;bbb=1"/>
          <p:cNvSpPr/>
          <p:nvPr/>
        </p:nvSpPr>
        <p:spPr>
          <a:xfrm>
            <a:off x="9263126" y="931164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与细胞壁分离</a:t>
            </a:r>
            <a:endParaRPr lang="en-US" altLang="zh-CN" sz="2000" dirty="0"/>
          </a:p>
        </p:txBody>
      </p:sp>
      <p:sp>
        <p:nvSpPr>
          <p:cNvPr id="4" name="QB_6_AS.43_1#5ec2918c6?pid=8cac21221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若实验中观察到细胞膜与细胞壁分离，即细胞膜远离细胞壁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则可说明保卫细胞处于质壁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分离的状态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4_1#8ced48e2f?sp=1&amp;pid=85d11d12c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11.图1为某种拟南芥的气孔保卫细胞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细胞膜中存在一种特殊的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它可调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控气孔快速开启与关闭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。保卫细胞的内外壁厚度不一样，当植物体内水分较多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保卫细胞吸水膨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胀时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，较薄的外壁就会伸长，细胞向外弯曲，于是气孔就张开；当植物体内水分较少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保卫细胞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失水时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，较厚的内壁被拉直，气孔就关闭了。回答下列问题：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4_1#8ced48e2f?sp=1&amp;pid=85d11d12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4_2#8ced48e2f?iti=3&amp;pid=85d11d12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4216" y="2935928"/>
            <a:ext cx="4169664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44_3#8ced48e2f?iti=3&amp;pid=85d11d12c&amp;color=0,0,0&amp;vtp=1&amp;bbb=1"/>
          <p:cNvSpPr/>
          <p:nvPr/>
        </p:nvSpPr>
        <p:spPr>
          <a:xfrm>
            <a:off x="5868860" y="505632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5_1#1854a8a55?pid=8ced48e2f&amp;color=0,0,0&amp;mp=1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中保卫细胞吸收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结合图示分析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调控气孔快速开启的原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因可能是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5_1#1854a8a55?pid=8ced48e2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6_1#1854a8a55.blank?pid=8ced48e2f&amp;color=0,0,0&amp;mp=1&amp;vpa=16&amp;vtp=1&amp;bbb=1"/>
          <p:cNvSpPr/>
          <p:nvPr/>
        </p:nvSpPr>
        <p:spPr>
          <a:xfrm>
            <a:off x="4902073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主动运输</a:t>
            </a:r>
            <a:endParaRPr lang="en-US" altLang="zh-CN" sz="2000" dirty="0"/>
          </a:p>
        </p:txBody>
      </p:sp>
      <p:sp>
        <p:nvSpPr>
          <p:cNvPr id="4" name="QB_6_AN.47_1#1854a8a55.blank?pid=8ced48e2f&amp;color=0,0,0&amp;mp=1&amp;vpa=17&amp;vtp=1&amp;bbb=1"/>
          <p:cNvSpPr/>
          <p:nvPr/>
        </p:nvSpPr>
        <p:spPr>
          <a:xfrm>
            <a:off x="1747901" y="1388364"/>
            <a:ext cx="551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钾离子进入细胞后，细胞内浓度升高，细胞吸水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48_1#1854a8a55?pid=8ced48e2f&amp;color=0,0,0&amp;vtp=1&amp;bbb=1&amp;hb=1"/>
              <p:cNvSpPr/>
              <p:nvPr/>
            </p:nvSpPr>
            <p:spPr>
              <a:xfrm>
                <a:off x="722376" y="18923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分析图1，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在光照条件下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进入保卫细胞内，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需要消耗能量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属于主动运输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进入细胞内，导致细胞液浓度升高，保卫细胞吸水膨胀，气孔快速开启。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48_1#1854a8a55?pid=8ced48e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016000"/>
              </a:xfrm>
              <a:prstGeom prst="rect">
                <a:avLst/>
              </a:prstGeom>
              <a:blipFill rotWithShape="1">
                <a:blip r:embed="rId2"/>
                <a:stretch>
                  <a:fillRect l="-4" r="-13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9_1#7c62ff552?sp=1&amp;pid=8ced48e2f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（2）图2中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轴表示拟南芥根细胞外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轴表示拟南芥根细胞吸收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，请在图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画出拟南芥根细胞吸收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的速率随细胞外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浓度变化的曲线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9_1#7c62ff552?sp=1&amp;pid=8ced48e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94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49_2#7c62ff552?iti=4&amp;htil=9&amp;pid=8ced48e2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6232" y="2068264"/>
            <a:ext cx="2999232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6_BD.49_3#7c62ff552?iti=4&amp;htil=9&amp;pid=8ced48e2f&amp;color=0,0,0&amp;vtp=1&amp;bbb=1"/>
          <p:cNvSpPr/>
          <p:nvPr/>
        </p:nvSpPr>
        <p:spPr>
          <a:xfrm>
            <a:off x="3125661" y="405340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5" name="QO_6_AN.50_1#7c62ff552?htil=9&amp;pid=8ced48e2f&amp;color=0,0,0&amp;vtp=1&amp;bbb=1"/>
          <p:cNvSpPr/>
          <p:nvPr/>
        </p:nvSpPr>
        <p:spPr>
          <a:xfrm>
            <a:off x="6080760" y="1894528"/>
            <a:ext cx="5376672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000" dirty="0"/>
          </a:p>
        </p:txBody>
      </p:sp>
      <p:pic>
        <p:nvPicPr>
          <p:cNvPr id="6" name="QO_6_AN.50_2#7c62ff552?htil=9&amp;pid=8ced48e2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2407481"/>
            <a:ext cx="3584448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51_1#7c62ff552?pid=8ced48e2f&amp;color=0,0,0&amp;vtp=1&amp;bbb=1&amp;hb=1"/>
              <p:cNvSpPr/>
              <p:nvPr/>
            </p:nvSpPr>
            <p:spPr>
              <a:xfrm>
                <a:off x="722376" y="4642681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跨膜运输的方式为自由扩散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，顺浓度梯度，不消耗能量，不需要转运蛋白的协助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因素为膜内外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膜外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浓度越高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的速率越高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，关系曲线见答案。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51_1#7c62ff552?pid=8ced48e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42681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t="-20" r="-83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7e021021?pid=9cc72f285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建议用时：35分钟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f3ec2c295?sp=1&amp;pid=97c2d3e3e&amp;color=0,0,0&amp;vtp=1&amp;bbb=1"/>
              <p:cNvSpPr/>
              <p:nvPr/>
            </p:nvSpPr>
            <p:spPr>
              <a:xfrm>
                <a:off x="722376" y="1472218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1.如图为显微镜下某植物细胞在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蔗糖溶液中的示意图。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下列叙述中不正确的是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_1#f3ec2c295?sp=1&amp;pid=97c2d3e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2218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67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_1#f3ec2c295.bracket?pid=97c2d3e3e&amp;color=0,0,0&amp;vpa=1&amp;vtp=1"/>
          <p:cNvSpPr/>
          <p:nvPr/>
        </p:nvSpPr>
        <p:spPr>
          <a:xfrm>
            <a:off x="10010839" y="1472218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5" name="QC_5_BD.1_2#f3ec2c295?htil=1&amp;pid=97c2d3e3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4023" y="1997837"/>
            <a:ext cx="2176272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_3#f3ec2c295.choices?htil=1&amp;pid=97c2d3e3e&amp;color=0,0,0&amp;vtp=1&amp;bbb=1"/>
              <p:cNvSpPr/>
              <p:nvPr/>
            </p:nvSpPr>
            <p:spPr>
              <a:xfrm>
                <a:off x="722376" y="1908971"/>
                <a:ext cx="8439912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A.若将细胞置于清水中，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基本保持不变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.若该细胞处于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值将变小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值能表示细胞失水的程度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分别表示细胞和液泡的长度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_3#f3ec2c295.choices?htil=1&amp;pid=97c2d3e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08971"/>
                <a:ext cx="8439912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9" r="6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47ae5ca85?pid=8ced48e2f&amp;color=0,0,0&amp;vtp=1&amp;bt=1&amp;bbb=1&amp;hb=1&amp;hltap=1"/>
          <p:cNvSpPr/>
          <p:nvPr/>
        </p:nvSpPr>
        <p:spPr>
          <a:xfrm>
            <a:off x="722376" y="972000"/>
            <a:ext cx="10753344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（3）若想确定拟南芥幼苗根细胞对某物质的吸收方式是主动运输，还是协助扩散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请设计实验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进行探究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写出实验思路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S.58_1#47ae5ca85?pid=8ced48e2f&amp;color=0,0,0&amp;vtp=1&amp;bt=1&amp;bbb=1&amp;hb=1"/>
          <p:cNvSpPr/>
          <p:nvPr/>
        </p:nvSpPr>
        <p:spPr>
          <a:xfrm>
            <a:off x="722376" y="3311848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若要确定拟南芥幼苗根细胞对某物质的吸收方式是主动运输，还是协助扩散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关键看是否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消耗能量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。实验设计见答案。若乙组对该物质的吸收速率大于甲组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则说明该物质的跨膜运输方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式为主动运输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；若两组幼苗根细胞对该物质的吸收速率大致相同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则说明该物质的跨膜运输方式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为协助扩散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4" name="QB_6_AN.57_1#47ae5ca85?pid=8ced48e2f&amp;color=0,0,0&amp;vtp=1&amp;bt=1&amp;bbb=1&amp;hb=1&amp;hla=1"/>
          <p:cNvSpPr/>
          <p:nvPr/>
        </p:nvSpPr>
        <p:spPr>
          <a:xfrm>
            <a:off x="722376" y="1403801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将长势相同的拟南芥幼苗随机平均分成甲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、乙两组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甲组加入抑制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细胞能量产生的物质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，乙组不做处理；两组均放在黑暗环境中培养，其他条件相同且适宜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一段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时间后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，比较两组幼苗根细胞对该物质的吸收速率（或甲组使用细胞呼吸抑制剂、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乙组不使用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实验中只要设置自变量是抑制能量产生的因素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言之有理即可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4_1#8ced48e2f?pid=85d11d12c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在光照条件下，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进入保卫细胞内，需要消耗能量，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属于主动运输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进入保卫细胞内使细胞内浓度升高，导致保卫细胞吸水膨胀。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54_1#8ced48e2f?pid=85d11d12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3_1#f3ec2c295?pid=97c2d3e3e&amp;color=0,0,0&amp;mp=1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指未发生质壁分离的细胞的长度，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指原生质层的长度，当该细胞失水时，失水程度不同，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大小不同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几乎不变，所以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值也不同，可见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值能表示细胞失水的程度。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3_1#f3ec2c295?pid=97c2d3e3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78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f3ec2c295?pid=97c2d3e3e&amp;color=0,0,0&amp;mp=1&amp;vtp=1&amp;bt=1&amp;bbb=1&amp;hb=1"/>
              <p:cNvSpPr/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细胞壁的伸缩性较小，将细胞置于清水中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基本保持不变，A正确。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由题意及题图可知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蔗糖溶液中，该植物细胞渗透失水更多，原生质层收缩程度更大，同时因为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值基本保持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值将变小，B正确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值较小，说明失水较多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值较大，说明失水较少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可代表未发生质壁分离的细胞的长度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代表原生质层的长度，D错误。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f3ec2c295?pid=97c2d3e3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50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5b605421a?htil=2&amp;pid=97c2d3e3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9702" y="1054296"/>
            <a:ext cx="3538728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5_2#5b605421a?htil=2&amp;sp=1&amp;pid=97c2d3e3e&amp;color=0,0,0&amp;vtp=1&amp;bt=1&amp;bbb=1&amp;hb=1"/>
              <p:cNvSpPr/>
              <p:nvPr/>
            </p:nvSpPr>
            <p:spPr>
              <a:xfrm>
                <a:off x="722376" y="972000"/>
                <a:ext cx="7077456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［辽宁大连育明高级中学2025高一上期末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主动运输可根据是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否由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直接供能，分为原发性主动运输和继发性主动运输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中继发性主动运输不由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直接供能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如图为人小肠上皮细胞与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肠腔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、组织液之间部分物质交换的示意图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下列有关叙述正确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5_2#5b605421a?htil=2&amp;sp=1&amp;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077456" cy="2286000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685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6_1#5b605421a.bracket?pid=97c2d3e3e&amp;color=0,0,0&amp;vpa=2&amp;vtp=1"/>
          <p:cNvSpPr/>
          <p:nvPr/>
        </p:nvSpPr>
        <p:spPr>
          <a:xfrm>
            <a:off x="1430401" y="28008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5b605421a.choices?htil=2&amp;pid=97c2d3e3e&amp;color=0,0,0&amp;vtp=1&amp;bbb=1"/>
              <p:cNvSpPr/>
              <p:nvPr/>
            </p:nvSpPr>
            <p:spPr>
              <a:xfrm>
                <a:off x="722376" y="3304262"/>
                <a:ext cx="707745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A.由图可知，葡萄糖进入细胞的方式为原发性主动运输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.载体蛋白具有特异性，覆盖在细胞膜表面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进出小肠上皮细胞的跨膜运输方式不同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.物质出入细胞的方式中，只有主动运输需要消耗能量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5b605421a.choices?htil=2&amp;pid=97c2d3e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4262"/>
                <a:ext cx="7077456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5b605421a?pid=97c2d3e3e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据题图可知，葡萄糖进入小肠上皮细胞的方式为主动运输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其所需能量由细胞内外钠离子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顺浓度梯度运输时产生的势能提供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，不是由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供能，属于继发性主动运输，A错误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具有特异性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，一般是贯穿于磷脂双分子层中，B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进入小肠上皮细胞是顺浓度梯度的协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助扩散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出小肠上皮细胞是逆浓度梯度的主动运输，C正确；物质出入细胞的方式中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、胞吐、胞吞均需要消耗能量，D错误。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5b605421a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871affc8a?sp=1&amp;pid=97c2d3e3e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［晋豫联盟2025高一上联考］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实验室现有一瓶标签模糊不清的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溶液，可能是蔗糖溶液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糖溶液或蔗糖和葡萄糖混合液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。为确定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溶液中溶质种类，某同学设置如图所示装置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实验开始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，使左、右液面相平。渗透平衡后，从左、右两侧各取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溶液，用斐林试剂水浴加热后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现出颜色分别为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871affc8a?sp=1&amp;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738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871affc8a.bracket?pid=97c2d3e3e&amp;color=0,0,0&amp;vpa=3&amp;vtp=1"/>
          <p:cNvSpPr/>
          <p:nvPr/>
        </p:nvSpPr>
        <p:spPr>
          <a:xfrm>
            <a:off x="5516626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8_2#871affc8a?htil=3&amp;pid=97c2d3e3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0128" y="2935928"/>
            <a:ext cx="2980944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_3#871affc8a.choices?htil=3&amp;pid=97c2d3e3e&amp;color=0,0,0&amp;vtp=1&amp;bbb=1"/>
              <p:cNvSpPr/>
              <p:nvPr/>
            </p:nvSpPr>
            <p:spPr>
              <a:xfrm>
                <a:off x="722376" y="2847062"/>
                <a:ext cx="763524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均为蓝色，则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溶液为蔗糖和葡萄糖混合液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均为砖红色，则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溶液为蔗糖溶液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.平衡后，若左液面低于右液面，则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溶液为蔗糖溶液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.平衡后，若左右液面保持相平，则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溶液为葡萄糖溶液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8_3#871affc8a.choices?htil=3&amp;pid=97c2d3e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7635240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871affc8a?pid=97c2d3e3e&amp;color=0,0,0&amp;vtp=1&amp;bt=1&amp;bbb=1&amp;hb=1"/>
              <p:cNvSpPr/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葡萄糖是还原糖，蔗糖为非还原糖，若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呈现的颜色相同，均为蓝色，说明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均为砖红色，则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溶液为葡萄糖溶液或蔗糖和葡萄糖混合液，A、B错误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蔗糖分子不能透过半透膜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，葡萄糖可以透过半透膜，如果平衡后，左液面低于右液面，则说明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溶液中有溶质分子不能透过半透膜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溶液为蔗糖溶液或蔗糖和葡萄糖混合液，C错误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衡后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，若左右液面保持相平，则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溶液为葡萄糖溶液，葡萄糖透过半透膜进入清水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导致膜两侧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871affc8a?pid=97c2d3e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6580</Words>
  <Application>WPS 演示</Application>
  <PresentationFormat>宽屏</PresentationFormat>
  <Paragraphs>301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Cambria Math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2025-05-08T08:02:00Z</dcterms:created>
  <dcterms:modified xsi:type="dcterms:W3CDTF">2025-05-19T02:16:28Z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70E91D8A4DD649428E713A0B241DB49E_12</vt:lpwstr>
  </property>
  <property fmtid="{D5CDD505-2E9C-101B-9397-08002B2CF9AE}" pid="3" name="KSOProductBuildVer">
    <vt:lpwstr>2052-12.1.0.20784</vt:lpwstr>
  </property>
</Properties>
</file>