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6" r:id="rId13"/>
    <p:sldId id="268" r:id="rId14"/>
    <p:sldId id="269" r:id="rId15"/>
    <p:sldId id="270"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35" autoAdjust="0"/>
    <p:restoredTop sz="94610"/>
  </p:normalViewPr>
  <p:slideViewPr>
    <p:cSldViewPr snapToGrid="0" snapToObjects="1">
      <p:cViewPr varScale="1">
        <p:scale>
          <a:sx n="115" d="100"/>
          <a:sy n="115" d="100"/>
        </p:scale>
        <p:origin x="3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专题#df=309498f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生物组织中有机物的检测</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9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9.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9.xml"/><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5_1#f2c50e75f?pid=46ed055b5&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（2）B组实验中选用的鉴定试剂包括A液与B液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加入的顺序为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16_1#f2c50e75f.blank?pid=46ed055b5&amp;color=0,0,0&amp;vpa=6&amp;vtp=1&amp;bbb=1"/>
          <p:cNvSpPr/>
          <p:nvPr/>
        </p:nvSpPr>
        <p:spPr>
          <a:xfrm>
            <a:off x="7740714" y="931164"/>
            <a:ext cx="232568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先加A液，再加B液</a:t>
            </a:r>
            <a:endParaRPr lang="en-US" altLang="zh-CN" sz="2000" dirty="0"/>
          </a:p>
        </p:txBody>
      </p:sp>
      <p:sp>
        <p:nvSpPr>
          <p:cNvPr id="4" name="QB_5_AS.17_1#f2c50e75f?pid=46ed055b5&amp;color=0,0,0&amp;vtp=1&amp;bt=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表1中B组实验为蛋白质的鉴定，双缩脲试剂包括A液与B液，使用时先加入A液，摇匀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B液，摇匀，观察颜色的变化。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8_1#1fb9e11ea?sp=1&amp;pid=46ed055b5&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（3）为检测马铃薯中还原糖含量，研究人员采用不同方法制备了马铃薯提取液，如表2所示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ct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p:graphicFrame>
        <p:nvGraphicFramePr>
          <p:cNvPr id="14" name="QB_5_BD.18_2#1fb9e11ea?colgroup=5,12,9,12&amp;pid=46ed055b5&amp;color=0,0,0&amp;vtp=1&amp;bbb=1"/>
          <p:cNvGraphicFramePr>
            <a:graphicFrameLocks noGrp="1"/>
          </p:cNvGraphicFramePr>
          <p:nvPr/>
        </p:nvGraphicFramePr>
        <p:xfrm>
          <a:off x="722376" y="2478728"/>
          <a:ext cx="10752014" cy="1838960"/>
        </p:xfrm>
        <a:graphic>
          <a:graphicData uri="http://schemas.openxmlformats.org/drawingml/2006/table">
            <a:tbl>
              <a:tblPr/>
              <a:tblGrid>
                <a:gridCol w="1609145"/>
                <a:gridCol w="3337147"/>
                <a:gridCol w="2468575"/>
                <a:gridCol w="3337147"/>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提取液颜色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提取液澄清度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还原糖提取程度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浅红褐色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不澄清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不充分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深红褐色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澄清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浅黄色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澄清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BD.18_3#1fb9e11ea?pid=46ed055b5&amp;color=0,0,0&amp;vtp=1&amp;bbb=1&amp;hb=1"/>
          <p:cNvSpPr/>
          <p:nvPr/>
        </p:nvSpPr>
        <p:spPr>
          <a:xfrm>
            <a:off x="722376" y="444722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三种马铃薯提取液中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应使用方法</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所得的提取液进行实验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提取液澄清且还原糖提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取充分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19_1#1fb9e11ea.blank?pid=46ed055b5&amp;color=0,0,0&amp;vpa=7&amp;vtp=1"/>
          <p:cNvSpPr/>
          <p:nvPr/>
        </p:nvSpPr>
        <p:spPr>
          <a:xfrm>
            <a:off x="4529201" y="4409128"/>
            <a:ext cx="3413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p:sp>
        <p:nvSpPr>
          <p:cNvPr id="6" name="QB_5_AN.20_1#1fb9e11ea.blank?pid=46ed055b5&amp;color=0,0,0&amp;vpa=8&amp;vtp=1&amp;bbb=1"/>
          <p:cNvSpPr/>
          <p:nvPr/>
        </p:nvSpPr>
        <p:spPr>
          <a:xfrm>
            <a:off x="2001901" y="4866328"/>
            <a:ext cx="551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提取液颜色为浅黄色，对实验结果的颜色干扰小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21_1#1fb9e11ea?pid=46ed055b5&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用斐林试剂检测还原糖会生成砖红色沉淀，所以制备的提取液颜色太深会影响观察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2中制备的马铃薯提取液的各方面指标，应使用方法3所得的提取液进行实验。理由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取的提取液澄清且还原糖提取充分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；提取液颜色为浅黄色，对实验结果的颜色干扰小。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1638d23b.fixed?pid=309498f8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21638d23b.fixed?pid=309498f8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生物组织中有机物的检测</a:t>
            </a:r>
            <a:endParaRPr lang="en-US" altLang="zh-CN" sz="4400" dirty="0"/>
          </a:p>
        </p:txBody>
      </p:sp>
      <p:pic>
        <p:nvPicPr>
          <p:cNvPr id="4" name="C_3#21638d23b.fixed?pid=309498f83&amp;color=0,0,0&amp;tib=255,255,255&amp;vtp=1"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21638d23b.fixed?pid=309498f8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_1#15f018aef?pid=21638d23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［北京朝阳区2025高一上月考］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某生物兴趣小组在野外发现一种组织颜色为白色的不知名野果</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该小组把这些野果带回实验室欲鉴定其中是否含有还原糖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、脂肪和蛋白质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_1#15f018aef.bracket?pid=21638d23b&amp;color=0,0,0&amp;vpa=1&amp;vtp=1"/>
          <p:cNvSpPr/>
          <p:nvPr/>
        </p:nvSpPr>
        <p:spPr>
          <a:xfrm>
            <a:off x="909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1_2#15f018aef.choices?pid=21638d23b&amp;color=0,0,0&amp;vtp=1&amp;bbb=1&amp;hb=1"/>
          <p:cNvSpPr/>
          <p:nvPr/>
        </p:nvSpPr>
        <p:spPr>
          <a:xfrm>
            <a:off x="722376" y="2389862"/>
            <a:ext cx="107533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A.进行还原糖鉴定实验结束时，须将剩余的斐林试剂装入棕色瓶，以便长期使用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.若在该野果的组织样液中加入斐林试剂并水浴加热出现较深的砖红色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说明该野果中含有大量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的葡萄糖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.使用双缩脲试剂进行蛋白质的鉴定时需要水浴加热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.对该野果进行脂肪鉴定可使用苏丹Ⅲ染液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_1#15f018aef?pid=21638d23b&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斐林试剂应该现配现用，配制的斐林试剂不能长期使用，A错误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对该野果的组织样液中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加入斐林试剂并水浴加热出现较深的砖红色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，只能说明该野果中含有大量的还原糖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但不一定是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，B错误；使用双缩脲试剂进行蛋白质的鉴定时不需要水浴加热，C错误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脂肪鉴定可用苏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Ⅲ染液，脂肪能被苏丹Ⅲ染液染成橘黄色，D正确。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_1#3b86ca07a?htil=1&amp;pid=21638d23b&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81742" y="1054296"/>
            <a:ext cx="5239512" cy="2523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4_2#3b86ca07a?htil=1&amp;sp=1&amp;pid=21638d23b&amp;color=0,0,0&amp;vtp=1&amp;bt=1&amp;bbb=1&amp;hb=1&amp;hs=1"/>
          <p:cNvSpPr/>
          <p:nvPr/>
        </p:nvSpPr>
        <p:spPr>
          <a:xfrm>
            <a:off x="722376" y="972000"/>
            <a:ext cx="5422392" cy="2743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［江西抚州2024高一上月考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酸奶由于口味独</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、营养丰富，越来越受到人们的欢迎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为检测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市场上销售的不同酸奶的营养价值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某兴趣小组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～戊5种品牌原味酸奶进行还原糖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蛋白质含量的测定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5_1#3b86ca07a.bracket?pid=21638d23b&amp;color=0,0,0&amp;vpa=2&amp;vtp=1"/>
          <p:cNvSpPr/>
          <p:nvPr/>
        </p:nvSpPr>
        <p:spPr>
          <a:xfrm>
            <a:off x="1671701" y="32580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4_BD.4_3#3b86ca07a.choices?pid=21638d23b&amp;color=0,0,0&amp;vtp=1&amp;bbb=1&amp;hs=1"/>
          <p:cNvSpPr/>
          <p:nvPr/>
        </p:nvSpPr>
        <p:spPr>
          <a:xfrm>
            <a:off x="722376" y="37614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A.不同品牌原味酸奶的还原糖、脂肪和蛋白质含量不完全相同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.可利用双缩脲试剂来检测不同品牌原味酸奶中的蛋白质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.加入斐林试剂并水浴加热后，可发现乙品牌酸奶的砖红色最浅</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.高温加热后，酸奶中加入双缩脲试剂，将不再出现紫色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_1#3b86ca07a?pid=21638d23b&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由题图可知，不同品牌原味酸奶的还原糖、脂肪和蛋白质含量不完全相同，A正确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脲试剂可与蛋白质发生反应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，生成紫色络合物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故可利用双缩脲试剂检测不同品牌原味酸奶中的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，B正确；5个品牌原味酸奶中，乙品牌中的还原糖含量最少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故加入斐林试剂并水浴加热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，乙品牌酸奶的砖红色最浅，C正确；高温会破坏蛋白质的空间结构，但肽键不会被破坏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与双缩脲试剂反应产生紫色物质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568cd2807?sp=1&amp;pid=21638d23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［广东惠州一中2025高一上期中］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斐林试剂可与葡萄糖反应生成砖红色沉淀</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去除沉淀后的溶液蓝色变浅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，测定其吸光值可用于计算葡萄糖含量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如表是用该方法检测不同样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8" name="QC_4_BD.7_2#568cd2807?colgroup=13,4,4,4,4,4,4&amp;pid=21638d23b&amp;color=0,0,0&amp;vtp=1&amp;bbb=1"/>
              <p:cNvGraphicFramePr>
                <a:graphicFrameLocks noGrp="1"/>
              </p:cNvGraphicFramePr>
              <p:nvPr/>
            </p:nvGraphicFramePr>
            <p:xfrm>
              <a:off x="722376" y="2478728"/>
              <a:ext cx="10725912" cy="1379220"/>
            </p:xfrm>
            <a:graphic>
              <a:graphicData uri="http://schemas.openxmlformats.org/drawingml/2006/table">
                <a:tbl>
                  <a:tblPr/>
                  <a:tblGrid>
                    <a:gridCol w="3602736"/>
                    <a:gridCol w="1179576"/>
                    <a:gridCol w="1188720"/>
                    <a:gridCol w="1188720"/>
                    <a:gridCol w="1188720"/>
                    <a:gridCol w="1188720"/>
                    <a:gridCol w="1188720"/>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吸光值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葡萄糖含量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8" name="QC_4_BD.7_2#568cd2807?colgroup=13,4,4,4,4,4,4&amp;pid=21638d23b&amp;color=0,0,0&amp;vtp=1&amp;bbb=1"/>
              <p:cNvGraphicFramePr>
                <a:graphicFrameLocks noGrp="1"/>
              </p:cNvGraphicFramePr>
              <p:nvPr/>
            </p:nvGraphicFramePr>
            <p:xfrm>
              <a:off x="722376" y="2478728"/>
              <a:ext cx="10725912" cy="1379220"/>
            </p:xfrm>
            <a:graphic>
              <a:graphicData uri="http://schemas.openxmlformats.org/drawingml/2006/table">
                <a:tbl>
                  <a:tblPr/>
                  <a:tblGrid>
                    <a:gridCol w="3602736"/>
                    <a:gridCol w="1179576"/>
                    <a:gridCol w="1188720"/>
                    <a:gridCol w="1188720"/>
                    <a:gridCol w="1188720"/>
                    <a:gridCol w="1188720"/>
                    <a:gridCol w="1188720"/>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吸光值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AN.8_1#568cd2807.bracket?pid=21638d23b&amp;color=0,0,0&amp;vpa=3&amp;vtp=1"/>
          <p:cNvSpPr/>
          <p:nvPr/>
        </p:nvSpPr>
        <p:spPr>
          <a:xfrm>
            <a:off x="4478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4_BD.7_3#568cd2807.choices?pid=21638d23b&amp;color=0,0,0&amp;vtp=1&amp;bbb=1"/>
              <p:cNvSpPr/>
              <p:nvPr/>
            </p:nvSpPr>
            <p:spPr>
              <a:xfrm>
                <a:off x="722376" y="39900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A.去除沉淀后蓝色溶液的吸光值与葡萄糖含量呈正相关</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.该实验中斐林试剂与葡萄糖混合后，需进行水浴加热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.若某样本的吸光值为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578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，则其葡萄糖含量在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.苹果组织样液可作为鉴定植物组织中还原糖的实验材料</a:t>
                </a:r>
                <a:endParaRPr lang="en-US" altLang="zh-CN" sz="2000" dirty="0"/>
              </a:p>
            </p:txBody>
          </p:sp>
        </mc:Choice>
        <mc:Fallback>
          <p:sp>
            <p:nvSpPr>
              <p:cNvPr id="5" name="QC_4_BD.7_3#568cd2807.choices?pid=21638d23b&amp;color=0,0,0&amp;vtp=1&amp;bbb=1"/>
              <p:cNvSpPr>
                <a:spLocks noRot="1" noChangeAspect="1" noMove="1" noResize="1" noEditPoints="1" noAdjustHandles="1" noChangeArrowheads="1" noChangeShapeType="1" noTextEdit="1"/>
              </p:cNvSpPr>
              <p:nvPr/>
            </p:nvSpPr>
            <p:spPr>
              <a:xfrm>
                <a:off x="722376" y="39900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_1#568cd2807?pid=21638d23b&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由表格数据可知，葡萄糖含量越高，吸光值越小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即去除沉淀后蓝色溶液的吸光值与葡萄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糖含量呈负相关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，A错误；实验中斐林试剂与葡萄糖（还原糖）反应生成砖红色沉淀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需进行水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浴加热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，B正确；由表格内容可知，葡萄糖含量越高，吸光值越小，若某样本的吸光值为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578</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571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范围内，故其葡萄糖含量在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苹果组织样液色浅且</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富含还原糖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，可作为鉴定植物组织内还原糖的实验材料，D正确。</a:t>
                </a:r>
                <a:endParaRPr lang="en-US" altLang="zh-CN" sz="2200" dirty="0"/>
              </a:p>
            </p:txBody>
          </p:sp>
        </mc:Choice>
        <mc:Fallback>
          <p:sp>
            <p:nvSpPr>
              <p:cNvPr id="2" name="QC_4_AS.9_1#568cd2807?pid=21638d23b&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573"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0_1#46ed055b5?sp=1&amp;pid=21638d23b&amp;color=0,0,0&amp;vtp=1&amp;bt=1&amp;bbb=1"/>
          <p:cNvSpPr/>
          <p:nvPr/>
        </p:nvSpPr>
        <p:spPr>
          <a:xfrm>
            <a:off x="722376" y="972000"/>
            <a:ext cx="10753344"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4.请分析表1中的内容，回答有关实验的问题：</a:t>
            </a:r>
            <a:endParaRPr lang="en-US" altLang="zh-CN" sz="2000" dirty="0"/>
          </a:p>
          <a:p>
            <a:pPr algn="ct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p:txBody>
      </p:sp>
      <mc:AlternateContent xmlns:mc="http://schemas.openxmlformats.org/markup-compatibility/2006" xmlns:a14="http://schemas.microsoft.com/office/drawing/2010/main">
        <mc:Choice Requires="a14">
          <p:graphicFrame>
            <p:nvGraphicFramePr>
              <p:cNvPr id="10" name="QO_4_BD.10_2#46ed055b5?colgroup=2,9,20,7&amp;pid=21638d23b&amp;color=0,0,0&amp;vtp=1&amp;bbb=1"/>
              <p:cNvGraphicFramePr>
                <a:graphicFrameLocks noGrp="1"/>
              </p:cNvGraphicFramePr>
              <p:nvPr/>
            </p:nvGraphicFramePr>
            <p:xfrm>
              <a:off x="722376" y="2021528"/>
              <a:ext cx="10735056" cy="1838960"/>
            </p:xfrm>
            <a:graphic>
              <a:graphicData uri="http://schemas.openxmlformats.org/drawingml/2006/table">
                <a:tbl>
                  <a:tblPr/>
                  <a:tblGrid>
                    <a:gridCol w="768096"/>
                    <a:gridCol w="2542032"/>
                    <a:gridCol w="5458968"/>
                    <a:gridCol w="1965960"/>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浸泡过的花生种子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体积分数为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鸡蛋清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0" name="QO_4_BD.10_2#46ed055b5?colgroup=2,9,20,7&amp;pid=21638d23b&amp;color=0,0,0&amp;vtp=1&amp;bbb=1"/>
              <p:cNvGraphicFramePr>
                <a:graphicFrameLocks noGrp="1"/>
              </p:cNvGraphicFramePr>
              <p:nvPr/>
            </p:nvGraphicFramePr>
            <p:xfrm>
              <a:off x="722376" y="2021528"/>
              <a:ext cx="10735056" cy="1838960"/>
            </p:xfrm>
            <a:graphic>
              <a:graphicData uri="http://schemas.openxmlformats.org/drawingml/2006/table">
                <a:tbl>
                  <a:tblPr/>
                  <a:tblGrid>
                    <a:gridCol w="768096"/>
                    <a:gridCol w="2542032"/>
                    <a:gridCol w="5458968"/>
                    <a:gridCol w="1965960"/>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浸泡过的花生种子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鸡蛋清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B_5_BD.11_1#da144d8cd?pid=46ed055b5&amp;color=0,0,0&amp;vtp=1&amp;bbb=1"/>
          <p:cNvSpPr/>
          <p:nvPr/>
        </p:nvSpPr>
        <p:spPr>
          <a:xfrm>
            <a:off x="722376" y="3990028"/>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组实验中酒精的作用是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，最终观察到的脂肪颗粒呈</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12_1#da144d8cd.blank?pid=46ed055b5&amp;color=0,0,0&amp;vpa=4&amp;vtp=1&amp;bbb=1"/>
          <p:cNvSpPr/>
          <p:nvPr/>
        </p:nvSpPr>
        <p:spPr>
          <a:xfrm>
            <a:off x="4108514" y="3951928"/>
            <a:ext cx="120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洗去浮色</a:t>
            </a:r>
            <a:endParaRPr lang="en-US" altLang="zh-CN" sz="2000" dirty="0"/>
          </a:p>
        </p:txBody>
      </p:sp>
      <p:sp>
        <p:nvSpPr>
          <p:cNvPr id="6" name="QB_5_AN.13_1#da144d8cd.blank?pid=46ed055b5&amp;color=0,0,0&amp;vpa=5&amp;vtp=1&amp;bbb=1"/>
          <p:cNvSpPr/>
          <p:nvPr/>
        </p:nvSpPr>
        <p:spPr>
          <a:xfrm>
            <a:off x="8426514" y="3951928"/>
            <a:ext cx="69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橘黄</a:t>
            </a:r>
            <a:endParaRPr lang="en-US" altLang="zh-CN" sz="2000" dirty="0"/>
          </a:p>
        </p:txBody>
      </p:sp>
      <mc:AlternateContent xmlns:mc="http://schemas.openxmlformats.org/markup-compatibility/2006">
        <mc:Choice xmlns:a14="http://schemas.microsoft.com/office/drawing/2010/main" Requires="a14">
          <p:sp>
            <p:nvSpPr>
              <p:cNvPr id="7" name="QB_5_AS.14_1#da144d8cd?pid=46ed055b5&amp;color=0,0,0&amp;vtp=1&amp;bt=1&amp;bbb=1&amp;hb=1"/>
              <p:cNvSpPr/>
              <p:nvPr/>
            </p:nvSpPr>
            <p:spPr>
              <a:xfrm>
                <a:off x="722376" y="4375981"/>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表1中A组实验为脂肪的检测，脂肪可以被苏丹Ⅲ染液染成橘黄色，体积分数为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溶液的作用是洗去浮色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，最终可观察到呈橘黄色的脂肪颗粒。</a:t>
                </a:r>
                <a:endParaRPr lang="en-US" altLang="zh-CN" sz="2200" dirty="0"/>
              </a:p>
            </p:txBody>
          </p:sp>
        </mc:Choice>
        <mc:Fallback>
          <p:sp>
            <p:nvSpPr>
              <p:cNvPr id="7" name="QB_5_AS.14_1#da144d8cd?pid=46ed055b5&amp;color=0,0,0&amp;vtp=1&amp;bt=1&amp;bbb=1&amp;hb=1"/>
              <p:cNvSpPr>
                <a:spLocks noRot="1" noChangeAspect="1" noMove="1" noResize="1" noEditPoints="1" noAdjustHandles="1" noChangeArrowheads="1" noChangeShapeType="1" noTextEdit="1"/>
              </p:cNvSpPr>
              <p:nvPr/>
            </p:nvSpPr>
            <p:spPr>
              <a:xfrm>
                <a:off x="722376" y="4375981"/>
                <a:ext cx="10753344" cy="965200"/>
              </a:xfrm>
              <a:prstGeom prst="rect">
                <a:avLst/>
              </a:prstGeom>
              <a:blipFill rotWithShape="1">
                <a:blip r:embed="rId2"/>
                <a:stretch>
                  <a:fillRect l="-4" t="-20" r="-496"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1993</Words>
  <Application>WPS 演示</Application>
  <PresentationFormat>宽屏</PresentationFormat>
  <Paragraphs>200</Paragraphs>
  <Slides>13</Slides>
  <Notes>13</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13</vt:i4>
      </vt:variant>
    </vt:vector>
  </HeadingPairs>
  <TitlesOfParts>
    <vt:vector size="31"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2025-05-08T02:04:00Z</dcterms:created>
  <dcterms:modified xsi:type="dcterms:W3CDTF">2025-05-16T01:09:37Z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20E02A2BAD0B41CF9FCFA4ADAD0CAEC3_12</vt:lpwstr>
  </property>
  <property fmtid="{D5CDD505-2E9C-101B-9397-08002B2CF9AE}" pid="3" name="KSOProductBuildVer">
    <vt:lpwstr>2052-12.1.0.20784</vt:lpwstr>
  </property>
</Properties>
</file>