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8" r:id="rId25"/>
    <p:sldId id="280" r:id="rId26"/>
    <p:sldId id="282"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7" r:id="rId49"/>
    <p:sldId id="308" r:id="rId50"/>
    <p:sldId id="309" r:id="rId51"/>
    <p:sldId id="310" r:id="rId52"/>
    <p:sldId id="312" r:id="rId53"/>
    <p:sldId id="314" r:id="rId54"/>
    <p:sldId id="316" r:id="rId55"/>
    <p:sldId id="317" r:id="rId56"/>
    <p:sldId id="318" r:id="rId57"/>
    <p:sldId id="319" r:id="rId58"/>
    <p:sldId id="320" r:id="rId59"/>
    <p:sldId id="321" r:id="rId60"/>
    <p:sldId id="322" r:id="rId61"/>
    <p:sldId id="323" r:id="rId62"/>
    <p:sldId id="324" r:id="rId63"/>
    <p:sldId id="325" r:id="rId64"/>
    <p:sldId id="326" r:id="rId65"/>
    <p:sldId id="327" r:id="rId66"/>
    <p:sldId id="328" r:id="rId67"/>
    <p:sldId id="329" r:id="rId68"/>
    <p:sldId id="330" r:id="rId69"/>
    <p:sldId id="332" r:id="rId70"/>
    <p:sldId id="334" r:id="rId71"/>
    <p:sldId id="335" r:id="rId72"/>
    <p:sldId id="336" r:id="rId73"/>
    <p:sldId id="338" r:id="rId74"/>
    <p:sldId id="340" r:id="rId75"/>
    <p:sldId id="341" r:id="rId76"/>
    <p:sldId id="342" r:id="rId77"/>
    <p:sldId id="343" r:id="rId78"/>
    <p:sldId id="344" r:id="rId7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9" autoAdjust="0"/>
    <p:restoredTop sz="94610"/>
  </p:normalViewPr>
  <p:slideViewPr>
    <p:cSldViewPr snapToGrid="0" snapToObjects="1">
      <p:cViewPr>
        <p:scale>
          <a:sx n="75" d="100"/>
          <a:sy n="75" d="100"/>
        </p:scale>
        <p:origin x="1878"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2" Type="http://schemas.openxmlformats.org/officeDocument/2006/relationships/tableStyles" Target="tableStyles.xml"/><Relationship Id="rId81" Type="http://schemas.openxmlformats.org/officeDocument/2006/relationships/viewProps" Target="viewProps.xml"/><Relationship Id="rId80" Type="http://schemas.openxmlformats.org/officeDocument/2006/relationships/presProps" Target="presProps.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535a7fe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混淆内质网的分类和功能</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99105de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各细胞器的种类和分布</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1dc0ac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细胞器的结构与功能</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0436bb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用高倍显微镜观察叶绿体和细胞质流动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17d342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分泌蛋白的合成与分泌</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936cd6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生物膜系统</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535a7fe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混淆内质网的分类和功能</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0e521b0009d8e53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3.xml"/><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4.xml"/><Relationship Id="rId2" Type="http://schemas.openxmlformats.org/officeDocument/2006/relationships/image" Target="../media/image23.png"/><Relationship Id="rId1"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4.xml"/><Relationship Id="rId2" Type="http://schemas.openxmlformats.org/officeDocument/2006/relationships/image" Target="../media/image26.jpeg"/><Relationship Id="rId1" Type="http://schemas.openxmlformats.org/officeDocument/2006/relationships/image" Target="../media/image25.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4.xml"/><Relationship Id="rId2" Type="http://schemas.openxmlformats.org/officeDocument/2006/relationships/image" Target="../media/image28.png"/><Relationship Id="rId1"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4.xml"/><Relationship Id="rId1" Type="http://schemas.openxmlformats.org/officeDocument/2006/relationships/image" Target="../media/image2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30.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9.xml"/><Relationship Id="rId1"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9.xml"/><Relationship Id="rId2" Type="http://schemas.openxmlformats.org/officeDocument/2006/relationships/image" Target="../media/image34.png"/><Relationship Id="rId1" Type="http://schemas.openxmlformats.org/officeDocument/2006/relationships/image" Target="../media/image33.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16.xml"/><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image" Target="../media/image35.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6.xml"/><Relationship Id="rId1" Type="http://schemas.openxmlformats.org/officeDocument/2006/relationships/image" Target="../media/image38.png"/></Relationships>
</file>

<file path=ppt/slides/_rels/slide45.xml.rels><?xml version="1.0" encoding="UTF-8" standalone="yes"?>
<Relationships xmlns="http://schemas.openxmlformats.org/package/2006/relationships"><Relationship Id="rId6" Type="http://schemas.openxmlformats.org/officeDocument/2006/relationships/notesSlide" Target="../notesSlides/notesSlide45.xml"/><Relationship Id="rId5" Type="http://schemas.openxmlformats.org/officeDocument/2006/relationships/slideLayout" Target="../slideLayouts/slideLayout16.xml"/><Relationship Id="rId4" Type="http://schemas.openxmlformats.org/officeDocument/2006/relationships/image" Target="../media/image42.png"/><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image" Target="../media/image39.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6.xml"/><Relationship Id="rId1" Type="http://schemas.openxmlformats.org/officeDocument/2006/relationships/image" Target="../media/image43.png"/></Relationships>
</file>

<file path=ppt/slides/_rels/slide47.xml.rels><?xml version="1.0" encoding="UTF-8" standalone="yes"?>
<Relationships xmlns="http://schemas.openxmlformats.org/package/2006/relationships"><Relationship Id="rId6" Type="http://schemas.openxmlformats.org/officeDocument/2006/relationships/notesSlide" Target="../notesSlides/notesSlide47.xml"/><Relationship Id="rId5" Type="http://schemas.openxmlformats.org/officeDocument/2006/relationships/slideLayout" Target="../slideLayouts/slideLayout16.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6.xml"/><Relationship Id="rId1" Type="http://schemas.openxmlformats.org/officeDocument/2006/relationships/image" Target="../media/image48.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9.xml"/><Relationship Id="rId2" Type="http://schemas.openxmlformats.org/officeDocument/2006/relationships/image" Target="../media/image50.png"/><Relationship Id="rId1" Type="http://schemas.openxmlformats.org/officeDocument/2006/relationships/image" Target="../media/image49.jpe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9.xml"/><Relationship Id="rId1" Type="http://schemas.openxmlformats.org/officeDocument/2006/relationships/image" Target="../media/image51.png"/></Relationships>
</file>

<file path=ppt/slides/_rels/slide59.xml.rels><?xml version="1.0" encoding="UTF-8" standalone="yes"?>
<Relationships xmlns="http://schemas.openxmlformats.org/package/2006/relationships"><Relationship Id="rId4" Type="http://schemas.openxmlformats.org/officeDocument/2006/relationships/notesSlide" Target="../notesSlides/notesSlide59.xml"/><Relationship Id="rId3" Type="http://schemas.openxmlformats.org/officeDocument/2006/relationships/slideLayout" Target="../slideLayouts/slideLayout9.xml"/><Relationship Id="rId2" Type="http://schemas.openxmlformats.org/officeDocument/2006/relationships/image" Target="../media/image53.png"/><Relationship Id="rId1" Type="http://schemas.openxmlformats.org/officeDocument/2006/relationships/image" Target="../media/image5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9.xml"/><Relationship Id="rId1" Type="http://schemas.openxmlformats.org/officeDocument/2006/relationships/image" Target="../media/image54.png"/></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9.xml"/><Relationship Id="rId2" Type="http://schemas.openxmlformats.org/officeDocument/2006/relationships/image" Target="../media/image56.png"/><Relationship Id="rId1" Type="http://schemas.openxmlformats.org/officeDocument/2006/relationships/image" Target="../media/image55.jpe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9.xml"/><Relationship Id="rId1" Type="http://schemas.openxmlformats.org/officeDocument/2006/relationships/image" Target="../media/image57.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9.xml"/><Relationship Id="rId1" Type="http://schemas.openxmlformats.org/officeDocument/2006/relationships/image" Target="../media/image58.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9.xml"/><Relationship Id="rId2" Type="http://schemas.openxmlformats.org/officeDocument/2006/relationships/image" Target="../media/image60.jpeg"/><Relationship Id="rId1" Type="http://schemas.openxmlformats.org/officeDocument/2006/relationships/image" Target="../media/image59.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5" Type="http://schemas.openxmlformats.org/officeDocument/2006/relationships/notesSlide" Target="../notesSlides/notesSlide70.xml"/><Relationship Id="rId4" Type="http://schemas.openxmlformats.org/officeDocument/2006/relationships/slideLayout" Target="../slideLayouts/slideLayout9.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9.xml"/><Relationship Id="rId1" Type="http://schemas.openxmlformats.org/officeDocument/2006/relationships/image" Target="../media/image64.png"/></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9.xml"/><Relationship Id="rId1" Type="http://schemas.openxmlformats.org/officeDocument/2006/relationships/image" Target="../media/image65.pn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9.xml"/><Relationship Id="rId1" Type="http://schemas.openxmlformats.org/officeDocument/2006/relationships/image" Target="../media/image66.jpe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0_1#42747b8ca?sp=1&amp;pid=299105de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图1为在适宜条件下，研碎高等植物的叶肉细胞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放入离心管中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并依次按一定步骤处理的示意图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0_1#42747b8ca?sp=1&amp;pid=299105de9&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726" b="49"/>
                </a:stretch>
              </a:blipFill>
            </p:spPr>
            <p:txBody>
              <a:bodyPr/>
              <a:lstStyle/>
              <a:p>
                <a:r>
                  <a:rPr lang="zh-CN" altLang="en-US">
                    <a:noFill/>
                  </a:rPr>
                  <a:t> </a:t>
                </a:r>
              </a:p>
            </p:txBody>
          </p:sp>
        </mc:Fallback>
      </mc:AlternateContent>
      <p:pic>
        <p:nvPicPr>
          <p:cNvPr id="4" name="QC_6_BD.10_3#42747b8ca?htil=1&amp;pid=299105de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1248" y="2021528"/>
            <a:ext cx="5120640" cy="355701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6_BD.10_4#42747b8ca?htil=1&amp;pid=299105de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30568" y="3548576"/>
            <a:ext cx="3913632" cy="202996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2_1#42747b8ca.choices?pid=299105de9&amp;color=0,0,0&amp;vtp=1&amp;bt=1&amp;bbb=1"/>
              <p:cNvSpPr/>
              <p:nvPr/>
            </p:nvSpPr>
            <p:spPr>
              <a:xfrm>
                <a:off x="722376" y="972000"/>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A.研碎的细胞通过差速离心法分离细胞器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.起始的离心速率较低，较大的颗粒沉降到管底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与光合作用有关的细胞器只存在于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合成蛋白质的结构可存在于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C_6_BD.12_1#42747b8ca.choices?pid=299105de9&amp;color=0,0,0&amp;vtp=1&amp;bt=1&amp;bb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b="24"/>
                </a:stretch>
              </a:blipFill>
            </p:spPr>
            <p:txBody>
              <a:bodyPr/>
              <a:lstStyle/>
              <a:p>
                <a:r>
                  <a:rPr lang="zh-CN" altLang="en-US">
                    <a:noFill/>
                  </a:rPr>
                  <a:t> </a:t>
                </a:r>
              </a:p>
            </p:txBody>
          </p:sp>
        </mc:Fallback>
      </mc:AlternateContent>
      <p:sp>
        <p:nvSpPr>
          <p:cNvPr id="3" name="QC_6_AN.11_1#42747b8ca.bracket?pid=299105de9&amp;color=0,0,0&amp;vpa=4&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smtClean="0">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3_1#42747b8ca?pid=299105de9&amp;color=0,0,0&amp;mp=1&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6_EX.13_2#42747b8ca?pid=299105de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3312"/>
            <a:ext cx="4672584" cy="474573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4_1#42747b8ca?pid=299105de9&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差速离心主要是采取逐渐提高离心速率分离不同大小颗粒的方法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该方法起始的离心速率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，密度较大的颗粒沉降到管底，可用于分离细胞器，A、B正确；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蛋白质合成的场所是核糖体</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核糖体是相对较小的颗粒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中均含有核糖体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线粒体）中也有核糖体，D正确。</a:t>
                </a:r>
                <a:endParaRPr lang="en-US" altLang="zh-CN" sz="2200" dirty="0"/>
              </a:p>
            </p:txBody>
          </p:sp>
        </mc:Choice>
        <mc:Fallback>
          <p:sp>
            <p:nvSpPr>
              <p:cNvPr id="2" name="QC_6_AS.14_1#42747b8ca?pid=299105de9&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3543"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_1#70030c4aa?pid=31dc0aca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内共生起源学说认为：原始真核细胞吞噬好氧细菌后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好氧细菌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演化成线粒体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，部分原始真核细胞吞噬光合细菌后，光合细菌演化成叶绿体。下列事实中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持该学说的是(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6_1#70030c4aa.bracket?pid=31dc0aca3&amp;color=0,0,0&amp;vpa=5&amp;vtp=1"/>
          <p:cNvSpPr/>
          <p:nvPr/>
        </p:nvSpPr>
        <p:spPr>
          <a:xfrm>
            <a:off x="2446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15_2#70030c4aa.choices?pid=31dc0aca3&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A.两种细胞器的外膜成分与真核细胞的细胞膜相似</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.两种细胞器所含蛋白质的基本单位都是氨基酸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.两种细胞器都存在与细菌中类似的核糖体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.两种细胞器所含的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裸露且呈环状</a:t>
                </a:r>
                <a:endParaRPr lang="en-US" altLang="zh-CN" sz="2000" dirty="0"/>
              </a:p>
            </p:txBody>
          </p:sp>
        </mc:Choice>
        <mc:Fallback>
          <p:sp>
            <p:nvSpPr>
              <p:cNvPr id="4" name="QC_6_BD.15_2#70030c4aa.choices?pid=31dc0aca3&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7_1#70030c4aa?pid=31dc0aca3&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两种细胞器的外膜成分与真核细胞的细胞膜相似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说明两种细胞器的外膜可能来源于真核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细胞的细胞膜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，支持内共生起源学说，A不符合题意；蛋白质的基本单位都是氨基酸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无法说明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两种细胞器与细菌之间存在关联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，不能支持该学说，B符合题意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两种细胞器中都存在与细菌中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类似的核糖体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，说明两种细胞器与细菌之间存在关联，支持该学说，C不符合题意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所含的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裸露且呈环状，与细菌体内环状的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分子类似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说明两种细胞器与细菌之间存在关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，支持该学说，D不符合题意。</a:t>
                </a:r>
                <a:endParaRPr lang="en-US" altLang="zh-CN" sz="2200" dirty="0"/>
              </a:p>
            </p:txBody>
          </p:sp>
        </mc:Choice>
        <mc:Fallback>
          <p:sp>
            <p:nvSpPr>
              <p:cNvPr id="2" name="QC_6_AS.17_1#70030c4aa?pid=31dc0aca3&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14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8_1#70030c4aa?pid=31dc0aca3&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线粒体与叶绿体的异同</a:t>
            </a:r>
            <a:endParaRPr lang="en-US" altLang="zh-CN" sz="2000" dirty="0"/>
          </a:p>
        </p:txBody>
      </p:sp>
      <mc:AlternateContent xmlns:mc="http://schemas.openxmlformats.org/markup-compatibility/2006" xmlns:a14="http://schemas.microsoft.com/office/drawing/2010/main">
        <mc:Choice Requires="a14">
          <p:graphicFrame>
            <p:nvGraphicFramePr>
              <p:cNvPr id="17" name="QC_6_EX.18_2#70030c4aa?colgroup=7,18,13&amp;pid=31dc0aca3&amp;color=0,0,0&amp;vtp=1&amp;bbb=1"/>
              <p:cNvGraphicFramePr>
                <a:graphicFrameLocks noGrp="1"/>
              </p:cNvGraphicFramePr>
              <p:nvPr/>
            </p:nvGraphicFramePr>
            <p:xfrm>
              <a:off x="722376" y="2019300"/>
              <a:ext cx="10716768" cy="3083179"/>
            </p:xfrm>
            <a:graphic>
              <a:graphicData uri="http://schemas.openxmlformats.org/drawingml/2006/table">
                <a:tbl>
                  <a:tblPr/>
                  <a:tblGrid>
                    <a:gridCol w="2194560"/>
                    <a:gridCol w="5029200"/>
                    <a:gridCol w="3493008"/>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真核细胞（哺乳动物成熟的红细胞等除外）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绿色植物进行光合作用的细胞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相关酶的分布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基粒（类囊体）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增大膜面积的方式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内膜内折形成嵴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类囊体堆叠形成基粒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44219">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①双层膜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都有</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都与能量转化有关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mc:Choice>
        <mc:Fallback xmlns="">
          <p:graphicFrame>
            <p:nvGraphicFramePr>
              <p:cNvPr id="17" name="QC_6_EX.18_2#70030c4aa?colgroup=7,18,13&amp;pid=31dc0aca3&amp;color=0,0,0&amp;vtp=1&amp;bbb=1"/>
              <p:cNvGraphicFramePr>
                <a:graphicFrameLocks noGrp="1"/>
              </p:cNvGraphicFramePr>
              <p:nvPr/>
            </p:nvGraphicFramePr>
            <p:xfrm>
              <a:off x="722376" y="2019300"/>
              <a:ext cx="10716768" cy="3083179"/>
            </p:xfrm>
            <a:graphic>
              <a:graphicData uri="http://schemas.openxmlformats.org/drawingml/2006/table">
                <a:tbl>
                  <a:tblPr/>
                  <a:tblGrid>
                    <a:gridCol w="2194560"/>
                    <a:gridCol w="5029200"/>
                    <a:gridCol w="3493008"/>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真核细胞（哺乳动物成熟的红细胞等除外）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绿色植物进行光合作用的细胞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相关酶的分布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基粒（类囊体）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增大膜面积的方式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内膜内折形成嵴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类囊体堆叠形成基粒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43965">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2da70513d?pid=31dc0aca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［吉林省吉林市2025高一上期中］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根据细胞的结构与功能相适应的特点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下列叙述中错误的是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2da70513d.bracket?pid=31dc0aca3&amp;color=0,0,0&amp;vpa=6&amp;vtp=1"/>
          <p:cNvSpPr/>
          <p:nvPr/>
        </p:nvSpPr>
        <p:spPr>
          <a:xfrm>
            <a:off x="909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9_2#2da70513d.choices?pid=31dc0aca3&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唾液腺细胞比汗腺细胞具有更多的核糖体</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.心肌细胞比腹肌细胞具有更多的线粒体</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胰腺细胞比皮肤细胞具有更发达的高尔基体</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.肌肉细胞比胃腺细胞有更发达的粗面内质网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2da70513d?pid=31dc0aca3&amp;color=0,0,0&amp;mp=1&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唾液腺细胞可以合成和分泌唾液淀粉酶，分泌蛋白的合成需要核糖体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因此比汗腺细胞具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有更多的核糖体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，A正确；心肌细胞需要更多的能量，细胞中的能量大部分来自有氧呼吸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腹肌细胞具有更多的线粒体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，B正确；胰腺细胞具有旺盛的分泌功能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高尔基体与分泌蛋白的加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工和分泌有关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，故胰腺细胞比皮肤细胞具有更发达的高尔基体，C正确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胃腺细胞具有分泌胃蛋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白酶的功能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，粗面内质网可以加工和运输分泌蛋白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故胃腺细胞比肌肉细胞有更发达的粗面内质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7eecaa100?sp=1&amp;pid=31dc0aca3&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［北京丰台区2024高一上期中］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如图为真核细胞的各种细胞器，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7eecaa100.bracket?pid=31dc0aca3&amp;color=0,0,0&amp;vpa=7&amp;vtp=1"/>
          <p:cNvSpPr/>
          <p:nvPr/>
        </p:nvSpPr>
        <p:spPr>
          <a:xfrm>
            <a:off x="10772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22_2#7eecaa100?htil=2&amp;pid=31dc0aca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87912" y="1490853"/>
            <a:ext cx="2862072" cy="20299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22_3#7eecaa100.choices?htil=2&amp;pid=31dc0aca3&amp;color=0,0,0&amp;vtp=1&amp;bbb=1"/>
              <p:cNvSpPr/>
              <p:nvPr/>
            </p:nvSpPr>
            <p:spPr>
              <a:xfrm>
                <a:off x="722376" y="1401987"/>
                <a:ext cx="776325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中的细胞器均为单层膜结构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中的细胞器均与分泌蛋白的合成与分泌有关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中的细胞器均可分布于植物细胞中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中的细胞器在细胞生物中普遍存在</a:t>
                </a:r>
                <a:endParaRPr lang="en-US" altLang="zh-CN" sz="2000" dirty="0"/>
              </a:p>
            </p:txBody>
          </p:sp>
        </mc:Choice>
        <mc:Fallback>
          <p:sp>
            <p:nvSpPr>
              <p:cNvPr id="5" name="QC_6_BD.22_3#7eecaa100.choices?htil=2&amp;pid=31dc0aca3&amp;color=0,0,0&amp;vtp=1&amp;bbb=1"/>
              <p:cNvSpPr>
                <a:spLocks noRot="1" noChangeAspect="1" noMove="1" noResize="1" noEditPoints="1" noAdjustHandles="1" noChangeArrowheads="1" noChangeShapeType="1" noTextEdit="1"/>
              </p:cNvSpPr>
              <p:nvPr/>
            </p:nvSpPr>
            <p:spPr>
              <a:xfrm>
                <a:off x="722376" y="1401987"/>
                <a:ext cx="7763256" cy="1866900"/>
              </a:xfrm>
              <a:prstGeom prst="rect">
                <a:avLst/>
              </a:prstGeom>
              <a:blipFill rotWithShape="1">
                <a:blip r:embed="rId2"/>
                <a:stretch>
                  <a:fillRect l="-5" t="-29" r="2"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dd6cb3c37.fixed?pid=6332d9ef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dd6cb3c37.fixed?pid=6332d9efd&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细胞器之间的分工合作</a:t>
            </a:r>
            <a:endParaRPr lang="en-US" altLang="zh-CN" sz="44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4_1#7eecaa100?pid=31dc0aca3&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内质网、高尔基体、液泡和溶酶体均具有单层膜结构，A正确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分泌蛋白的合成与分泌过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：核糖体合成多肽链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内质网进行加工、折叠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内质网鼓出形成囊泡</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高尔基体进一步修饰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和加工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高尔基体形成囊泡</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细胞膜，整个过程还需要线粒体提供能量，因此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中的细胞器均与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分泌蛋白的合成与分泌有关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，B正确；液泡和叶绿体均可分布于植物细胞中，C正确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核糖体在细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胞生物中普遍存在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，但中心体只分布于动物和低等植物细胞中，D错误。</a:t>
                </a:r>
                <a:endParaRPr lang="en-US" altLang="zh-CN" sz="2200" dirty="0"/>
              </a:p>
            </p:txBody>
          </p:sp>
        </mc:Choice>
        <mc:Fallback>
          <p:sp>
            <p:nvSpPr>
              <p:cNvPr id="2" name="QC_6_AS.24_1#7eecaa100?pid=31dc0aca3&amp;color=0,0,0&amp;mp=1&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1104"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1#e0c136b95?sp=1&amp;pid=31dc0aca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［湖北新高考联考协作体2025高一上联考］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下图是高等动、植物细胞的亚显微结构示意图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据图回答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6_BD.25_3#e0c136b95?iti=1&amp;htil=1&amp;pid=31dc0aca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048256" y="2021528"/>
            <a:ext cx="2715768" cy="15819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6_BD.25_4#e0c136b95?iti=2&amp;htil=1&amp;pid=31dc0aca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52944" y="2039816"/>
            <a:ext cx="2468880" cy="15544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6_BD.25_5#e0c136b95?iti=1&amp;htil=1&amp;pid=31dc0aca3&amp;color=0,0,0&amp;vtp=1&amp;bbb=1"/>
          <p:cNvSpPr/>
          <p:nvPr/>
        </p:nvSpPr>
        <p:spPr>
          <a:xfrm>
            <a:off x="3175952" y="373044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6_BD.25_6#e0c136b95?iti=2&amp;htil=1&amp;pid=31dc0aca3&amp;color=0,0,0&amp;vtp=1&amp;bbb=1"/>
          <p:cNvSpPr/>
          <p:nvPr/>
        </p:nvSpPr>
        <p:spPr>
          <a:xfrm>
            <a:off x="8557196" y="372129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7" name="QB_7_BD.26_1#69de79a33?pid=e0c136b95&amp;color=0,0,0&amp;vtp=1&amp;bbb=1&amp;hb=1"/>
          <p:cNvSpPr/>
          <p:nvPr/>
        </p:nvSpPr>
        <p:spPr>
          <a:xfrm>
            <a:off x="722376" y="42186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（1）研究细胞内各种细胞器的组成成分和功能，需要将这些细胞器分离出来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常用的方法是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7_AN.27_1#69de79a33.blank?pid=e0c136b95&amp;color=0,0,0&amp;vpa=8&amp;vtp=1&amp;bbb=1"/>
          <p:cNvSpPr/>
          <p:nvPr/>
        </p:nvSpPr>
        <p:spPr>
          <a:xfrm>
            <a:off x="731901" y="4637762"/>
            <a:ext cx="1454150" cy="457200"/>
          </a:xfrm>
          <a:prstGeom prst="rect">
            <a:avLst/>
          </a:prstGeom>
          <a:noFill/>
        </p:spPr>
        <p:txBody>
          <a:bodyPr wrap="none" lIns="0" tIns="0" rIns="0" bIns="0" rtlCol="0" anchor="t"/>
          <a:lstStyle/>
          <a:p>
            <a:pPr algn="ct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差速离心法</a:t>
            </a:r>
            <a:endParaRPr lang="en-US" altLang="zh-CN" sz="2000" dirty="0"/>
          </a:p>
        </p:txBody>
      </p:sp>
      <p:sp>
        <p:nvSpPr>
          <p:cNvPr id="9" name="QB_7_AS.28_1#69de79a33?pid=e0c136b95&amp;color=0,0,0&amp;vtp=1&amp;bt=1&amp;bbb=1"/>
          <p:cNvSpPr/>
          <p:nvPr/>
        </p:nvSpPr>
        <p:spPr>
          <a:xfrm>
            <a:off x="722376" y="5191448"/>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常用差速离心法分离细胞器，然后研究细胞内各种细胞器的组成成分和功能。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29_1#b8b36fd7f?pid=e0c136b95&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（2）图1细胞能够合成并分泌抗体（参与免疫反应的蛋白质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标记的氨基酸培养液培养该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细胞分泌抗体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细胞中出现</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的细胞器依次为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中参与构成生物膜系统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的细胞器有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填序号）；图1中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的主要组成成分是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，其功能特点是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7_BD.29_1#b8b36fd7f?pid=e0c136b95&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1157" b="25"/>
                </a:stretch>
              </a:blipFill>
            </p:spPr>
            <p:txBody>
              <a:bodyPr/>
              <a:lstStyle/>
              <a:p>
                <a:r>
                  <a:rPr lang="zh-CN" altLang="en-US">
                    <a:noFill/>
                  </a:rPr>
                  <a:t> </a:t>
                </a:r>
              </a:p>
            </p:txBody>
          </p:sp>
        </mc:Fallback>
      </mc:AlternateContent>
      <p:sp>
        <p:nvSpPr>
          <p:cNvPr id="3" name="QB_7_AN.30_1#b8b36fd7f.blank?pid=e0c136b95&amp;color=0,0,0&amp;vpa=9&amp;vtp=1&amp;bbb=1"/>
          <p:cNvSpPr/>
          <p:nvPr/>
        </p:nvSpPr>
        <p:spPr>
          <a:xfrm>
            <a:off x="5851017" y="1391100"/>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②③⑦</a:t>
            </a:r>
            <a:endParaRPr lang="en-US" altLang="zh-CN" sz="2000" dirty="0"/>
          </a:p>
        </p:txBody>
      </p:sp>
      <p:sp>
        <p:nvSpPr>
          <p:cNvPr id="4" name="QB_7_AN.31_1#b8b36fd7f.blank?pid=e0c136b95&amp;color=0,0,0&amp;vpa=10&amp;vtp=1&amp;bbb=1"/>
          <p:cNvSpPr/>
          <p:nvPr/>
        </p:nvSpPr>
        <p:spPr>
          <a:xfrm>
            <a:off x="2001901" y="1848300"/>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③⑤⑦</a:t>
            </a:r>
            <a:endParaRPr lang="en-US" altLang="zh-CN" sz="2000" dirty="0"/>
          </a:p>
        </p:txBody>
      </p:sp>
      <p:sp>
        <p:nvSpPr>
          <p:cNvPr id="5" name="QB_7_AN.32_1#b8b36fd7f.blank?pid=e0c136b95&amp;color=0,0,0&amp;vpa=11&amp;vtp=1&amp;bbb=1"/>
          <p:cNvSpPr/>
          <p:nvPr/>
        </p:nvSpPr>
        <p:spPr>
          <a:xfrm>
            <a:off x="7485126" y="1848300"/>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磷脂和蛋白质</a:t>
            </a:r>
            <a:endParaRPr lang="en-US" altLang="zh-CN" sz="2000" dirty="0"/>
          </a:p>
        </p:txBody>
      </p:sp>
      <p:sp>
        <p:nvSpPr>
          <p:cNvPr id="6" name="QB_7_AN.33_1#b8b36fd7f.blank?pid=e0c136b95&amp;color=0,0,0&amp;vpa=12&amp;vtp=1&amp;bbb=1"/>
          <p:cNvSpPr/>
          <p:nvPr/>
        </p:nvSpPr>
        <p:spPr>
          <a:xfrm>
            <a:off x="731901" y="2305500"/>
            <a:ext cx="1962150" cy="457200"/>
          </a:xfrm>
          <a:prstGeom prst="rect">
            <a:avLst/>
          </a:prstGeom>
          <a:noFill/>
        </p:spPr>
        <p:txBody>
          <a:bodyPr wrap="none" lIns="0" tIns="0" rIns="0" bIns="0" rtlCol="0" anchor="t"/>
          <a:lstStyle/>
          <a:p>
            <a:pPr algn="ct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具有选择透过性</a:t>
            </a:r>
            <a:endParaRPr lang="en-US" altLang="zh-CN" sz="2000" dirty="0"/>
          </a:p>
        </p:txBody>
      </p:sp>
      <mc:AlternateContent xmlns:mc="http://schemas.openxmlformats.org/markup-compatibility/2006">
        <mc:Choice xmlns:a14="http://schemas.microsoft.com/office/drawing/2010/main" Requires="a14">
          <p:sp>
            <p:nvSpPr>
              <p:cNvPr id="7" name="QB_7_AS.34_1#b8b36fd7f?pid=e0c136b95&amp;color=0,0,0&amp;vtp=1&amp;bt=1&amp;bbb=1&amp;hb=1"/>
              <p:cNvSpPr/>
              <p:nvPr/>
            </p:nvSpPr>
            <p:spPr>
              <a:xfrm>
                <a:off x="722376" y="2854648"/>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图1细胞能够合成并分泌抗体（参与免疫反应的蛋白质），抗体属于分泌蛋白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与分泌蛋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白的合成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、分泌有关的细胞器有②（核糖体——合成多肽链）、③（内质网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对核糖体合成的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多肽链进行加工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）、⑦（高尔基体——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对内质网运输过来的不成熟蛋白质进行再加工及分发</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标记的氨基酸培养液培养该细胞分泌抗体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细胞中出现</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的细胞器依次为②③⑦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、细胞器膜和核膜等构成了生物膜系统，图1中③（内质网）、⑤（线粒体）、⑦（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的细胞器膜属于生物膜系统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。图1中①（细胞膜）的主要组成成分是蛋白质和磷脂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能特点是具有选择透过性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7_AS.34_1#b8b36fd7f?pid=e0c136b95&amp;color=0,0,0&amp;vtp=1&amp;bt=1&amp;bbb=1&amp;hb=1"/>
              <p:cNvSpPr>
                <a:spLocks noRot="1" noChangeAspect="1" noMove="1" noResize="1" noEditPoints="1" noAdjustHandles="1" noChangeArrowheads="1" noChangeShapeType="1" noTextEdit="1"/>
              </p:cNvSpPr>
              <p:nvPr/>
            </p:nvSpPr>
            <p:spPr>
              <a:xfrm>
                <a:off x="722376" y="2854648"/>
                <a:ext cx="10753344" cy="3213100"/>
              </a:xfrm>
              <a:prstGeom prst="rect">
                <a:avLst/>
              </a:prstGeom>
              <a:blipFill rotWithShape="1">
                <a:blip r:embed="rId2"/>
                <a:stretch>
                  <a:fillRect l="-4" t="-10" r="-1789" b="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4" end="4"/>
                                            </p:txEl>
                                          </p:spTgt>
                                        </p:tgtEl>
                                        <p:attrNameLst>
                                          <p:attrName>style.visibility</p:attrName>
                                        </p:attrNameLst>
                                      </p:cBhvr>
                                      <p:to>
                                        <p:strVal val="visible"/>
                                      </p:to>
                                    </p:set>
                                    <p:animEffect transition="in" filter="fade">
                                      <p:cBhvr>
                                        <p:cTn id="54" dur="500"/>
                                        <p:tgtEl>
                                          <p:spTgt spid="7">
                                            <p:txEl>
                                              <p:pRg st="4" end="4"/>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5" end="5"/>
                                            </p:txEl>
                                          </p:spTgt>
                                        </p:tgtEl>
                                        <p:attrNameLst>
                                          <p:attrName>style.visibility</p:attrName>
                                        </p:attrNameLst>
                                      </p:cBhvr>
                                      <p:to>
                                        <p:strVal val="visible"/>
                                      </p:to>
                                    </p:set>
                                    <p:animEffect transition="in" filter="fade">
                                      <p:cBhvr>
                                        <p:cTn id="57" dur="500"/>
                                        <p:tgtEl>
                                          <p:spTgt spid="7">
                                            <p:txEl>
                                              <p:pRg st="5" end="5"/>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xEl>
                                              <p:pRg st="6" end="6"/>
                                            </p:txEl>
                                          </p:spTgt>
                                        </p:tgtEl>
                                        <p:attrNameLst>
                                          <p:attrName>style.visibility</p:attrName>
                                        </p:attrNameLst>
                                      </p:cBhvr>
                                      <p:to>
                                        <p:strVal val="visible"/>
                                      </p:to>
                                    </p:set>
                                    <p:animEffect transition="in" filter="fade">
                                      <p:cBhvr>
                                        <p:cTn id="60"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5_1#d60cd0875?pid=e0c136b95&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细胞的边界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填“是”或“不是”）①，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的主要组成成分是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2为菠菜根尖分生区细胞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则不应该有的结构有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细胞中有胸腺嘧啶的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endParaRPr lang="en-US" altLang="zh-CN" sz="2000" dirty="0"/>
          </a:p>
        </p:txBody>
      </p:sp>
      <p:sp>
        <p:nvSpPr>
          <p:cNvPr id="3" name="QB_7_AN.36_1#d60cd0875.blank?pid=e0c136b95&amp;color=0,0,0&amp;vpa=13&amp;vtp=1&amp;bbb=1"/>
          <p:cNvSpPr/>
          <p:nvPr/>
        </p:nvSpPr>
        <p:spPr>
          <a:xfrm>
            <a:off x="3062351"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不是</a:t>
            </a:r>
            <a:endParaRPr lang="en-US" altLang="zh-CN" sz="2000" dirty="0"/>
          </a:p>
        </p:txBody>
      </p:sp>
      <p:sp>
        <p:nvSpPr>
          <p:cNvPr id="4" name="QB_7_AN.37_1#d60cd0875.blank?pid=e0c136b95&amp;color=0,0,0&amp;vpa=14&amp;vtp=1&amp;bbb=1"/>
          <p:cNvSpPr/>
          <p:nvPr/>
        </p:nvSpPr>
        <p:spPr>
          <a:xfrm>
            <a:off x="9412351" y="931164"/>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纤维素和果胶</a:t>
            </a:r>
            <a:endParaRPr lang="en-US" altLang="zh-CN" sz="2000" dirty="0"/>
          </a:p>
        </p:txBody>
      </p:sp>
      <p:sp>
        <p:nvSpPr>
          <p:cNvPr id="5" name="QB_7_AN.38_1#d60cd0875.blank?pid=e0c136b95&amp;color=0,0,0&amp;vpa=15&amp;vtp=1&amp;bbb=1"/>
          <p:cNvSpPr/>
          <p:nvPr/>
        </p:nvSpPr>
        <p:spPr>
          <a:xfrm>
            <a:off x="6469126"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②⑧</a:t>
            </a:r>
            <a:endParaRPr lang="en-US" altLang="zh-CN" sz="2000" dirty="0"/>
          </a:p>
        </p:txBody>
      </p:sp>
      <p:sp>
        <p:nvSpPr>
          <p:cNvPr id="6" name="QB_7_AN.39_1#d60cd0875.blank?pid=e0c136b95&amp;color=0,0,0&amp;vpa=16&amp;vtp=1&amp;bbb=1"/>
          <p:cNvSpPr/>
          <p:nvPr/>
        </p:nvSpPr>
        <p:spPr>
          <a:xfrm>
            <a:off x="1747901" y="18455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③⑧</a:t>
            </a:r>
            <a:endParaRPr lang="en-US" altLang="zh-CN" sz="2000" dirty="0"/>
          </a:p>
        </p:txBody>
      </p:sp>
      <mc:AlternateContent xmlns:mc="http://schemas.openxmlformats.org/markup-compatibility/2006">
        <mc:Choice xmlns:a14="http://schemas.microsoft.com/office/drawing/2010/main" Requires="a14">
          <p:sp>
            <p:nvSpPr>
              <p:cNvPr id="7" name="QB_7_AS.40_1#d60cd0875?pid=e0c136b95&amp;color=0,0,0&amp;vtp=1&amp;bt=1&amp;bbb=1&amp;hb=1"/>
              <p:cNvSpPr/>
              <p:nvPr/>
            </p:nvSpPr>
            <p:spPr>
              <a:xfrm>
                <a:off x="722376" y="2395220"/>
                <a:ext cx="10753344" cy="1447800"/>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图2细胞的边界是细胞膜，不是①细胞壁。植物细胞壁的主要成分是纤维素和果胶。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为菠菜根尖分生区细胞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，则没有叶绿体</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⑧</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，也没有中央大液泡</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细胞器中含有胸腺嘧啶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，则图2细胞中有胸腺嘧啶的细胞器是③（线粒体）和⑧（叶绿体）。</a:t>
                </a:r>
                <a:endParaRPr lang="en-US" altLang="zh-CN" sz="2200" dirty="0"/>
              </a:p>
            </p:txBody>
          </p:sp>
        </mc:Choice>
        <mc:Fallback>
          <p:sp>
            <p:nvSpPr>
              <p:cNvPr id="7" name="QB_7_AS.40_1#d60cd0875?pid=e0c136b95&amp;color=0,0,0&amp;vtp=1&amp;bt=1&amp;bbb=1&amp;hb=1"/>
              <p:cNvSpPr>
                <a:spLocks noRot="1" noChangeAspect="1" noMove="1" noResize="1" noEditPoints="1" noAdjustHandles="1" noChangeArrowheads="1" noChangeShapeType="1" noTextEdit="1"/>
              </p:cNvSpPr>
              <p:nvPr/>
            </p:nvSpPr>
            <p:spPr>
              <a:xfrm>
                <a:off x="722376" y="2395220"/>
                <a:ext cx="10753344" cy="1447800"/>
              </a:xfrm>
              <a:prstGeom prst="rect">
                <a:avLst/>
              </a:prstGeom>
              <a:blipFill rotWithShape="1">
                <a:blip r:embed="rId1"/>
                <a:stretch>
                  <a:fillRect l="-4" r="-4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1_1#43091f023?pid=e0c136b95&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结构锚定并支撑着图中各种细胞器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，并维持细胞的形态。</a:t>
            </a:r>
            <a:endParaRPr lang="en-US" altLang="zh-CN" sz="2000" dirty="0"/>
          </a:p>
        </p:txBody>
      </p:sp>
      <p:sp>
        <p:nvSpPr>
          <p:cNvPr id="3" name="QB_7_AN.42_1#43091f023.blank?pid=e0c136b95&amp;color=0,0,0&amp;vpa=17&amp;vtp=1&amp;bbb=1"/>
          <p:cNvSpPr/>
          <p:nvPr/>
        </p:nvSpPr>
        <p:spPr>
          <a:xfrm>
            <a:off x="2405126" y="931164"/>
            <a:ext cx="120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细胞骨架</a:t>
            </a:r>
            <a:endParaRPr lang="en-US" altLang="zh-CN" sz="2000" dirty="0"/>
          </a:p>
        </p:txBody>
      </p:sp>
      <p:sp>
        <p:nvSpPr>
          <p:cNvPr id="4" name="QB_7_AS.43_1#43091f023?pid=e0c136b95&amp;color=0,0,0&amp;vtp=1&amp;bt=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细胞骨架是由蛋白质纤维组成的网架结构，维持着细胞的形态，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锚定并支撑着许多细胞器</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与细胞运动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、分裂、分化以及物质运输、能量转化、信息传递等生命活动密切相关。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_1#f2d3307ab?pid=40436bb2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在进行“观察叶绿体”的活动中，先将黑藻放在光照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温度等适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宜条件下预处理培养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，然后进行观察。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5_1#f2d3307ab.bracket?pid=40436bb2c&amp;color=0,0,0&amp;vpa=18&amp;vtp=1"/>
          <p:cNvSpPr/>
          <p:nvPr/>
        </p:nvSpPr>
        <p:spPr>
          <a:xfrm>
            <a:off x="7272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4_2#f2d3307ab.choices?pid=40436bb2c&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A.制作临时装片时，实验材料不需要染色</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.黑藻是一种单细胞藻类，制作临时装片时无需切片</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.预处理可减少黑藻细胞中叶绿体的数量，便于观察</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.叶绿体均匀分布于叶肉细胞中心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6_1#f2d3307ab?pid=40436bb2c&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叶绿体呈绿色，用显微镜可以直接观察到，因此制作临时装片时，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实验材料不需要染色</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正确；黑藻是一种多细胞植物，只是叶片是由单层细胞组成，可以直接制作成临时装片，B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先将黑藻放在光照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、温度等适宜条件下预培养，有利于叶绿体进行光合作用，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保持细胞的活性</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更有利于观察叶绿体的形态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，该预处理不会减少黑藻细胞中叶绿体的数量，C错误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叶绿体呈扁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平的椭球形或球形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，通常围绕液泡沿细胞边缘分布，D错误。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_1#a8e0dafb1?pid=535a7fe17&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10.内质网是细胞内一个连续的整体结构，存在粗面内质网和光面内质网两种类型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粗面内质网</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上附着有大量核糖体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，合成膜蛋白和分泌蛋白。光面内质网上无核糖体，其功能多种多样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与糖原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、糖脂以及糖蛋白中的糖成分的合成，又是脂质的合成和转运场所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下列推测不合理的是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8_1#a8e0dafb1.bracket?pid=535a7fe17&amp;color=0,0,0&amp;vpa=19&amp;vtp=1"/>
          <p:cNvSpPr/>
          <p:nvPr/>
        </p:nvSpPr>
        <p:spPr>
          <a:xfrm>
            <a:off x="922401" y="23436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47_2#a8e0dafb1.choices?pid=535a7fe17&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A.花生子叶细胞中的光面内质网没有根细胞中的发达</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.内质网可与核膜和细胞膜直接相连</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.粗面内质网的膜更容易转化为高尔基体膜</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.细胞膜上糖蛋白的合成需要两种内质网共同参与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9_1#a8e0dafb1?pid=535a7fe17&amp;color=0,0,0&amp;mp=1&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花生子叶细胞合成的油脂较多，便于储存养料，光面内质网与脂质的合成有关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因此花生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子叶细胞中的光面内质网比根细胞中的发达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，A错误；内质网一侧连核膜的外膜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另一侧连接细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，B正确；粗面内质网与分泌蛋白的合成有关，出芽形成囊泡，与高尔基体膜融合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面内质网的膜更容易转化为高尔基体膜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，C正确；糖蛋白由蛋白质和糖类结合而成，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粗面内质网与膜蛋白合成有关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，光面内质网与糖蛋白中糖成分的合成有关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因此其合成与两种类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型的内质网均有关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50_1#a8e0dafb1?pid=535a7fe17&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内质网可分为粗面内质网和光面内质网</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，有核糖体附着的内质网称为粗面内质网</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其主要与分泌蛋</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白和膜蛋白的合成有关</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；没有核糖体附着的内质网称为光面内质网，其为脂质的合成和转运场所。</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5f2682b5.fixed?pid=de3bfb89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05f2682b5.fixed?pid=de3bfb89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细胞器的结构与功能</a:t>
            </a:r>
            <a:endParaRPr lang="en-US" altLang="zh-CN" sz="4400" dirty="0"/>
          </a:p>
        </p:txBody>
      </p:sp>
      <p:pic>
        <p:nvPicPr>
          <p:cNvPr id="4" name="C_4#05f2682b5.fixed?pid=de3bfb89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05f2682b5.fixed?pid=de3bfb896&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6a93103a.fixed?pid=de3bfb89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16a93103a.fixed?pid=de3bfb89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细胞器的结构与功能</a:t>
            </a:r>
            <a:endParaRPr lang="en-US" altLang="zh-CN" sz="4400" dirty="0"/>
          </a:p>
        </p:txBody>
      </p:sp>
      <p:pic>
        <p:nvPicPr>
          <p:cNvPr id="4" name="C_4#16a93103a.fixed?pid=de3bfb89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16a93103a.fixed?pid=de3bfb896&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1_1#1ec3803ef?pid=16a93103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［陕西榆林2024高一上期中改编］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结构与功能观是生命观念的重要内容，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基于结构诠释功能</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基于功能理解结构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。下列关于细胞结构与功能相适应的叙述，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2_1#1ec3803ef.bracket?pid=16a93103a&amp;color=0,0,0&amp;vpa=20&amp;vtp=1"/>
          <p:cNvSpPr/>
          <p:nvPr/>
        </p:nvSpPr>
        <p:spPr>
          <a:xfrm>
            <a:off x="8796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1_2#1ec3803ef.choices?pid=16a93103a&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A.细胞膜上附着某些蛋白质，与细胞间信息交流的功能相适应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.液泡内含有细胞液、糖类和色素，与其能进行光合作用的功能相适应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.胰腺腺泡细胞含有丰富的内质网和溶酶体，与分泌消化酶的功能相适应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.内质网和高尔基体膜上常附着核糖体，与其加工多肽链的功能相适应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3_1#1ec3803ef?pid=16a93103a&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细胞膜上附着的某些蛋白质作为受体，与信号分子结合，起识别作用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参与细胞间信息交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，A正确；液泡内的色素不是光合色素，不参与光合作用，液泡不具有进行光合作用的功能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；胰腺腺泡细胞含有丰富的内质网和高尔基体，有利于分泌消化酶（蛋白质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溶酶体不参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与消化酶的分泌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，C错误；内质网膜上附着有核糖体，与其加工多肽链的功能相适应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膜上不附着核糖体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4_1#68ab6dd91?sp=1&amp;pid=16a93103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某研究小组用黑藻为实验材料观察细胞质的流动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光学显微镜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下观察到叶绿体的运动方向如图箭头所示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5_1#68ab6dd91.bracket?pid=16a93103a&amp;color=0,0,0&amp;vpa=21&amp;vtp=1"/>
          <p:cNvSpPr/>
          <p:nvPr/>
        </p:nvSpPr>
        <p:spPr>
          <a:xfrm>
            <a:off x="828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4_2#68ab6dd91?htil=4&amp;pid=16a93103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18154" y="2021528"/>
            <a:ext cx="1143000" cy="11430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54_3#68ab6dd91.choices?htil=4&amp;pid=16a93103a&amp;color=0,0,0&amp;vtp=1&amp;bbb=1"/>
          <p:cNvSpPr/>
          <p:nvPr/>
        </p:nvSpPr>
        <p:spPr>
          <a:xfrm>
            <a:off x="722376" y="1932662"/>
            <a:ext cx="947318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A.高倍镜下可清晰观察到叶绿体的类囊体结构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.临时装片上黑藻叶片细胞质的实际流动方向为顺时针</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.观察叶绿体时，应保证临时装片中的叶片保持有水状态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.撕取黑藻幼嫩小叶的下表皮可制成临时装片观察叶绿体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6_1#68ab6dd91?pid=16a93103a&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P50“用高倍显微镜观察叶绿体和细胞质的流动”探究实验的变式题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本题以图示显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微镜视野中细胞质流动方向来考查显微镜成像特点与细胞质流动方向的关系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以及该实验中所用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实验材料的选择和注意事项等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，使学生对该实验有更深入的理解。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7_1#68ab6dd91?pid=16a93103a&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光学显微镜下无法观察到类囊体结构，A错误；显微镜下观察到的是上下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左右都颠倒的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，所以观察到的细胞质的环流方向和实际细胞质的环流方向一致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即临时装片上黑藻叶片细胞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质的实际流动方向为逆时针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，B错误；制片和镜检时，临时装片中的叶片要保持有水状态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细胞或叶绿体失水收缩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，将影响对叶绿体形态和分布的观察，C正确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黑藻叶片是由单层细胞组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，可用镊子从黑藻新鲜枝上取下幼嫩小叶直接制成临时装片观察，D错误。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8_1#3eaab6f20?pid=16a93103a&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易位子是真核细胞内质网膜上的一种蛋白复合体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其中心有一个</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通道”。易位子可引导新合成的多肽链进入内质网，但如果肽链折叠错误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易位子可将其运回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9_1#3eaab6f20.bracket?pid=16a93103a&amp;color=0,0,0&amp;vpa=22&amp;vtp=1"/>
          <p:cNvSpPr/>
          <p:nvPr/>
        </p:nvSpPr>
        <p:spPr>
          <a:xfrm>
            <a:off x="4973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8_2#3eaab6f20.choices?pid=16a93103a&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A.易位子在运输时只能进行单方向运输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.易位子可形成囊泡，对蛋白质进行运输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.易位子存在于蓝藻细胞内</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.易位子运输的肽链经加工后，可能会运送至高尔基体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0_1#3eaab6f20?pid=16a93103a&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易位子能引导新合成的多肽链进入内质网，若多肽链在内质网中未正确折叠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则会通过易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位子运回细胞质基质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，因此易位子可双向运输多肽链，A错误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易位子是一种位于内质网膜上的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蛋白复合体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，其中心有一个“通道”，易位子通过通道对蛋白质进行运输，没有形成囊泡，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；易位子是真核细胞内质网膜上的一种蛋白复合体，蓝藻属于原核生物，没有内质网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，C错误；易位子能引导新合成的多肽链进入内质网，若多肽链在内质网中正确折叠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可能会运往高尔基体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1_1#76d5f65a7?pid=16a93103a&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4.过氧化物酶体是一种由单层膜围绕而成的细胞器，由内质网出芽生成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普遍存在于真核生物各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，尤其在肝细胞和肾细胞中数量特别多。过氧化物酶体含有丰富的酶类，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主要是氧化酶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过氧化氢酶等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。氧化酶的共性是将底物氧化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；过氧化氢酶的作用是将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分解形成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1_1#76d5f65a7?pid=16a93103a&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2764" b="25"/>
                </a:stretch>
              </a:blipFill>
            </p:spPr>
            <p:txBody>
              <a:bodyPr/>
              <a:lstStyle/>
              <a:p>
                <a:r>
                  <a:rPr lang="zh-CN" altLang="en-US">
                    <a:noFill/>
                  </a:rPr>
                  <a:t> </a:t>
                </a:r>
              </a:p>
            </p:txBody>
          </p:sp>
        </mc:Fallback>
      </mc:AlternateContent>
      <p:sp>
        <p:nvSpPr>
          <p:cNvPr id="3" name="QC_5_AN.62_1#76d5f65a7.bracket?pid=16a93103a&amp;color=0,0,0&amp;vpa=23&amp;vtp=1"/>
          <p:cNvSpPr/>
          <p:nvPr/>
        </p:nvSpPr>
        <p:spPr>
          <a:xfrm>
            <a:off x="4702683" y="23436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61_2#76d5f65a7.choices?pid=16a93103a&amp;color=0,0,0&amp;vtp=1&amp;bbb=1"/>
          <p:cNvSpPr/>
          <p:nvPr/>
        </p:nvSpPr>
        <p:spPr>
          <a:xfrm>
            <a:off x="722376" y="28089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A.肝细胞和肾细胞是获取过氧化氢酶的理想材料</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.氧化酶和过氧化氢酶共同对细胞起保护作用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.过氧化物酶体内的酶可能是在核糖体合成后，通过内质网加工形成的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.过氧化物酶体与溶酶体的功能相同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3_1#76d5f65a7?pid=16a93103a&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由题干可知，过氧化物酶体在肝细胞和肾细胞中数量较多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主要含有氧化酶和过氧化氢酶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，故肝细胞和肾细胞是获取过氧化氢酶的理想材料，A正确。由题意可知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氧化酶将底物氧化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，过氧化氢酶可以将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，因此氧化酶和过氧化氢酶共同对细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胞起保护作用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，B正确。过氧化物酶体是一种由单层膜围绕而成的细胞器，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由内质网出芽生成</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其中的酶为蛋白质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，可能是在核糖体合成后，通过内质网加工形成的，C正确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过氧化物酶体中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的酶主要是氧化酶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、过氧化氢酶等，溶酶体中的酶是多种酸性水解酶，二者功能不同，D错误。</a:t>
                </a:r>
                <a:endParaRPr lang="en-US" altLang="zh-CN" sz="2200" dirty="0"/>
              </a:p>
            </p:txBody>
          </p:sp>
        </mc:Choice>
        <mc:Fallback>
          <p:sp>
            <p:nvSpPr>
              <p:cNvPr id="2" name="QC_5_AS.63_1#76d5f65a7?pid=16a93103a&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10e89fe7b?pid=299105de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［四川内江2025高一上期中改编</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下列属于动物细胞和高等植物细胞共同具有的细胞器的一项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10e89fe7b.bracket?pid=299105de9&amp;color=0,0,0&amp;vpa=1&amp;vtp=1"/>
          <p:cNvSpPr/>
          <p:nvPr/>
        </p:nvSpPr>
        <p:spPr>
          <a:xfrm>
            <a:off x="116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_2#10e89fe7b.choices?pid=299105de9&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A.细胞膜、核糖体、内质网、中心体、高尔基体、线粒体、溶酶体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.叶绿体、核糖体、中心体、线粒体、溶酶体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.细胞壁、叶绿体、核糖体、液泡、内质网、高尔基体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.核糖体、内质网、高尔基体、线粒体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64_1#e44ec57c1?htil=5&amp;pid=918834630&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40496" y="1054296"/>
            <a:ext cx="2916936" cy="206654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6_BD.64_2#e44ec57c1?htil=5&amp;sp=1&amp;pid=918834630&amp;color=0,0,0&amp;vtp=1&amp;bt=1&amp;bbb=1&amp;hb=1&amp;hs=1"/>
              <p:cNvSpPr/>
              <p:nvPr/>
            </p:nvSpPr>
            <p:spPr>
              <a:xfrm>
                <a:off x="722376" y="972000"/>
                <a:ext cx="7708392"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［安徽淮北2025高一上期末］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细胞骨架主要由微管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微丝等结构组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，在分泌蛋白分泌的过程中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细胞骨架中具有极性的微管充当了囊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泡定向运输的轨道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，微管的负极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靠近细胞中心，正极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的边缘部分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，微管上结合着大量能沿其运动的蛋白质，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称为马达蛋白</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其参与囊泡的运输如图所示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6_BD.64_2#e44ec57c1?htil=5&amp;sp=1&amp;pid=918834630&amp;color=0,0,0&amp;vtp=1&amp;bt=1&amp;bbb=1&amp;hb=1&amp;hs=1"/>
              <p:cNvSpPr>
                <a:spLocks noRot="1" noChangeAspect="1" noMove="1" noResize="1" noEditPoints="1" noAdjustHandles="1" noChangeArrowheads="1" noChangeShapeType="1" noTextEdit="1"/>
              </p:cNvSpPr>
              <p:nvPr/>
            </p:nvSpPr>
            <p:spPr>
              <a:xfrm>
                <a:off x="722376" y="972000"/>
                <a:ext cx="7708392" cy="2286000"/>
              </a:xfrm>
              <a:prstGeom prst="rect">
                <a:avLst/>
              </a:prstGeom>
              <a:blipFill rotWithShape="1">
                <a:blip r:embed="rId2"/>
                <a:stretch>
                  <a:fillRect l="-5" t="-20" r="-3816" b="20"/>
                </a:stretch>
              </a:blipFill>
            </p:spPr>
            <p:txBody>
              <a:bodyPr/>
              <a:lstStyle/>
              <a:p>
                <a:r>
                  <a:rPr lang="zh-CN" altLang="en-US">
                    <a:noFill/>
                  </a:rPr>
                  <a:t> </a:t>
                </a:r>
              </a:p>
            </p:txBody>
          </p:sp>
        </mc:Fallback>
      </mc:AlternateContent>
      <p:sp>
        <p:nvSpPr>
          <p:cNvPr id="4" name="QC_6_AN.65_1#e44ec57c1.bracket?pid=918834630&amp;color=0,0,0&amp;vpa=24&amp;vtp=1"/>
          <p:cNvSpPr/>
          <p:nvPr/>
        </p:nvSpPr>
        <p:spPr>
          <a:xfrm>
            <a:off x="6243701" y="28008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64_3#e44ec57c1.choices?pid=918834630&amp;color=0,0,0&amp;vtp=1&amp;bbb=1&amp;hs=1"/>
          <p:cNvSpPr/>
          <p:nvPr/>
        </p:nvSpPr>
        <p:spPr>
          <a:xfrm>
            <a:off x="722376" y="3296134"/>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A.分泌蛋白分泌时，驱动蛋白可以精准地将囊泡从正极运输到负极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.细胞骨架使各种细胞器漂浮在细胞质基质中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.细胞骨架是由纤维素组成的网架结构，有维持着细胞的形态、保持细胞内部结构有序性的功能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.细胞膜的主要成分是磷脂和蛋白质，蛋白质在其行使功能方面起着重要的作用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e44ec57c1?pid=91883463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微管的负极靠近细胞中心，正极位于细胞的边缘部分，分泌蛋白分泌时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囊泡应由细胞内</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运往细胞膜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，即从负极运输到正极，A错误；细胞质中的细胞器并非漂浮于细胞质基质中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由细胞骨架锚定并支撑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，B错误；细胞骨架是由蛋白纤维（本质是蛋白质）组成的网架结构，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；细胞膜的主要成分是磷脂和蛋白质，蛋白质在其行使功能方面起着重要的作用，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细胞膜功能越复杂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，蛋白质的种类和数量越多，D正确。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d2ebf8c12.fixed?pid=789f9709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d2ebf8c12.fixed?pid=789f9709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细胞器之间的协调配合</a:t>
            </a:r>
            <a:endParaRPr lang="en-US" altLang="zh-CN" sz="4400" dirty="0"/>
          </a:p>
        </p:txBody>
      </p:sp>
      <p:pic>
        <p:nvPicPr>
          <p:cNvPr id="4" name="C_4#d2ebf8c12.fixed?pid=789f9709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d2ebf8c12.fixed?pid=789f9709d&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67_1#ccd754882?sp=1&amp;pid=717d3426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［浙江强基联盟2025高一上联考］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如图表示利用同位素标记物质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探究分泌蛋白合成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表示三种细胞结构。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67_1#ccd754882?sp=1&amp;pid=717d34269&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6_AN.68_1#ccd754882.bracket?pid=717d34269&amp;color=0,0,0&amp;vpa=25&amp;vtp=1"/>
          <p:cNvSpPr/>
          <p:nvPr/>
        </p:nvSpPr>
        <p:spPr>
          <a:xfrm>
            <a:off x="7394639"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67_2#ccd754882?htil=6&amp;pid=717d3426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656210" y="2021528"/>
            <a:ext cx="2221992" cy="15270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67_3#ccd754882.choices?htil=6&amp;pid=717d34269&amp;color=0,0,0&amp;vtp=1&amp;bbb=1"/>
              <p:cNvSpPr/>
              <p:nvPr/>
            </p:nvSpPr>
            <p:spPr>
              <a:xfrm>
                <a:off x="722376" y="1932662"/>
                <a:ext cx="839419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为只有羧基被</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标记的亮氨酸，可能不能达到实验目的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表示粗面内质网，该过程中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的膜面积基本不变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表示三种细胞器，三者之间通过囊泡运输蛋白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.人体内的胰岛素、唾液淀粉酶、性激素等属于分泌蛋白</a:t>
                </a:r>
                <a:endParaRPr lang="en-US" altLang="zh-CN" sz="2000" dirty="0"/>
              </a:p>
            </p:txBody>
          </p:sp>
        </mc:Choice>
        <mc:Fallback>
          <p:sp>
            <p:nvSpPr>
              <p:cNvPr id="5" name="QC_6_BD.67_3#ccd754882.choices?htil=6&amp;pid=717d34269&amp;color=0,0,0&amp;vtp=1&amp;bbb=1"/>
              <p:cNvSpPr>
                <a:spLocks noRot="1" noChangeAspect="1" noMove="1" noResize="1" noEditPoints="1" noAdjustHandles="1" noChangeArrowheads="1" noChangeShapeType="1" noTextEdit="1"/>
              </p:cNvSpPr>
              <p:nvPr/>
            </p:nvSpPr>
            <p:spPr>
              <a:xfrm>
                <a:off x="722376" y="1932662"/>
                <a:ext cx="8394192" cy="1866900"/>
              </a:xfrm>
              <a:prstGeom prst="rect">
                <a:avLst/>
              </a:prstGeom>
              <a:blipFill rotWithShape="1">
                <a:blip r:embed="rId3"/>
                <a:stretch>
                  <a:fillRect l="-5" t="-19" r="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9_1#ccd754882?pid=717d34269&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如图表示利用同位素标记物质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探究分泌蛋白合成、加工和分泌过程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表示三种细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为氨基酸，若物质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为只有羧基被</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标记的亮氨酸，亮氨酸羧基中的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会在脱水缩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合形成肽键的过程中脱去生成水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，所以可能不能达到实验目的，A正确；若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表示粗面内质网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表示高尔基体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表示细胞膜</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的膜面积减小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的膜面积基本不变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的膜面积增大，B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表示三种细胞器，则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表示核糖体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表示内质网</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表示高尔基体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核糖体无膜结构</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不能通过囊泡运输蛋白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，C错误；性激素的化学本质为固醇，不属于分泌蛋白，D错误。</a:t>
                </a:r>
                <a:endParaRPr lang="en-US" altLang="zh-CN" sz="2200" dirty="0"/>
              </a:p>
            </p:txBody>
          </p:sp>
        </mc:Choice>
        <mc:Fallback>
          <p:sp>
            <p:nvSpPr>
              <p:cNvPr id="2" name="QC_6_AS.69_1#ccd754882?pid=717d34269&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261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0_1#aeca08e25?sp=1&amp;pid=717d34269&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［山东泰安2024高一上期中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标记一定量的氨基酸，并用来培养哺乳动物的乳腺细胞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、内质网、高尔基体上放射性强度的变化曲线（图甲）以及在此过程中高尔基体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、细胞膜膜面积的变化曲线（图乙），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0_1#aeca08e25?sp=1&amp;pid=717d34269&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874" b="33"/>
                </a:stretch>
              </a:blipFill>
            </p:spPr>
            <p:txBody>
              <a:bodyPr/>
              <a:lstStyle/>
              <a:p>
                <a:r>
                  <a:rPr lang="zh-CN" altLang="en-US">
                    <a:noFill/>
                  </a:rPr>
                  <a:t> </a:t>
                </a:r>
              </a:p>
            </p:txBody>
          </p:sp>
        </mc:Fallback>
      </mc:AlternateContent>
      <p:sp>
        <p:nvSpPr>
          <p:cNvPr id="3" name="QC_6_AN.71_1#aeca08e25.bracket?pid=717d34269&amp;color=0,0,0&amp;vpa=26&amp;vtp=1"/>
          <p:cNvSpPr/>
          <p:nvPr/>
        </p:nvSpPr>
        <p:spPr>
          <a:xfrm>
            <a:off x="7780401" y="18991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72_2#aeca08e25?iti=3&amp;htil=1&amp;pid=717d34269&amp;color=0,0,0&amp;tib=255,255,255&amp;vtp=1&amp;bt=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12848" y="2478727"/>
            <a:ext cx="2377440" cy="14173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6_BD.72_3#aeca08e25?iti=4&amp;htil=1&amp;pid=717d3426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00416" y="2661607"/>
            <a:ext cx="1764792" cy="12252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6_BD.72_4#aeca08e25?iti=3&amp;htil=1&amp;pid=717d34269&amp;color=0,0,0&amp;vtp=1"/>
          <p:cNvSpPr/>
          <p:nvPr/>
        </p:nvSpPr>
        <p:spPr>
          <a:xfrm>
            <a:off x="3245993" y="402304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6_BD.72_5#aeca08e25?iti=4&amp;htil=1&amp;pid=717d34269&amp;color=0,0,0&amp;vtp=1"/>
          <p:cNvSpPr/>
          <p:nvPr/>
        </p:nvSpPr>
        <p:spPr>
          <a:xfrm>
            <a:off x="8627237" y="401390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6_BD.72_6#aeca08e25.choices?pid=717d34269&amp;color=0,0,0&amp;vtp=1&amp;bt=1&amp;bbb=1"/>
              <p:cNvSpPr/>
              <p:nvPr/>
            </p:nvSpPr>
            <p:spPr>
              <a:xfrm>
                <a:off x="722376" y="4523461"/>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三条曲线所指代的细胞器分别是核糖体、内质网、高尔基体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.溶酶体中的蛋白质的形成过程与此相似</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三条曲线所指代的膜结构分别是细胞膜、内质网膜、高尔基体膜</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.分泌蛋白最初合成的场所是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，其中所形成的化学键是肽键，所需原料是氨基酸</a:t>
                </a:r>
                <a:endParaRPr lang="en-US" altLang="zh-CN" sz="2000" dirty="0"/>
              </a:p>
            </p:txBody>
          </p:sp>
        </mc:Choice>
        <mc:Fallback>
          <p:sp>
            <p:nvSpPr>
              <p:cNvPr id="8" name="QC_6_BD.72_6#aeca08e25.choices?pid=717d34269&amp;color=0,0,0&amp;vtp=1&amp;bt=1&amp;bbb=1"/>
              <p:cNvSpPr>
                <a:spLocks noRot="1" noChangeAspect="1" noMove="1" noResize="1" noEditPoints="1" noAdjustHandles="1" noChangeArrowheads="1" noChangeShapeType="1" noTextEdit="1"/>
              </p:cNvSpPr>
              <p:nvPr/>
            </p:nvSpPr>
            <p:spPr>
              <a:xfrm>
                <a:off x="722376" y="4523461"/>
                <a:ext cx="10753344" cy="1866900"/>
              </a:xfrm>
              <a:prstGeom prst="rect">
                <a:avLst/>
              </a:prstGeom>
              <a:blipFill rotWithShape="1">
                <a:blip r:embed="rId4"/>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3_1#aeca08e25?pid=717d34269&amp;color=0,0,0&amp;vtp=1&amp;bt=1&amp;bbb=1&amp;hb=1"/>
              <p:cNvSpPr/>
              <p:nvPr/>
            </p:nvSpPr>
            <p:spPr>
              <a:xfrm>
                <a:off x="722376" y="972000"/>
                <a:ext cx="10753344" cy="3251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与分泌蛋白合成和分泌有关的细胞器有核糖体、内质网、高尔基体和线粒体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多肽在核糖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体中合成后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，依次经过内质网、高尔基体的加工，最后分泌到细胞外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故先后出现放射性的细胞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器是核糖体</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和高尔基体</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溶酶体中的蛋白质在核糖体合成后也需内质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、高尔基体的加工，B正确；分泌蛋白分泌过程中，内质网形成囊泡与高尔基体膜融合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高尔基体形成囊泡与细胞膜融合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，故膜面积变小的是内质网膜</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，高尔基体膜</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面积先增加后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面积增大，C错误；分泌蛋白首先在核糖体上合成，即图甲中的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形成的化学键是肽键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，所需原料是氨基酸，D正确。</a:t>
                </a:r>
                <a:endParaRPr lang="en-US" altLang="zh-CN" sz="2200" dirty="0"/>
              </a:p>
            </p:txBody>
          </p:sp>
        </mc:Choice>
        <mc:Fallback>
          <p:sp>
            <p:nvSpPr>
              <p:cNvPr id="2" name="QC_6_AS.73_1#aeca08e25?pid=717d34269&amp;color=0,0,0&amp;vtp=1&amp;bt=1&amp;bbb=1&amp;hb=1"/>
              <p:cNvSpPr>
                <a:spLocks noRot="1" noChangeAspect="1" noMove="1" noResize="1" noEditPoints="1" noAdjustHandles="1" noChangeArrowheads="1" noChangeShapeType="1" noTextEdit="1"/>
              </p:cNvSpPr>
              <p:nvPr/>
            </p:nvSpPr>
            <p:spPr>
              <a:xfrm>
                <a:off x="722376" y="972000"/>
                <a:ext cx="10753344" cy="3251200"/>
              </a:xfrm>
              <a:prstGeom prst="rect">
                <a:avLst/>
              </a:prstGeom>
              <a:blipFill rotWithShape="1">
                <a:blip r:embed="rId1"/>
                <a:stretch>
                  <a:fillRect l="-4" t="-14" r="-573"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6_BD.74_1#45f19c295?htil=8&amp;pid=717d34269&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46000" y="1054296"/>
            <a:ext cx="3182112" cy="31912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O_6_BD.74_2#45f19c295?htil=8&amp;sp=1&amp;pid=717d34269&amp;color=0,0,0&amp;vtp=1&amp;bt=1&amp;bbb=1&amp;hb=1"/>
              <p:cNvSpPr/>
              <p:nvPr/>
            </p:nvSpPr>
            <p:spPr>
              <a:xfrm>
                <a:off x="722376" y="972000"/>
                <a:ext cx="7434072"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［辽宁朝阳2024高一上月考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如图表示细胞的局部亚显微结构和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功能模式图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，①～⑤表示细胞的结构，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表示大分子进出细胞的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solidFill>
                    <a:srgbClr val="000000"/>
                  </a:solidFill>
                </a:endParaRPr>
              </a:p>
            </p:txBody>
          </p:sp>
        </mc:Choice>
        <mc:Fallback>
          <p:sp>
            <p:nvSpPr>
              <p:cNvPr id="3" name="QO_6_BD.74_2#45f19c295?htil=8&amp;sp=1&amp;pid=717d34269&amp;color=0,0,0&amp;vtp=1&amp;bt=1&amp;bbb=1&amp;hb=1"/>
              <p:cNvSpPr>
                <a:spLocks noRot="1" noChangeAspect="1" noMove="1" noResize="1" noEditPoints="1" noAdjustHandles="1" noChangeArrowheads="1" noChangeShapeType="1" noTextEdit="1"/>
              </p:cNvSpPr>
              <p:nvPr/>
            </p:nvSpPr>
            <p:spPr>
              <a:xfrm>
                <a:off x="722376" y="972000"/>
                <a:ext cx="7434072" cy="1371600"/>
              </a:xfrm>
              <a:prstGeom prst="rect">
                <a:avLst/>
              </a:prstGeom>
              <a:blipFill rotWithShape="1">
                <a:blip r:embed="rId2"/>
                <a:stretch>
                  <a:fillRect l="-5" t="-33" r="-933" b="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7_BD.75_1#858d6f2b7?htil=8&amp;pid=45f19c295&amp;color=0,0,0&amp;vtp=1&amp;bbb=1&amp;hb=1"/>
              <p:cNvSpPr/>
              <p:nvPr/>
            </p:nvSpPr>
            <p:spPr>
              <a:xfrm>
                <a:off x="722376" y="2389862"/>
                <a:ext cx="7434072" cy="2743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（1）若图中形成的囊泡内的物质是分泌蛋白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该过程可描述为首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先氨基酸在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填结构名称）上合成肽链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经由</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填结构名称）加工、折叠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然后由囊泡转运给</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填结构名称）进一步修饰加工，形成成熟蛋白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若用</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标记氨基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图中细胞器上标记物出现的先后顺序是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用序号和箭头表示）。</a:t>
                </a:r>
                <a:endParaRPr lang="en-US" altLang="zh-CN" sz="2000" dirty="0">
                  <a:solidFill>
                    <a:srgbClr val="000000"/>
                  </a:solidFill>
                </a:endParaRPr>
              </a:p>
            </p:txBody>
          </p:sp>
        </mc:Choice>
        <mc:Fallback>
          <p:sp>
            <p:nvSpPr>
              <p:cNvPr id="4" name="QB_7_BD.75_1#858d6f2b7?htil=8&amp;pid=45f19c295&amp;color=0,0,0&amp;vtp=1&amp;bbb=1&amp;hb=1"/>
              <p:cNvSpPr>
                <a:spLocks noRot="1" noChangeAspect="1" noMove="1" noResize="1" noEditPoints="1" noAdjustHandles="1" noChangeArrowheads="1" noChangeShapeType="1" noTextEdit="1"/>
              </p:cNvSpPr>
              <p:nvPr/>
            </p:nvSpPr>
            <p:spPr>
              <a:xfrm>
                <a:off x="722376" y="2389862"/>
                <a:ext cx="7434072" cy="2743200"/>
              </a:xfrm>
              <a:prstGeom prst="rect">
                <a:avLst/>
              </a:prstGeom>
              <a:blipFill rotWithShape="1">
                <a:blip r:embed="rId3"/>
                <a:stretch>
                  <a:fillRect l="-5" t="-13" r="-1309" b="13"/>
                </a:stretch>
              </a:blipFill>
            </p:spPr>
            <p:txBody>
              <a:bodyPr/>
              <a:lstStyle/>
              <a:p>
                <a:r>
                  <a:rPr lang="zh-CN" altLang="en-US">
                    <a:noFill/>
                  </a:rPr>
                  <a:t> </a:t>
                </a:r>
              </a:p>
            </p:txBody>
          </p:sp>
        </mc:Fallback>
      </mc:AlternateContent>
      <p:sp>
        <p:nvSpPr>
          <p:cNvPr id="5" name="QB_7_AN.76_1#858d6f2b7.blank?pid=45f19c295&amp;color=0,0,0&amp;vpa=27&amp;vtp=1&amp;bbb=1"/>
          <p:cNvSpPr/>
          <p:nvPr/>
        </p:nvSpPr>
        <p:spPr>
          <a:xfrm>
            <a:off x="2001901" y="2808962"/>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核糖体</a:t>
            </a:r>
            <a:endParaRPr lang="en-US" altLang="zh-CN" sz="2000" dirty="0">
              <a:solidFill>
                <a:srgbClr val="00B050"/>
              </a:solidFill>
            </a:endParaRPr>
          </a:p>
        </p:txBody>
      </p:sp>
      <p:sp>
        <p:nvSpPr>
          <p:cNvPr id="6" name="QB_7_AN.77_1#858d6f2b7.blank?pid=45f19c295&amp;color=0,0,0&amp;vpa=28&amp;vtp=1&amp;bbb=1"/>
          <p:cNvSpPr/>
          <p:nvPr/>
        </p:nvSpPr>
        <p:spPr>
          <a:xfrm>
            <a:off x="6827901" y="2808962"/>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内质网</a:t>
            </a:r>
            <a:endParaRPr lang="en-US" altLang="zh-CN" sz="2000" dirty="0">
              <a:solidFill>
                <a:srgbClr val="00B050"/>
              </a:solidFill>
            </a:endParaRPr>
          </a:p>
        </p:txBody>
      </p:sp>
      <p:sp>
        <p:nvSpPr>
          <p:cNvPr id="7" name="QB_7_AN.78_1#858d6f2b7.blank?pid=45f19c295&amp;color=0,0,0&amp;vpa=29&amp;vtp=1&amp;bbb=1"/>
          <p:cNvSpPr/>
          <p:nvPr/>
        </p:nvSpPr>
        <p:spPr>
          <a:xfrm>
            <a:off x="6065901" y="3266162"/>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7_AN.79_1#858d6f2b7.blank?pid=45f19c295&amp;color=0,0,0&amp;vpa=30&amp;vtp=1&amp;bbb=1"/>
              <p:cNvSpPr/>
              <p:nvPr/>
            </p:nvSpPr>
            <p:spPr>
              <a:xfrm>
                <a:off x="5584889" y="4278000"/>
                <a:ext cx="1599819" cy="317500"/>
              </a:xfrm>
              <a:prstGeom prst="rect">
                <a:avLst/>
              </a:prstGeom>
              <a:noFill/>
            </p:spPr>
            <p:txBody>
              <a:bodyPr wrap="none" lIns="0" tIns="0" rIns="0" bIns="0" rtlCol="0" anchor="t"/>
              <a:lstStyle/>
              <a:p>
                <a:pPr algn="ctr" latinLnBrk="1">
                  <a:lnSpc>
                    <a:spcPts val="25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③</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⑤</m:t>
                        </m:r>
                      </m:e>
                    </m:d>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7_AN.79_1#858d6f2b7.blank?pid=45f19c295&amp;color=0,0,0&amp;vpa=30&amp;vtp=1&amp;bbb=1"/>
              <p:cNvSpPr>
                <a:spLocks noRot="1" noChangeAspect="1" noMove="1" noResize="1" noEditPoints="1" noAdjustHandles="1" noChangeArrowheads="1" noChangeShapeType="1" noTextEdit="1"/>
              </p:cNvSpPr>
              <p:nvPr/>
            </p:nvSpPr>
            <p:spPr>
              <a:xfrm>
                <a:off x="5584889" y="4278000"/>
                <a:ext cx="1599819" cy="317500"/>
              </a:xfrm>
              <a:prstGeom prst="rect">
                <a:avLst/>
              </a:prstGeom>
              <a:blipFill rotWithShape="1">
                <a:blip r:embed="rId4"/>
                <a:stretch>
                  <a:fillRect l="-4" t="-2" r="20"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AS.80_1#858d6f2b7?pid=45f19c295&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分泌蛋白合成的过程可描述为首先氨基酸在核糖体上合成肽链，经内质网加工、折叠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后由囊泡转运给高尔基体再加工修饰形成成熟蛋白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则图中细胞器上标记物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出现的先后顺序为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⑤</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7_AS.80_1#858d6f2b7?pid=45f19c295&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744"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1_1#2468cc190?pid=45f19c295&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（2）在分泌蛋白的合成、加工、运输的过程中，消耗的能量主要来自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82_1#2468cc190.blank?pid=45f19c295&amp;color=0,0,0&amp;vpa=31&amp;vtp=1"/>
          <p:cNvSpPr/>
          <p:nvPr/>
        </p:nvSpPr>
        <p:spPr>
          <a:xfrm>
            <a:off x="8882126" y="931164"/>
            <a:ext cx="43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dirty="0"/>
          </a:p>
        </p:txBody>
      </p:sp>
      <p:sp>
        <p:nvSpPr>
          <p:cNvPr id="4" name="QB_7_AN.83_1#2468cc190.blank?pid=45f19c295&amp;color=0,0,0&amp;vpa=32&amp;vtp=1&amp;bbb=1"/>
          <p:cNvSpPr/>
          <p:nvPr/>
        </p:nvSpPr>
        <p:spPr>
          <a:xfrm>
            <a:off x="9644126"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线粒体</a:t>
            </a:r>
            <a:endParaRPr lang="en-US" altLang="zh-CN" sz="2000" dirty="0"/>
          </a:p>
        </p:txBody>
      </p:sp>
      <p:sp>
        <p:nvSpPr>
          <p:cNvPr id="5" name="QB_7_AS.84_1#2468cc190?pid=45f19c295&amp;color=0,0,0&amp;vtp=1&amp;bt=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线粒体是有氧呼吸的主要场所，是细胞的“动力车间”，所以在分泌蛋白的合成、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，消耗的能量由④线粒体提供。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_1#10e89fe7b?pid=299105de9&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细胞膜是细胞结构，不属于细胞器，A不符合题意；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叶绿体是部分植物细胞特有的细胞器</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动物细胞不含有叶绿体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，B、C不符合题意；核糖体是蛋白质合成的场所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内质网和高尔基体与蛋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白质的合成或加工有关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，细胞生命活动所需的能量大多来自线粒体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这四种细胞器是动物细胞和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高等植物细胞共同具有的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5_1#f23532031?pid=45f19c295&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（3）分泌蛋白分泌出细胞的关键步骤是囊泡与细胞膜的融合过程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该过程体现了生物膜具有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由此可以推测囊泡膜的主要成分是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86_1#f23532031.blank?pid=45f19c295&amp;color=0,0,0&amp;vpa=33&amp;vtp=1&amp;bbb=1"/>
          <p:cNvSpPr/>
          <p:nvPr/>
        </p:nvSpPr>
        <p:spPr>
          <a:xfrm>
            <a:off x="731901" y="1388364"/>
            <a:ext cx="1708150" cy="457200"/>
          </a:xfrm>
          <a:prstGeom prst="rect">
            <a:avLst/>
          </a:prstGeom>
          <a:noFill/>
        </p:spPr>
        <p:txBody>
          <a:bodyPr wrap="none" lIns="0" tIns="0" rIns="0" bIns="0" rtlCol="0" anchor="t"/>
          <a:lstStyle/>
          <a:p>
            <a:pPr algn="ct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一定的流动性</a:t>
            </a:r>
            <a:endParaRPr lang="en-US" altLang="zh-CN" sz="2000" dirty="0"/>
          </a:p>
        </p:txBody>
      </p:sp>
      <p:sp>
        <p:nvSpPr>
          <p:cNvPr id="4" name="QB_7_AN.87_1#f23532031.blank?pid=45f19c295&amp;color=0,0,0&amp;vpa=34&amp;vtp=1&amp;bbb=1"/>
          <p:cNvSpPr/>
          <p:nvPr/>
        </p:nvSpPr>
        <p:spPr>
          <a:xfrm>
            <a:off x="7335901" y="1388364"/>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脂质和蛋白质</a:t>
            </a:r>
            <a:endParaRPr lang="en-US" altLang="zh-CN" sz="2000" dirty="0"/>
          </a:p>
        </p:txBody>
      </p:sp>
      <p:sp>
        <p:nvSpPr>
          <p:cNvPr id="5" name="QB_7_AS.88_1#f23532031?pid=45f19c295&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分泌蛋白分泌到细胞外的关键步骤是囊泡与细胞膜的融合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该过程体现了生物膜的结构特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点是具有一定的流动性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。囊泡膜与细胞膜的组成成分相似，主要成分都是脂质和蛋白质。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9_1#8fcf1fd5c?pid=45f19c295&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图中具有膜的细胞器有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填序号），细胞器膜和细胞膜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核膜等结构共同构成细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胞的生物膜系统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。生物膜的研究具有广泛的应用价值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如可以模拟细胞膜</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功能对海水进行淡化处理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90_1#8fcf1fd5c.blank?pid=45f19c295&amp;color=0,0,0&amp;vpa=35&amp;vtp=1&amp;bbb=1"/>
          <p:cNvSpPr/>
          <p:nvPr/>
        </p:nvSpPr>
        <p:spPr>
          <a:xfrm>
            <a:off x="3929126"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②④⑤</a:t>
            </a:r>
            <a:endParaRPr lang="en-US" altLang="zh-CN" sz="2000" dirty="0"/>
          </a:p>
        </p:txBody>
      </p:sp>
      <p:sp>
        <p:nvSpPr>
          <p:cNvPr id="4" name="QB_7_AN.91_1#8fcf1fd5c.blank?pid=45f19c295&amp;color=0,0,0&amp;vpa=36&amp;vtp=1&amp;bbb=1"/>
          <p:cNvSpPr/>
          <p:nvPr/>
        </p:nvSpPr>
        <p:spPr>
          <a:xfrm>
            <a:off x="8859901" y="13883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控制物质进出细胞</a:t>
            </a:r>
            <a:endParaRPr lang="en-US" altLang="zh-CN" sz="2000" dirty="0"/>
          </a:p>
        </p:txBody>
      </p:sp>
      <p:sp>
        <p:nvSpPr>
          <p:cNvPr id="5" name="QB_7_AS.92_1#8fcf1fd5c?pid=45f19c295&amp;color=0,0,0&amp;vtp=1&amp;bt=1&amp;bbb=1&amp;hb=1"/>
          <p:cNvSpPr/>
          <p:nvPr/>
        </p:nvSpPr>
        <p:spPr>
          <a:xfrm>
            <a:off x="722376" y="23952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图中的②内质网、④线粒体和⑤高尔基体都是具膜细胞器，细胞器膜和细胞膜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核膜等结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构共同构成细胞的生物膜系统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。生物膜在功能上具有选择透过性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可以模拟细胞膜控制物质进出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细胞的功能对海水进行淡化处理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3_1#8da42b828?pid=c936cd6c6&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［河南九师联考2025高一上期中］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生物膜系统在细胞的生命活动中具有极为重要的作用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关于生物膜和生物膜系统的叙述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4_1#8da42b828.bracket?pid=c936cd6c6&amp;color=0,0,0&amp;vpa=37&amp;vtp=1"/>
          <p:cNvSpPr/>
          <p:nvPr/>
        </p:nvSpPr>
        <p:spPr>
          <a:xfrm>
            <a:off x="5735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93_2#8da42b828.choices?pid=c936cd6c6&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A.根瘤菌（细菌）的生物膜系统广阔的膜面积为多种酶提供附着位点</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.细胞的生物膜组成成分和结构相同，各膜之间结构直接联系</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.人体的生物膜系统包括细胞膜、核膜和眼角膜等多种膜结构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.生物膜把各种细胞器分隔开，使细胞内能同时进行多种化学反应而不会相互干扰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5_1#8da42b828?pid=c936cd6c6&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根瘤菌是原核生物，原核生物细胞不具有生物膜系统，A错误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细胞的生物膜组成成分和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，各膜之间结构直接或间接联系，B错误；生物膜系统包括细胞膜、细胞器膜、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核膜等</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不包括眼角膜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，C错误；生物膜将不同的细胞器分隔开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使多种化学反应在有膜包被的结构中进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，避免相互干扰，D正确。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d5af2dc1.fixed?pid=789f9709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3d5af2dc1.fixed?pid=789f9709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细胞器之间的协调配合</a:t>
            </a:r>
            <a:endParaRPr lang="en-US" altLang="zh-CN" sz="4400" dirty="0"/>
          </a:p>
        </p:txBody>
      </p:sp>
      <p:pic>
        <p:nvPicPr>
          <p:cNvPr id="4" name="C_4#3d5af2dc1.fixed?pid=789f9709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3d5af2dc1.fixed?pid=789f9709d&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6_1#07dd2f315?pid=3d5af2dc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［四川泸州2025高一上月考］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细胞内生物膜为细胞生命活动提供了广阔的场所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不同细胞器增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大膜面积的方式可能不同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。下列有关细胞器增大膜面积方式的叙述中，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7_1#07dd2f315.bracket?pid=3d5af2dc1&amp;color=0,0,0&amp;vpa=38&amp;vtp=1"/>
          <p:cNvSpPr/>
          <p:nvPr/>
        </p:nvSpPr>
        <p:spPr>
          <a:xfrm>
            <a:off x="9799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96_2#07dd2f315.choices?pid=3d5af2dc1&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A.叶绿体通过类囊体堆叠来增大膜面积</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.内质网通过折叠广泛分布于细胞质基质中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.线粒体通过内膜向内折叠形成嵴来增大膜面积</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.高尔基体通过产生小泡来增大膜面积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8_1#07dd2f315?pid=3d5af2dc1&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叶绿体通过类囊体堆叠形成基粒增大膜面积，A正确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内质网通过折叠成网状广泛分布于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细胞质基质中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，增大了膜面积，B正确；线粒体通过内膜向内折叠形成嵴来增大膜面积，C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高尔基体通过囊状薄膜堆叠增大膜面积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99_1#491696af7?htil=9&amp;pid=3d5af2dc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25403" y="1054296"/>
            <a:ext cx="3822192" cy="29443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99_2#491696af7?htil=9&amp;sp=1&amp;pid=3d5af2dc1&amp;color=0,0,0&amp;vtp=1&amp;bt=1&amp;bbb=1&amp;hb=1"/>
              <p:cNvSpPr/>
              <p:nvPr/>
            </p:nvSpPr>
            <p:spPr>
              <a:xfrm>
                <a:off x="722376" y="972000"/>
                <a:ext cx="6793992"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变体水稻胚乳中有些蛋白质在液泡中存储不足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导致淀粉积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累缺陷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，籽粒萎缩，粒重减少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下图为野生型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籽粒正常）与突变体水稻胚乳液泡蛋白运输模式图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99_2#491696af7?htil=9&amp;sp=1&amp;pid=3d5af2dc1&amp;color=0,0,0&amp;vtp=1&amp;bt=1&amp;bbb=1&amp;hb=1"/>
              <p:cNvSpPr>
                <a:spLocks noRot="1" noChangeAspect="1" noMove="1" noResize="1" noEditPoints="1" noAdjustHandles="1" noChangeArrowheads="1" noChangeShapeType="1" noTextEdit="1"/>
              </p:cNvSpPr>
              <p:nvPr/>
            </p:nvSpPr>
            <p:spPr>
              <a:xfrm>
                <a:off x="722376" y="972000"/>
                <a:ext cx="6793992" cy="2286000"/>
              </a:xfrm>
              <a:prstGeom prst="rect">
                <a:avLst/>
              </a:prstGeom>
              <a:blipFill rotWithShape="1">
                <a:blip r:embed="rId2"/>
                <a:stretch>
                  <a:fillRect l="-6" t="-20" r="7" b="20"/>
                </a:stretch>
              </a:blipFill>
            </p:spPr>
            <p:txBody>
              <a:bodyPr/>
              <a:lstStyle/>
              <a:p>
                <a:r>
                  <a:rPr lang="zh-CN" altLang="en-US">
                    <a:noFill/>
                  </a:rPr>
                  <a:t> </a:t>
                </a:r>
              </a:p>
            </p:txBody>
          </p:sp>
        </mc:Fallback>
      </mc:AlternateContent>
      <p:sp>
        <p:nvSpPr>
          <p:cNvPr id="4" name="QC_5_AN.100_1#491696af7.bracket?pid=3d5af2dc1&amp;color=0,0,0&amp;vpa=39&amp;vtp=1"/>
          <p:cNvSpPr/>
          <p:nvPr/>
        </p:nvSpPr>
        <p:spPr>
          <a:xfrm>
            <a:off x="4224401" y="28008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99_3#491696af7.choices?htil=9&amp;pid=3d5af2dc1&amp;color=0,0,0&amp;vtp=1&amp;bbb=1"/>
          <p:cNvSpPr/>
          <p:nvPr/>
        </p:nvSpPr>
        <p:spPr>
          <a:xfrm>
            <a:off x="722376" y="3304262"/>
            <a:ext cx="679399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A.蛋白质的合成起始于水稻胚乳细胞游离的核糖体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.内质网膜、高尔基体膜、液泡膜均通过囊泡相互转化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.野生型水稻胚乳细胞中的蛋白质可靶向运输至液泡内存储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.液泡中蛋白质的存储量会影响淀粉积累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1_1#491696af7?pid=3d5af2dc1&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蛋白质的合成起始于游离的核糖体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所以水稻胚乳细胞中的蛋白质的合成也起始于游离的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，A正确；由题图只能判断出，内质网膜、高尔基体膜与液泡膜之间是单向转化的，B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，野生型水稻胚乳细胞中的蛋白质可靶向运输至液泡内存储，C正确；根据题干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突变体水稻胚乳中有些蛋白质在液泡中存储不足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，导致淀粉积累缺陷，籽粒萎缩，粒重减少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，液泡中蛋白质的存储量会影响淀粉积累，进而影响水稻产量，D正确。</a:t>
                </a:r>
                <a:endParaRPr lang="en-US" altLang="zh-CN" sz="2200" dirty="0"/>
              </a:p>
            </p:txBody>
          </p:sp>
        </mc:Choice>
        <mc:Fallback>
          <p:sp>
            <p:nvSpPr>
              <p:cNvPr id="2" name="QC_5_AS.101_1#491696af7?pid=3d5af2dc1&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145"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2_1#b20851356?sp=1&amp;pid=3d5af2dc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细胞中溶酶体的形成过程如图所示。据图分析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3_1#b20851356.bracket?pid=3d5af2dc1&amp;color=0,0,0&amp;vpa=40&amp;vtp=1"/>
          <p:cNvSpPr/>
          <p:nvPr/>
        </p:nvSpPr>
        <p:spPr>
          <a:xfrm>
            <a:off x="1176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02_2#b20851356?htil=10&amp;pid=3d5af2dc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00498" y="2021528"/>
            <a:ext cx="4535424" cy="224028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02_3#b20851356.choices?htil=10&amp;pid=3d5af2dc1&amp;color=0,0,0&amp;vtp=1&amp;bbb=1&amp;hb=1"/>
              <p:cNvSpPr/>
              <p:nvPr/>
            </p:nvSpPr>
            <p:spPr>
              <a:xfrm>
                <a:off x="722376" y="1932662"/>
                <a:ext cx="6080760" cy="3238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A.溶酶体酶的糖链在内质网中形成，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标志在高尔基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体中形成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.溶酶体酶和溶酶体均起源于高尔基体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.错误运往细胞外的溶酶体酶不能通过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受体介导的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胞吞作用回收到前溶酶体中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受体可通过囊泡在高尔基体、溶酶体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意二者之间循环使用</a:t>
                </a:r>
                <a:endParaRPr lang="en-US" altLang="zh-CN" sz="2000" dirty="0"/>
              </a:p>
            </p:txBody>
          </p:sp>
        </mc:Choice>
        <mc:Fallback>
          <p:sp>
            <p:nvSpPr>
              <p:cNvPr id="5" name="QC_5_BD.102_3#b20851356.choices?htil=10&amp;pid=3d5af2dc1&amp;color=0,0,0&amp;vtp=1&amp;bbb=1&amp;hb=1"/>
              <p:cNvSpPr>
                <a:spLocks noRot="1" noChangeAspect="1" noMove="1" noResize="1" noEditPoints="1" noAdjustHandles="1" noChangeArrowheads="1" noChangeShapeType="1" noTextEdit="1"/>
              </p:cNvSpPr>
              <p:nvPr/>
            </p:nvSpPr>
            <p:spPr>
              <a:xfrm>
                <a:off x="722376" y="1932662"/>
                <a:ext cx="6080760" cy="3238500"/>
              </a:xfrm>
              <a:prstGeom prst="rect">
                <a:avLst/>
              </a:prstGeom>
              <a:blipFill rotWithShape="1">
                <a:blip r:embed="rId2"/>
                <a:stretch>
                  <a:fillRect l="-6" t="-11" r="-2103"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_1#c8bcf5e8a?sp=1&amp;pid=299105de9&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四种细胞器结构示意图如下，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6_BD.4_2#c8bcf5e8a?pid=299105de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1490853"/>
            <a:ext cx="4681728" cy="9326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N.5_1#c8bcf5e8a.bracket?pid=299105de9&amp;color=0,0,0&amp;vpa=2&amp;vtp=1"/>
          <p:cNvSpPr/>
          <p:nvPr/>
        </p:nvSpPr>
        <p:spPr>
          <a:xfrm>
            <a:off x="9769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4_3#c8bcf5e8a.choices?pid=299105de9&amp;color=0,0,0&amp;vtp=1&amp;bbb=1"/>
          <p:cNvSpPr/>
          <p:nvPr/>
        </p:nvSpPr>
        <p:spPr>
          <a:xfrm>
            <a:off x="722376" y="2557653"/>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A.甲是动、植物细胞都含有的细胞器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.分泌蛋白的形成使乙的膜面积不断减小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.丙可合成蛋白质，调节植物细胞内的环境</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.丁只存在于动物细胞中，与细胞的有丝分裂有关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4_1#b20851356?pid=3d5af2dc1&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由图可知，溶酶体酶的糖链在内质网中形成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标志在高尔基体中形成，A正确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体酶的化学本质是蛋白质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，在核糖体中合成，B错误；由图可知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错误运往细胞外的溶酶体酶能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通过细胞膜上的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受体介导的胞吞作用回收到前溶酶体中，C错误；由图可知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受体在高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尔基体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、细胞膜之间未循环使用，D错误。</a:t>
                </a:r>
                <a:endParaRPr lang="en-US" altLang="zh-CN" sz="2200" dirty="0"/>
              </a:p>
            </p:txBody>
          </p:sp>
        </mc:Choice>
        <mc:Fallback>
          <p:sp>
            <p:nvSpPr>
              <p:cNvPr id="2" name="QC_5_AS.104_1#b20851356?pid=3d5af2dc1&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5_1#a27e0dfc7?htil=11&amp;pid=3d5af2dc1&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29195" y="1054296"/>
            <a:ext cx="4809744" cy="203911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105_2#a27e0dfc7?htil=11&amp;sp=1&amp;pid=3d5af2dc1&amp;color=0,0,0&amp;vtp=1&amp;bt=1&amp;bbb=1&amp;hb=1&amp;hs=1"/>
              <p:cNvSpPr/>
              <p:nvPr/>
            </p:nvSpPr>
            <p:spPr>
              <a:xfrm>
                <a:off x="722376" y="972000"/>
                <a:ext cx="581558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［重庆七校2024高一上期末联考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游离的核糖体转</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移至粗面内质网继续合成分泌蛋白的决定性因素包</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括多肽链</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端的信号肽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信号识别颗粒和内质网膜上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的信号识别颗粒受体等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信号识别颗粒识别信号肽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并与信号肽结合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再与内质网上的信号识别颗粒受</a:t>
                </a:r>
                <a:endParaRPr lang="en-US" altLang="zh-CN" sz="2000" dirty="0"/>
              </a:p>
            </p:txBody>
          </p:sp>
        </mc:Choice>
        <mc:Fallback>
          <p:sp>
            <p:nvSpPr>
              <p:cNvPr id="3" name="QC_5_BD.105_2#a27e0dfc7?htil=11&amp;sp=1&amp;pid=3d5af2dc1&amp;color=0,0,0&amp;vtp=1&amp;bt=1&amp;bbb=1&amp;hb=1&amp;hs=1"/>
              <p:cNvSpPr>
                <a:spLocks noRot="1" noChangeAspect="1" noMove="1" noResize="1" noEditPoints="1" noAdjustHandles="1" noChangeArrowheads="1" noChangeShapeType="1" noTextEdit="1"/>
              </p:cNvSpPr>
              <p:nvPr/>
            </p:nvSpPr>
            <p:spPr>
              <a:xfrm>
                <a:off x="722376" y="972000"/>
                <a:ext cx="5815584" cy="2286000"/>
              </a:xfrm>
              <a:prstGeom prst="rect">
                <a:avLst/>
              </a:prstGeom>
              <a:blipFill rotWithShape="1">
                <a:blip r:embed="rId2"/>
                <a:stretch>
                  <a:fillRect l="-7" t="-20" r="-1911" b="20"/>
                </a:stretch>
              </a:blipFill>
            </p:spPr>
            <p:txBody>
              <a:bodyPr/>
              <a:lstStyle/>
              <a:p>
                <a:r>
                  <a:rPr lang="zh-CN" altLang="en-US">
                    <a:noFill/>
                  </a:rPr>
                  <a:t> </a:t>
                </a:r>
              </a:p>
            </p:txBody>
          </p:sp>
        </mc:Fallback>
      </mc:AlternateContent>
      <p:sp>
        <p:nvSpPr>
          <p:cNvPr id="4" name="QC_5_AN.106_1#a27e0dfc7.bracket?pid=3d5af2dc1&amp;color=0,0,0&amp;vpa=41&amp;vtp=1"/>
          <p:cNvSpPr/>
          <p:nvPr/>
        </p:nvSpPr>
        <p:spPr>
          <a:xfrm>
            <a:off x="9810018" y="3304262"/>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05_3#a27e0dfc7.choices?pid=3d5af2dc1&amp;color=0,0,0&amp;vtp=1&amp;bbb=1"/>
          <p:cNvSpPr/>
          <p:nvPr/>
        </p:nvSpPr>
        <p:spPr>
          <a:xfrm>
            <a:off x="722376" y="3741015"/>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A.信号识别颗粒既能与信号肽结合，也能与信号识别颗粒受体结合</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.血红蛋白的合成过程不会发生信号识别颗粒与受体结合的过程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.信号肽在游离的核糖体上完成合成后立即转移至附着型核糖体上</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.附着型核糖体合成的肽链通过通道蛋白转移至内质网腔中进行加工、折叠等</a:t>
            </a:r>
            <a:endParaRPr lang="en-US" altLang="zh-CN" sz="2000" dirty="0"/>
          </a:p>
        </p:txBody>
      </p:sp>
      <p:sp>
        <p:nvSpPr>
          <p:cNvPr id="6" name="QC_5_BD.105_2#a27e0dfc7?htil=11&amp;sp=1&amp;pid=3d5af2dc1&amp;color=0,0,0&amp;vtp=1&amp;bt=1&amp;bbb=1&amp;hb=1&amp;hs=1"/>
          <p:cNvSpPr/>
          <p:nvPr/>
        </p:nvSpPr>
        <p:spPr>
          <a:xfrm>
            <a:off x="719993" y="3304262"/>
            <a:ext cx="10752014" cy="431800"/>
          </a:xfrm>
          <a:prstGeom prst="rect">
            <a:avLst/>
          </a:prstGeom>
          <a:noFill/>
        </p:spPr>
        <p:txBody>
          <a:bodyPr wrap="none" lIns="0" tIns="0" rIns="0" bIns="0" rtlCol="0" anchor="t"/>
          <a:lstStyle/>
          <a:p>
            <a:pPr latinLnBrk="1">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从而将核糖体固定在内质网膜上（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07_1#a27e0dfc7?pid=3d5af2dc1&amp;color=0,0,0&amp;mp=1&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信息提取</a:t>
            </a:r>
            <a:endParaRPr lang="en-US" altLang="zh-CN" sz="2000" dirty="0"/>
          </a:p>
        </p:txBody>
      </p:sp>
      <p:pic>
        <p:nvPicPr>
          <p:cNvPr id="3" name="QC_5_EX.107_2#a27e0dfc7?pid=3d5af2dc1&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3312"/>
            <a:ext cx="6135624" cy="85039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8_1#a27e0dfc7?pid=3d5af2dc1&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血红蛋白是胞内蛋白，不需要经过内质网的加工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因而其合成过程不会发生信号识别颗粒</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与受体结合的过程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，B正确；信号肽在游离的核糖体上完成合成后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会随着核糖体一起转移到内</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质网上继续肽链的合成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，C错误；结合图示可以看出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附着型核糖体合成的肽链通过通道蛋白转</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移至内质网腔中进行加工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、折叠等，D正确。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9_1#4f5b2d2ac?sp=1&amp;pid=3d5af2dc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5.细胞器、蛋白质在真核细胞的生命活动中具有重要作用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若细胞内堆积错误折叠的蛋白质或损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伤的细胞器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，就会影响细胞的正常功能。研究发现，细胞通过如图所示的机制进行相应调控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109_2#4f5b2d2ac?pid=3d5af2dc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346704" y="2478728"/>
            <a:ext cx="5504688" cy="181051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0_1#b20927a6e?pid=4f5b2d2ac&amp;color=0,0,0&amp;mp=1&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（1）蛋白质的结构和功能具有多样性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在细胞内的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填细胞器）上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氨基酸经过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反应形成多肽链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，多肽链只有折叠成正确的空间结构，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才具有正常的生物学功能</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内质网腔内错误折叠的蛋白质一般不会运输到</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填细胞器）进行进一步的修饰加工。</a:t>
            </a:r>
            <a:endParaRPr lang="en-US" altLang="zh-CN" sz="2000" dirty="0"/>
          </a:p>
        </p:txBody>
      </p:sp>
      <p:sp>
        <p:nvSpPr>
          <p:cNvPr id="3" name="QB_6_AN.111_1#b20927a6e.blank?pid=4f5b2d2ac&amp;color=0,0,0&amp;mp=1&amp;vpa=42&amp;vtp=1&amp;bbb=1"/>
          <p:cNvSpPr/>
          <p:nvPr/>
        </p:nvSpPr>
        <p:spPr>
          <a:xfrm>
            <a:off x="6469126"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核糖体</a:t>
            </a:r>
            <a:endParaRPr lang="en-US" altLang="zh-CN" sz="2000" dirty="0"/>
          </a:p>
        </p:txBody>
      </p:sp>
      <p:sp>
        <p:nvSpPr>
          <p:cNvPr id="4" name="QB_6_AN.112_1#b20927a6e.blank?pid=4f5b2d2ac&amp;color=0,0,0&amp;mp=1&amp;vpa=43&amp;vtp=1&amp;bbb=1"/>
          <p:cNvSpPr/>
          <p:nvPr/>
        </p:nvSpPr>
        <p:spPr>
          <a:xfrm>
            <a:off x="795401" y="1388364"/>
            <a:ext cx="1200150" cy="457200"/>
          </a:xfrm>
          <a:prstGeom prst="rect">
            <a:avLst/>
          </a:prstGeom>
          <a:noFill/>
        </p:spPr>
        <p:txBody>
          <a:bodyPr wrap="none" lIns="0" tIns="0" rIns="0" bIns="0" rtlCol="0" anchor="t"/>
          <a:lstStyle/>
          <a:p>
            <a:pPr algn="ct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脱水缩合</a:t>
            </a:r>
            <a:endParaRPr lang="en-US" altLang="zh-CN" sz="2000" dirty="0"/>
          </a:p>
        </p:txBody>
      </p:sp>
      <p:sp>
        <p:nvSpPr>
          <p:cNvPr id="5" name="QB_6_AN.113_1#b20927a6e.blank?pid=4f5b2d2ac&amp;color=0,0,0&amp;mp=1&amp;vpa=44&amp;vtp=1&amp;bbb=1"/>
          <p:cNvSpPr/>
          <p:nvPr/>
        </p:nvSpPr>
        <p:spPr>
          <a:xfrm>
            <a:off x="5811901" y="18455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dirty="0"/>
          </a:p>
        </p:txBody>
      </p:sp>
      <p:sp>
        <p:nvSpPr>
          <p:cNvPr id="6" name="QB_6_AS.114_1#b20927a6e?pid=4f5b2d2ac&amp;color=0,0,0&amp;vtp=1&amp;bbb=1&amp;hb=1"/>
          <p:cNvSpPr/>
          <p:nvPr/>
        </p:nvSpPr>
        <p:spPr>
          <a:xfrm>
            <a:off x="722376" y="23952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氨基酸在核糖体上经过脱水缩合反应形成多肽链，由内质网进行初步加工后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再通过囊泡</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，运输到高尔基体中进一步修饰加工。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5_1#95546c407?sp=1&amp;pid=4f5b2d2ac&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错误折叠的蛋白质会被</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，被标记的蛋白会与自噬受体结合，被包裹进自噬泡，最后融入溶酶体中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二者的融合体现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了生物膜具有的结构特点是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16_1#95546c407.blank?pid=4f5b2d2ac&amp;color=0,0,0&amp;vpa=45&amp;vtp=1&amp;bbb=1"/>
          <p:cNvSpPr/>
          <p:nvPr/>
        </p:nvSpPr>
        <p:spPr>
          <a:xfrm>
            <a:off x="5199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泛素</a:t>
            </a:r>
            <a:endParaRPr lang="en-US" altLang="zh-CN" sz="2000" dirty="0"/>
          </a:p>
        </p:txBody>
      </p:sp>
      <p:sp>
        <p:nvSpPr>
          <p:cNvPr id="4" name="QB_6_AN.117_1#95546c407.blank?pid=4f5b2d2ac&amp;color=0,0,0&amp;vpa=46&amp;vtp=1&amp;bbb=1"/>
          <p:cNvSpPr/>
          <p:nvPr/>
        </p:nvSpPr>
        <p:spPr>
          <a:xfrm>
            <a:off x="3779901" y="18582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具有一定的流动性</a:t>
            </a:r>
            <a:endParaRPr lang="en-US" altLang="zh-CN" sz="2000" dirty="0"/>
          </a:p>
        </p:txBody>
      </p:sp>
      <p:sp>
        <p:nvSpPr>
          <p:cNvPr id="5" name="QB_6_AS.118_1#95546c407?pid=4f5b2d2ac&amp;color=0,0,0&amp;vtp=1&amp;bt=1&amp;bbb=1&amp;hb=1"/>
          <p:cNvSpPr/>
          <p:nvPr/>
        </p:nvSpPr>
        <p:spPr>
          <a:xfrm>
            <a:off x="722376" y="23952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图中显示，错误折叠的蛋白质会被泛素标记，然后与自噬受体结合，被自噬泡包裹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融入溶酶体中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。自噬泡与溶酶体融合体现了生物膜的结构特点是具有一定的流动性。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9_1#11a4e322d?pid=4f5b2d2ac&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（3）细胞通过图示过程对细胞内部结构和成分进行调控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a:t>
            </a:r>
            <a:endParaRPr lang="en-US" altLang="zh-CN" sz="2000" dirty="0"/>
          </a:p>
        </p:txBody>
      </p:sp>
      <p:sp>
        <p:nvSpPr>
          <p:cNvPr id="3" name="QB_6_AN.120_1#11a4e322d.blank?pid=4f5b2d2ac&amp;color=0,0,0&amp;vpa=47&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清除细胞内功能异常的蛋</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白质和细胞器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，维持细胞的正常功能；降解产物可被细胞重新利用</a:t>
            </a:r>
            <a:endParaRPr lang="en-US" altLang="zh-CN" sz="2000" dirty="0"/>
          </a:p>
        </p:txBody>
      </p:sp>
      <p:sp>
        <p:nvSpPr>
          <p:cNvPr id="4" name="QB_6_AS.121_1#11a4e322d?pid=4f5b2d2ac&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细胞通过图示过程对细胞内部结构和成分进行调控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其意义是清除细胞内功能异常的蛋白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质和细胞器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，维持细胞的正常功能；降解产物可被细胞重新利用。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22_1#ff3158216?sp=1&amp;pid=3d5af2dc1&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［安徽合肥六校2025高一上联考］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细胞可以通过回收机制使细胞器的驻留蛋白质返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回到正常驻留部位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。图1中，内质网驻留蛋白的羧基端有一段特殊的氨基酸序列称为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如果该蛋白被意外地包装进入转运膜泡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，就会从内质网逃逸到高尔基体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此时高尔基体顺面膜囊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受体就会识别并结合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序列将它们回收到内质网。请据图回答：</a:t>
                </a:r>
                <a:endParaRPr lang="en-US" altLang="zh-CN" sz="2000" dirty="0"/>
              </a:p>
            </p:txBody>
          </p:sp>
        </mc:Choice>
        <mc:Fallback>
          <p:sp>
            <p:nvSpPr>
              <p:cNvPr id="2" name="QO_5_BD.122_1#ff3158216?sp=1&amp;pid=3d5af2dc1&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p:pic>
        <p:nvPicPr>
          <p:cNvPr id="3" name="QO_5_BD.122_2#ff3158216?iti=5&amp;pid=3d5af2dc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75888" y="2935928"/>
            <a:ext cx="4846320" cy="2395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5_BD.122_3#ff3158216?iti=5&amp;pid=3d5af2dc1&amp;color=0,0,0&amp;vtp=1&amp;bbb=1"/>
          <p:cNvSpPr/>
          <p:nvPr/>
        </p:nvSpPr>
        <p:spPr>
          <a:xfrm>
            <a:off x="5868860" y="545865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3_1#fd36f706f?pid=ff3158216&amp;color=0,0,0&amp;mp=1&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所示的生命活动还需要</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填细胞器名称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为其提供</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24_1#fd36f706f.blank?pid=ff3158216&amp;color=0,0,0&amp;mp=1&amp;vpa=48&amp;vtp=1&amp;bbb=1"/>
          <p:cNvSpPr/>
          <p:nvPr/>
        </p:nvSpPr>
        <p:spPr>
          <a:xfrm>
            <a:off x="4332351"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线粒体</a:t>
            </a:r>
            <a:endParaRPr lang="en-US" altLang="zh-CN" sz="2000" dirty="0"/>
          </a:p>
        </p:txBody>
      </p:sp>
      <p:sp>
        <p:nvSpPr>
          <p:cNvPr id="4" name="QB_6_AN.125_1#fd36f706f.blank?pid=ff3158216&amp;color=0,0,0&amp;mp=1&amp;vpa=49&amp;vtp=1&amp;bbb=1"/>
          <p:cNvSpPr/>
          <p:nvPr/>
        </p:nvSpPr>
        <p:spPr>
          <a:xfrm>
            <a:off x="8396351" y="931164"/>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dirty="0"/>
          </a:p>
        </p:txBody>
      </p:sp>
      <p:sp>
        <p:nvSpPr>
          <p:cNvPr id="5" name="QB_6_AS.126_1#fd36f706f?pid=ff3158216&amp;color=0,0,0&amp;vtp=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图示蛋白质的合成与分泌过程需要消耗能量，线粒体是有氧呼吸的主要场所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故图示过程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需要线粒体为其提供能量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_1#c8bcf5e8a?pid=299105de9&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甲是内质网，是动、植物细胞都含有的细胞器，A正确；乙是高尔基体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分泌蛋白的形成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过程中高尔基体的膜面积先增大后减小最后基本不变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，B错误；丙是液泡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而蛋白质的合成场所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，C错误；丁是中心体，存在于动物和低等植物细胞中，D错误。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27_1#4fac15655?pid=ff3158216&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（2）据图1分析，该过程能识别与结合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序列的受体可存在于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序列和受体的亲和力受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高低的影响</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填“高”或“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能促进</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序列与受体蛋白的结合。</a:t>
                </a:r>
                <a:endParaRPr lang="en-US" altLang="zh-CN" sz="2000" dirty="0"/>
              </a:p>
            </p:txBody>
          </p:sp>
        </mc:Choice>
        <mc:Fallback>
          <p:sp>
            <p:nvSpPr>
              <p:cNvPr id="2" name="QB_6_BD.127_1#4fac15655?pid=ff3158216&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r="-750" b="1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28_1#4fac15655.blank?pid=ff3158216&amp;color=0,0,0&amp;vpa=50&amp;vtp=1&amp;bbb=1&amp;hb=1"/>
              <p:cNvSpPr/>
              <p:nvPr/>
            </p:nvSpPr>
            <p:spPr>
              <a:xfrm>
                <a:off x="722377" y="931164"/>
                <a:ext cx="10749631" cy="914400"/>
              </a:xfrm>
              <a:prstGeom prst="rect">
                <a:avLst/>
              </a:prstGeom>
              <a:noFill/>
            </p:spPr>
            <p:txBody>
              <a:bodyPr wrap="square" lIns="0" tIns="0" rIns="0" bIns="0" rtlCol="0" anchor="t"/>
              <a:lstStyle/>
              <a:p>
                <a:pPr latinLnBrk="1">
                  <a:lnSpc>
                    <a:spcPct val="150000"/>
                  </a:lnSpc>
                </a:pPr>
                <a:r>
                  <a:rPr lang="en-US" altLang="zh-CN" sz="2000" b="1"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Ⅰ膜泡、</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𝐂𝐎𝐏</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膜泡和高</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尔基体的顺面膜囊</a:t>
                </a:r>
                <a:endParaRPr lang="en-US" altLang="zh-CN" sz="100" dirty="0"/>
              </a:p>
            </p:txBody>
          </p:sp>
        </mc:Choice>
        <mc:Fallback>
          <p:sp>
            <p:nvSpPr>
              <p:cNvPr id="3" name="QB_6_AN.128_1#4fac15655.blank?pid=ff3158216&amp;color=0,0,0&amp;vpa=50&amp;vtp=1&amp;bbb=1&amp;hb=1"/>
              <p:cNvSpPr>
                <a:spLocks noRot="1" noChangeAspect="1" noMove="1" noResize="1" noEditPoints="1" noAdjustHandles="1" noChangeArrowheads="1" noChangeShapeType="1" noTextEdit="1"/>
              </p:cNvSpPr>
              <p:nvPr/>
            </p:nvSpPr>
            <p:spPr>
              <a:xfrm>
                <a:off x="722377" y="931164"/>
                <a:ext cx="10749631" cy="914400"/>
              </a:xfrm>
              <a:prstGeom prst="rect">
                <a:avLst/>
              </a:prstGeom>
              <a:blipFill rotWithShape="1">
                <a:blip r:embed="rId2"/>
                <a:stretch>
                  <a:fillRect l="-4" t="-28" r="1" b="28"/>
                </a:stretch>
              </a:blipFill>
            </p:spPr>
            <p:txBody>
              <a:bodyPr/>
              <a:lstStyle/>
              <a:p>
                <a:r>
                  <a:rPr lang="zh-CN" altLang="en-US">
                    <a:noFill/>
                  </a:rPr>
                  <a:t> </a:t>
                </a:r>
              </a:p>
            </p:txBody>
          </p:sp>
        </mc:Fallback>
      </mc:AlternateContent>
      <p:sp>
        <p:nvSpPr>
          <p:cNvPr id="4" name="QB_6_AN.129_1#4fac15655.blank?pid=ff3158216&amp;color=0,0,0&amp;vpa=51&amp;vtp=1"/>
          <p:cNvSpPr/>
          <p:nvPr/>
        </p:nvSpPr>
        <p:spPr>
          <a:xfrm>
            <a:off x="8390001" y="138836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2000" dirty="0"/>
          </a:p>
        </p:txBody>
      </p:sp>
      <mc:AlternateContent xmlns:mc="http://schemas.openxmlformats.org/markup-compatibility/2006">
        <mc:Choice xmlns:a14="http://schemas.microsoft.com/office/drawing/2010/main" Requires="a14">
          <p:sp>
            <p:nvSpPr>
              <p:cNvPr id="5" name="QB_6_AS.130_1#4fac15655?pid=ff3158216&amp;color=0,0,0&amp;vtp=1&amp;bt=1&amp;bbb=1&amp;hb=1"/>
              <p:cNvSpPr/>
              <p:nvPr/>
            </p:nvSpPr>
            <p:spPr>
              <a:xfrm>
                <a:off x="722376" y="23495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据图分析，结合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序列的受体蛋白在高尔基体顺面膜囊</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Ⅱ膜泡</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膜泡上均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；从图中看到，高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序列在内质网中大量分散分布，低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130_1#4fac15655?pid=ff3158216&amp;color=0,0,0&amp;vtp=1&amp;bt=1&amp;bbb=1&amp;hb=1"/>
              <p:cNvSpPr>
                <a:spLocks noRot="1" noChangeAspect="1" noMove="1" noResize="1" noEditPoints="1" noAdjustHandles="1" noChangeArrowheads="1" noChangeShapeType="1" noTextEdit="1"/>
              </p:cNvSpPr>
              <p:nvPr/>
            </p:nvSpPr>
            <p:spPr>
              <a:xfrm>
                <a:off x="722376" y="2349500"/>
                <a:ext cx="10753344" cy="1473200"/>
              </a:xfrm>
              <a:prstGeom prst="rect">
                <a:avLst/>
              </a:prstGeom>
              <a:blipFill rotWithShape="1">
                <a:blip r:embed="rId3"/>
                <a:stretch>
                  <a:fillRect l="-4" r="-18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1_1#a49489bb8?pid=ff3158216&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（3）附着在内质网上的核糖体参与合成的图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中的蛋白质有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32_1#a49489bb8.blank?pid=ff3158216&amp;color=0,0,0&amp;vpa=52&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内质网驻留蛋白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、膜蛋白</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分泌蛋</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、溶酶体蛋白</a:t>
            </a:r>
            <a:endParaRPr lang="en-US" altLang="zh-CN" sz="2000" dirty="0"/>
          </a:p>
        </p:txBody>
      </p:sp>
      <p:sp>
        <p:nvSpPr>
          <p:cNvPr id="4" name="QB_6_AS.133_1#a49489bb8?pid=ff3158216&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据图1分析，附着在内质网上的核糖体参与合成的蛋白质有膜蛋白、分泌蛋白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、内质网驻留蛋白。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4_1#d89529566?sp=1&amp;pid=ff3158216&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（4）膜蛋白中的某些氨基酸能够被一定波长的光激发而发出荧光，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当胆固醇与这些氨基酸结合</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会使荧光强度降低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。为研究膜蛋白与胆固醇的结合位点是位于肽段1还是肽段2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设计实验检测不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同肽段的荧光强度变化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，结果如图2。据图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分析可得到的结论是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35_1#d89529566.blank?pid=ff3158216&amp;color=0,0,0&amp;vpa=53&amp;vtp=1&amp;bbb=1&amp;hb=1"/>
          <p:cNvSpPr/>
          <p:nvPr/>
        </p:nvSpPr>
        <p:spPr>
          <a:xfrm>
            <a:off x="722377" y="1848300"/>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膜蛋白与胆固醇的结合位点位</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于肽段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1中</a:t>
            </a:r>
            <a:endParaRPr lang="en-US" altLang="zh-CN" sz="2000" dirty="0"/>
          </a:p>
        </p:txBody>
      </p:sp>
      <p:pic>
        <p:nvPicPr>
          <p:cNvPr id="4" name="QB_6_BD.134_2#d89529566?iti=6&amp;pid=ff315821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75304" y="2935928"/>
            <a:ext cx="5038344" cy="20391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BD.134_3#d89529566?iti=6&amp;pid=ff3158216&amp;color=0,0,0&amp;vtp=1&amp;bbb=1"/>
          <p:cNvSpPr/>
          <p:nvPr/>
        </p:nvSpPr>
        <p:spPr>
          <a:xfrm>
            <a:off x="5864289" y="510204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36_1#d89529566?pid=ff3158216&amp;color=0,0,0&amp;mp=1&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根据图2分析，肽段1在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波长光下激发出荧光，加入胆固醇后，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荧光强度迅速降低</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说明肽段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1和胆固醇结合，而肽段2加入胆固醇后荧光强度基本没发生变化，说明没有和胆固醇结合。</a:t>
                </a:r>
                <a:endParaRPr lang="en-US" altLang="zh-CN" sz="2200" dirty="0"/>
              </a:p>
            </p:txBody>
          </p:sp>
        </mc:Choice>
        <mc:Fallback>
          <p:sp>
            <p:nvSpPr>
              <p:cNvPr id="2" name="QB_6_AS.136_1#d89529566?pid=ff3158216&amp;color=0,0,0&amp;mp=1&amp;vtp=1&amp;bt=1&amp;bbb=1&amp;hb=1"/>
              <p:cNvSpPr>
                <a:spLocks noRot="1" noChangeAspect="1" noMove="1" noResize="1" noEditPoints="1" noAdjustHandles="1" noChangeArrowheads="1" noChangeShapeType="1" noTextEdit="1"/>
              </p:cNvSpPr>
              <p:nvPr/>
            </p:nvSpPr>
            <p:spPr>
              <a:xfrm>
                <a:off x="722376" y="972000"/>
                <a:ext cx="10753344" cy="965200"/>
              </a:xfrm>
              <a:prstGeom prst="rect">
                <a:avLst/>
              </a:prstGeom>
              <a:blipFill rotWithShape="1">
                <a:blip r:embed="rId1"/>
                <a:stretch>
                  <a:fillRect l="-4" t="-47" r="-4937" b="4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7_1#30c1a96fc?sp=1&amp;pid=cf8420c2f&amp;color=0,0,0&amp;vtp=1&amp;bt=1&amp;bbb=1&amp;hb=1"/>
          <p:cNvSpPr/>
          <p:nvPr/>
        </p:nvSpPr>
        <p:spPr>
          <a:xfrm>
            <a:off x="722376" y="972000"/>
            <a:ext cx="10753344" cy="1181100"/>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［广东茂名七校2025高一下联考］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高尔基体可分为顺面区和反面区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顺面区接收由内质网合成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的物质转入中间膜囊进一步修饰加工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，反面区参与蛋白质的分类和包装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如图表示高尔基体的结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构及发生在其反面区的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3条分选途径。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8_1#30c1a96fc.bracket?pid=cf8420c2f&amp;color=0,0,0&amp;vpa=54&amp;vtp=1"/>
          <p:cNvSpPr/>
          <p:nvPr/>
        </p:nvSpPr>
        <p:spPr>
          <a:xfrm>
            <a:off x="7408926" y="1766004"/>
            <a:ext cx="385763" cy="393700"/>
          </a:xfrm>
          <a:prstGeom prst="rect">
            <a:avLst/>
          </a:prstGeom>
          <a:noFill/>
        </p:spPr>
        <p:txBody>
          <a:bodyPr wrap="none" lIns="0" tIns="0" rIns="0" bIns="0" rtlCol="0" anchor="t"/>
          <a:lstStyle/>
          <a:p>
            <a:pPr algn="ctr" latinLnBrk="1">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137_2#30c1a96fc?pid=cf8420c2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13632" y="2262828"/>
            <a:ext cx="4370832" cy="23317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6_BD.137_3#30c1a96fc.choices?pid=cf8420c2f&amp;color=0,0,0&amp;vtp=1&amp;bbb=1"/>
          <p:cNvSpPr/>
          <p:nvPr/>
        </p:nvSpPr>
        <p:spPr>
          <a:xfrm>
            <a:off x="722376" y="4726628"/>
            <a:ext cx="10753344" cy="1574800"/>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A.核糖体合成的多肽链在高尔基体中间膜囊中会形成一定的空间结构</a:t>
            </a:r>
            <a:endParaRPr lang="en-US" altLang="zh-CN" sz="2000" dirty="0"/>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.高尔基体反面区膜上形成囊泡会导致高尔基体膜面积暂时减小</a:t>
            </a:r>
            <a:endParaRPr lang="en-US" altLang="zh-CN" sz="2000" dirty="0"/>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.胰岛素的分泌需要高尔基体的参与</a:t>
            </a:r>
            <a:endParaRPr lang="en-US" altLang="zh-CN" sz="2000" dirty="0"/>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.溶酶体由高尔基体反面区出芽产生，该过程体现了生物膜的选择透过性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39_1#30c1a96fc?pid=cf8420c2f&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根据题意“顺面区接收由内质网合成的物质转入中间膜囊进一步修饰加工”可知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合成的多肽链在高尔基体中间膜囊形成一定的空间结构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高尔基体反面区膜上形成的囊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泡为高尔基体膜的一部分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，会导致高尔基体膜面积暂时减小，B正确；胰岛素属于分泌蛋白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合成与分泌过程需要核糖体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、内质网、高尔基体等细胞器的参与，C正确；由图可知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高尔基体反面区出芽产生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，其形成过程体现了生物膜具有流动性的结构特点，D错误。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_1#71f56aa4d?sp=1&amp;pid=299105de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［天津滨海新区2024高一上月考］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将某植物细胞各部分结构用差速离心法分离后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取其中三种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细胞器测定它们的有机物含量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以下有关说法正确的是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9" name="QC_6_BD.7_2#71f56aa4d?colgroup=8,13,8,8&amp;pid=299105de9&amp;color=0,0,0&amp;vtp=1&amp;bbb=1"/>
              <p:cNvGraphicFramePr>
                <a:graphicFrameLocks noGrp="1"/>
              </p:cNvGraphicFramePr>
              <p:nvPr/>
            </p:nvGraphicFramePr>
            <p:xfrm>
              <a:off x="722376" y="2021528"/>
              <a:ext cx="10707624" cy="1838960"/>
            </p:xfrm>
            <a:graphic>
              <a:graphicData uri="http://schemas.openxmlformats.org/drawingml/2006/table">
                <a:tbl>
                  <a:tblPr/>
                  <a:tblGrid>
                    <a:gridCol w="2459736"/>
                    <a:gridCol w="3547872"/>
                    <a:gridCol w="2350008"/>
                    <a:gridCol w="235000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9" name="QC_6_BD.7_2#71f56aa4d?colgroup=8,13,8,8&amp;pid=299105de9&amp;color=0,0,0&amp;vtp=1&amp;bbb=1"/>
              <p:cNvGraphicFramePr>
                <a:graphicFrameLocks noGrp="1"/>
              </p:cNvGraphicFramePr>
              <p:nvPr/>
            </p:nvGraphicFramePr>
            <p:xfrm>
              <a:off x="722376" y="2021528"/>
              <a:ext cx="10707624" cy="1838960"/>
            </p:xfrm>
            <a:graphic>
              <a:graphicData uri="http://schemas.openxmlformats.org/drawingml/2006/table">
                <a:tbl>
                  <a:tblPr/>
                  <a:tblGrid>
                    <a:gridCol w="2459736"/>
                    <a:gridCol w="3547872"/>
                    <a:gridCol w="2350008"/>
                    <a:gridCol w="235000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8_1#71f56aa4d.bracket?pid=299105de9&amp;color=0,0,0&amp;vpa=3&amp;vtp=1"/>
          <p:cNvSpPr/>
          <p:nvPr/>
        </p:nvSpPr>
        <p:spPr>
          <a:xfrm>
            <a:off x="8796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6_BD.7_3#71f56aa4d.choices?pid=299105de9&amp;color=0,0,0&amp;vtp=1&amp;bbb=1"/>
              <p:cNvSpPr/>
              <p:nvPr/>
            </p:nvSpPr>
            <p:spPr>
              <a:xfrm>
                <a:off x="722376" y="39900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一定是叶绿体，是光合作用的场所</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是蓝细菌与此细胞共有的细胞器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中进行的生理过程产生水，产生的水中的氢来自羧基和氨基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.表中三种细胞器都参与分泌蛋白的加工和分泌过程</a:t>
                </a:r>
                <a:endParaRPr lang="en-US" altLang="zh-CN" sz="2000" dirty="0"/>
              </a:p>
            </p:txBody>
          </p:sp>
        </mc:Choice>
        <mc:Fallback>
          <p:sp>
            <p:nvSpPr>
              <p:cNvPr id="5" name="QC_6_BD.7_3#71f56aa4d.choices?pid=299105de9&amp;color=0,0,0&amp;vtp=1&amp;bbb=1"/>
              <p:cNvSpPr>
                <a:spLocks noRot="1" noChangeAspect="1" noMove="1" noResize="1" noEditPoints="1" noAdjustHandles="1" noChangeArrowheads="1" noChangeShapeType="1" noTextEdit="1"/>
              </p:cNvSpPr>
              <p:nvPr/>
            </p:nvSpPr>
            <p:spPr>
              <a:xfrm>
                <a:off x="722376" y="39900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_1#71f56aa4d?pid=299105de9&amp;color=0,0,0&amp;vtp=1&amp;bt=1&amp;bbb=1&amp;hb=1"/>
              <p:cNvSpPr/>
              <p:nvPr/>
            </p:nvSpPr>
            <p:spPr>
              <a:xfrm>
                <a:off x="722376" y="972000"/>
                <a:ext cx="10753344" cy="32258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含有蛋白质、脂质、核酸，且取自植物细胞，该细胞器可能为线粒体或叶绿体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含有蛋白质和脂质、不含核酸，植物细胞中与此符合的细胞器有内质网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、液泡等，而蓝细菌的细胞器只有核糖体，且核糖体不含脂质，B错误；细胞器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含蛋白质和核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、不含脂质，是核糖体，核糖体是合成蛋白质的场所，氨基酸脱水缩合过程产生水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中的氢来自羧基和氨基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，C正确；分泌蛋白的加工和分泌过程涉及核糖体、内质网、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，不涉及液泡、叶绿体等，无法确定细胞器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是否参与分泌蛋白的加工和分泌过程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9_1#71f56aa4d?pid=299105de9&amp;color=0,0,0&amp;vtp=1&amp;bt=1&amp;bbb=1&amp;hb=1"/>
              <p:cNvSpPr>
                <a:spLocks noRot="1" noChangeAspect="1" noMove="1" noResize="1" noEditPoints="1" noAdjustHandles="1" noChangeArrowheads="1" noChangeShapeType="1" noTextEdit="1"/>
              </p:cNvSpPr>
              <p:nvPr/>
            </p:nvSpPr>
            <p:spPr>
              <a:xfrm>
                <a:off x="722376" y="972000"/>
                <a:ext cx="10753344" cy="3225800"/>
              </a:xfrm>
              <a:prstGeom prst="rect">
                <a:avLst/>
              </a:prstGeom>
              <a:blipFill rotWithShape="1">
                <a:blip r:embed="rId1"/>
                <a:stretch>
                  <a:fillRect l="-4" t="-14" r="-561"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13007</Words>
  <Application>WPS 演示</Application>
  <PresentationFormat>宽屏</PresentationFormat>
  <Paragraphs>683</Paragraphs>
  <Slides>76</Slides>
  <Notes>76</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76</vt:i4>
      </vt:variant>
    </vt:vector>
  </HeadingPairs>
  <TitlesOfParts>
    <vt:vector size="9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5</cp:revision>
  <dcterms:created xsi:type="dcterms:W3CDTF">2025-05-08T07:45:00Z</dcterms:created>
  <dcterms:modified xsi:type="dcterms:W3CDTF">2025-05-16T01:11:34Z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8D5DB95E4A494B18982A53C586B1FD9C_12</vt:lpwstr>
  </property>
  <property fmtid="{D5CDD505-2E9C-101B-9397-08002B2CF9AE}" pid="3" name="KSOProductBuildVer">
    <vt:lpwstr>2052-12.1.0.20784</vt:lpwstr>
  </property>
</Properties>
</file>