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1" r:id="rId17"/>
    <p:sldId id="273" r:id="rId18"/>
    <p:sldId id="275" r:id="rId19"/>
    <p:sldId id="276" r:id="rId20"/>
    <p:sldId id="277" r:id="rId21"/>
    <p:sldId id="279" r:id="rId22"/>
    <p:sldId id="280" r:id="rId23"/>
    <p:sldId id="281" r:id="rId24"/>
    <p:sldId id="283" r:id="rId25"/>
    <p:sldId id="284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32c027b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一、选择题（本题共4小题）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8c83aa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二、非选择题（本题共2小题）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8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4.png"/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04d79bf63?pid=232c027b7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显微镜的放大倍数是指物像长度或宽度的放大倍数，而不是面积，若选用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的目镜和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的物镜组合观察，则物像的面积是实物的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倍，A错误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图中只有鱼和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芦苇两种生物的切片图像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，若据图得出动植物都是由细胞和细胞产物构成的结论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则运用了不完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全归纳法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，B错误；A为低倍镜观察的物像，B为高倍镜观察的物像，由A视野调为B视野后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视野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，所以应使用更大的光圈或凹面镜将视野调亮，C正确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鱼和芦苇均依赖各种分化细胞的密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切合作完成各项生命活动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，而草履虫为单细胞生物，单个细胞就能完成其各项生命活动，D错误。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04d79bf63?pid=232c027b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600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04d79bf63?pid=232c027b7&amp;color=0,0,0&amp;vtp=1&amp;bt=1&amp;bbb=1&amp;hb=1"/>
          <p:cNvSpPr/>
          <p:nvPr/>
        </p:nvSpPr>
        <p:spPr>
          <a:xfrm>
            <a:off x="722376" y="972000"/>
            <a:ext cx="10753344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显微镜的使用原理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1）显微镜的放大倍数是指物像长度或宽度的放大倍数，而不是面积。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2）总的放大倍数是目镜放大倍数与物镜放大倍数的乘积。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3）移动规律：要将物像移到视野中央，物像偏向哪个方向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装片就向相同的方向移动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即同向移动）。例如，若物像在视野的左上方，则装片应向左上方移动。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_1#908beeee8?sp=1&amp;pid=48c83aa2f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［黑龙江哈尔滨2024高一上期中］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如图是常见的几种生物。据图回答下面的问题：</a:t>
            </a:r>
            <a:endParaRPr lang="en-US" altLang="zh-CN" sz="2000" dirty="0"/>
          </a:p>
        </p:txBody>
      </p:sp>
      <p:pic>
        <p:nvPicPr>
          <p:cNvPr id="3" name="QO_5_BD.14_2#908beeee8?pid=48c83aa2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32" y="1493081"/>
            <a:ext cx="4828032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15_1#49c750499?pid=908beeee8&amp;color=0,0,0&amp;vtp=1&amp;bbb=1"/>
          <p:cNvSpPr/>
          <p:nvPr/>
        </p:nvSpPr>
        <p:spPr>
          <a:xfrm>
            <a:off x="722376" y="3067881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图中属于原核生物的有</a:t>
            </a:r>
            <a:r>
              <a:rPr lang="en-US" altLang="zh-CN" sz="20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原因是</a:t>
            </a:r>
            <a:r>
              <a:rPr lang="en-US" altLang="zh-CN" sz="20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spc="-50" dirty="0"/>
          </a:p>
        </p:txBody>
      </p:sp>
      <p:sp>
        <p:nvSpPr>
          <p:cNvPr id="5" name="QB_6_AN.16_1#49c750499.blank?pid=908beeee8&amp;color=0,0,0&amp;vpa=5&amp;vtp=1"/>
          <p:cNvSpPr/>
          <p:nvPr/>
        </p:nvSpPr>
        <p:spPr>
          <a:xfrm>
            <a:off x="3856101" y="3029781"/>
            <a:ext cx="4254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endParaRPr lang="en-US" altLang="zh-CN" sz="2000" spc="-50" dirty="0"/>
          </a:p>
        </p:txBody>
      </p:sp>
      <p:sp>
        <p:nvSpPr>
          <p:cNvPr id="6" name="QB_6_AN.17_1#49c750499.blank?pid=908beeee8&amp;color=0,0,0&amp;vpa=6&amp;vtp=1&amp;bbb=1"/>
          <p:cNvSpPr/>
          <p:nvPr/>
        </p:nvSpPr>
        <p:spPr>
          <a:xfrm>
            <a:off x="6516751" y="3029781"/>
            <a:ext cx="46355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①有细胞结构且无以核膜为界限的细胞核</a:t>
            </a:r>
            <a:endParaRPr lang="en-US" altLang="zh-CN" sz="2000" spc="-50" dirty="0"/>
          </a:p>
        </p:txBody>
      </p:sp>
      <p:sp>
        <p:nvSpPr>
          <p:cNvPr id="7" name="QB_6_AS.18_1#49c750499?pid=908beeee8&amp;color=0,0,0&amp;vtp=1&amp;bt=1&amp;bbb=1&amp;hb=1"/>
          <p:cNvSpPr/>
          <p:nvPr/>
        </p:nvSpPr>
        <p:spPr>
          <a:xfrm>
            <a:off x="722376" y="3499554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题图中⑤为病毒，没有细胞结构，既不是真核生物也不是原核生物。②③④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都有细胞结构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且有以核膜为界限的细胞核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，为真核生物。①蓝细菌有细胞结构，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且没有以核膜为界限的细胞核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属于原核生物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_1#4e0869e36?pid=908beeee8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图中能进行光合作用的生物是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其中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填序号）不含叶绿体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含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和叶绿素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20_1#4e0869e36.blank?pid=908beeee8&amp;color=0,0,0&amp;vpa=7&amp;vtp=1&amp;bbb=1"/>
          <p:cNvSpPr/>
          <p:nvPr/>
        </p:nvSpPr>
        <p:spPr>
          <a:xfrm>
            <a:off x="4691126" y="9311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①②④</a:t>
            </a:r>
            <a:endParaRPr lang="en-US" altLang="zh-CN" sz="2000" dirty="0"/>
          </a:p>
        </p:txBody>
      </p:sp>
      <p:sp>
        <p:nvSpPr>
          <p:cNvPr id="4" name="QB_6_AN.21_1#4e0869e36.blank?pid=908beeee8&amp;color=0,0,0&amp;vpa=8&amp;vtp=1"/>
          <p:cNvSpPr/>
          <p:nvPr/>
        </p:nvSpPr>
        <p:spPr>
          <a:xfrm>
            <a:off x="7739126" y="9311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endParaRPr lang="en-US" altLang="zh-CN" sz="2000" dirty="0"/>
          </a:p>
        </p:txBody>
      </p:sp>
      <p:sp>
        <p:nvSpPr>
          <p:cNvPr id="5" name="QB_6_AN.22_1#4e0869e36.blank?pid=908beeee8&amp;color=0,0,0&amp;vpa=9&amp;vtp=1&amp;bbb=1"/>
          <p:cNvSpPr/>
          <p:nvPr/>
        </p:nvSpPr>
        <p:spPr>
          <a:xfrm>
            <a:off x="985901" y="13883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藻蓝素</a:t>
            </a:r>
            <a:endParaRPr lang="en-US" altLang="zh-CN" sz="2000" dirty="0"/>
          </a:p>
        </p:txBody>
      </p:sp>
      <p:sp>
        <p:nvSpPr>
          <p:cNvPr id="6" name="QB_6_AS.23_1#4e0869e36?pid=908beeee8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②衣藻和④冷箭竹含有叶绿体，可以进行光合作用；①蓝细菌虽然不含叶绿体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但含有藻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蓝素和叶绿素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，也可以进行光合作用，故①②④可以进行光合作用。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_1#289617b6b?pid=908beeee8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（3）从细胞的结构组成来看，图中①②③④的细胞都具有相似的细胞膜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细胞质中都有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这种细胞器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且都以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作为遗传物质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这体现了细胞的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6_AN.25_1#289617b6b.blank?pid=908beeee8&amp;color=0,0,0&amp;vpa=10&amp;vtp=1&amp;bbb=1"/>
          <p:cNvSpPr/>
          <p:nvPr/>
        </p:nvSpPr>
        <p:spPr>
          <a:xfrm>
            <a:off x="10469626" y="9311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核糖体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26_1#289617b6b.blank?pid=908beeee8&amp;color=0,0,0&amp;vpa=11&amp;vtp=1&amp;bbb=1"/>
              <p:cNvSpPr/>
              <p:nvPr/>
            </p:nvSpPr>
            <p:spPr>
              <a:xfrm>
                <a:off x="3057588" y="1479486"/>
                <a:ext cx="661988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𝐃𝐍𝐀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26_1#289617b6b.blank?pid=908beeee8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7588" y="1479486"/>
                <a:ext cx="661988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10" t="-180" r="58" b="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27_1#289617b6b.blank?pid=908beeee8&amp;color=0,0,0&amp;vpa=12&amp;vtp=1&amp;bbb=1"/>
          <p:cNvSpPr/>
          <p:nvPr/>
        </p:nvSpPr>
        <p:spPr>
          <a:xfrm>
            <a:off x="7335901" y="13883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统一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28_1#289617b6b?pid=908beeee8&amp;color=0,0,0&amp;vtp=1&amp;bt=1&amp;bbb=1&amp;hb=1"/>
              <p:cNvSpPr/>
              <p:nvPr/>
            </p:nvSpPr>
            <p:spPr>
              <a:xfrm>
                <a:off x="722376" y="193802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①②③④这四种生物的细胞都具有相似的细胞膜，细胞质中都有核糖体这种细胞器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作为遗传物质，这体现了细胞的统一性。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28_1#289617b6b?pid=908beee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8020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9_1#7a706ebab?pid=908beeee8&amp;color=0,0,0&amp;vtp=1&amp;bt=1&amp;bbb=1&amp;hb=1"/>
          <p:cNvSpPr/>
          <p:nvPr/>
        </p:nvSpPr>
        <p:spPr>
          <a:xfrm>
            <a:off x="722376" y="969264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（4）从生命系统的结构层次来看，与图③相比，图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生物没有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⑤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中的生物由于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只能寄生在活细胞中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它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填“属于”或“不属于”）生命系统。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在一条小河中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河中所有的蓝细菌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填“是”或“不是”）一个种群；大熊猫生活的冷箭竹林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是生命系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统的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0_1#7a706ebab.blank?pid=908beeee8&amp;color=0,0,0&amp;vpa=13&amp;vtp=1&amp;bbb=1"/>
          <p:cNvSpPr/>
          <p:nvPr/>
        </p:nvSpPr>
        <p:spPr>
          <a:xfrm>
            <a:off x="7739126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系统</a:t>
            </a:r>
            <a:endParaRPr lang="en-US" altLang="zh-CN" sz="2000" dirty="0"/>
          </a:p>
        </p:txBody>
      </p:sp>
      <p:sp>
        <p:nvSpPr>
          <p:cNvPr id="4" name="QB_6_AN.31_1#7a706ebab.blank?pid=908beeee8&amp;color=0,0,0&amp;vpa=14&amp;vtp=1&amp;bbb=1"/>
          <p:cNvSpPr/>
          <p:nvPr/>
        </p:nvSpPr>
        <p:spPr>
          <a:xfrm>
            <a:off x="4287901" y="13883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不属于</a:t>
            </a:r>
            <a:endParaRPr lang="en-US" altLang="zh-CN" sz="2000" dirty="0"/>
          </a:p>
        </p:txBody>
      </p:sp>
      <p:sp>
        <p:nvSpPr>
          <p:cNvPr id="5" name="QB_6_AN.32_1#7a706ebab.blank?pid=908beeee8&amp;color=0,0,0&amp;vpa=15&amp;vtp=1&amp;bbb=1"/>
          <p:cNvSpPr/>
          <p:nvPr/>
        </p:nvSpPr>
        <p:spPr>
          <a:xfrm>
            <a:off x="2763901" y="18455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不是</a:t>
            </a:r>
            <a:endParaRPr lang="en-US" altLang="zh-CN" sz="2000" dirty="0"/>
          </a:p>
        </p:txBody>
      </p:sp>
      <p:sp>
        <p:nvSpPr>
          <p:cNvPr id="6" name="QB_6_AN.33_1#7a706ebab.blank?pid=908beeee8&amp;color=0,0,0&amp;vpa=16&amp;vtp=1&amp;bbb=1"/>
          <p:cNvSpPr/>
          <p:nvPr/>
        </p:nvSpPr>
        <p:spPr>
          <a:xfrm>
            <a:off x="1239901" y="23027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生态系统</a:t>
            </a:r>
            <a:endParaRPr lang="en-US" altLang="zh-CN" sz="2000" dirty="0"/>
          </a:p>
        </p:txBody>
      </p:sp>
      <p:sp>
        <p:nvSpPr>
          <p:cNvPr id="7" name="QB_6_AS.34_1#7a706ebab?pid=908beeee8&amp;color=0,0,0&amp;vtp=1&amp;bt=1&amp;bbb=1&amp;hb=1"/>
          <p:cNvSpPr/>
          <p:nvPr/>
        </p:nvSpPr>
        <p:spPr>
          <a:xfrm>
            <a:off x="722376" y="285242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④冷箭竹为植物，与图③大熊猫相比，植物没有系统层次。⑤为病毒，没有细胞结构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须寄生在活细胞中生活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，不属于生命系统。某一区域同一种生物的全部个体构成种群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一类细菌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，包括念珠蓝细菌、颤蓝细菌、发菜等，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所以一条小河中所有的蓝细菌不是一个种群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冷箭竹林是该区域所有生物和非生物环境的统一整体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，属于生态系统。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5_1#936723082?pid=48c83aa2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［江西南昌2025高一上月考］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观察是科学探究的一种方法。科学观察需要工具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显微镜就是其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中一种工具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BD.36_1#196f6503f?sp=1&amp;pid=936723082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（1）为使物像放大倍数最大，应选用图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中的组合为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填序号）。</a:t>
            </a:r>
            <a:endParaRPr lang="en-US" altLang="zh-CN" sz="2000" dirty="0"/>
          </a:p>
        </p:txBody>
      </p:sp>
      <p:sp>
        <p:nvSpPr>
          <p:cNvPr id="4" name="QB_6_AN.37_1#196f6503f.blank?pid=936723082&amp;color=0,0,0&amp;vpa=17&amp;vtp=1&amp;bbb=1"/>
          <p:cNvSpPr/>
          <p:nvPr/>
        </p:nvSpPr>
        <p:spPr>
          <a:xfrm>
            <a:off x="6618351" y="1894562"/>
            <a:ext cx="946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②③⑤</a:t>
            </a:r>
            <a:endParaRPr lang="en-US" altLang="zh-CN" sz="2000" dirty="0"/>
          </a:p>
        </p:txBody>
      </p:sp>
      <p:pic>
        <p:nvPicPr>
          <p:cNvPr id="5" name="QB_6_BD.36_2#196f6503f?iti=1&amp;pid=93672308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1224" y="2458281"/>
            <a:ext cx="1755648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6_BD.36_3#196f6503f?iti=1&amp;pid=936723082&amp;color=0,0,0&amp;vtp=1&amp;bbb=1"/>
          <p:cNvSpPr/>
          <p:nvPr/>
        </p:nvSpPr>
        <p:spPr>
          <a:xfrm>
            <a:off x="5868860" y="3417385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B_6_AS.38_1#196f6503f?pid=936723082&amp;color=0,0,0&amp;vtp=1&amp;bbb=1&amp;hb=1"/>
          <p:cNvSpPr/>
          <p:nvPr/>
        </p:nvSpPr>
        <p:spPr>
          <a:xfrm>
            <a:off x="722376" y="3926401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图1中③④有螺纹，是物镜，物镜的放大倍数与其长短成正比，物镜越长，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放大倍数越大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③的放大倍数更大。①②无螺纹，是目镜，目镜越长放大倍数越小，故②放大倍数更大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物镜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离玻片越近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，放大倍数越大，故为使物像放大倍数最大，应选用图1中的组合为②③⑤。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9_1#fd26a4bd7?pid=936723082&amp;color=0,0,0&amp;mp=1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（2）观察写有“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”的装片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视野中看到的图像是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39_1#fd26a4bd7?pid=936723082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40_1#fd26a4bd7.blank?pid=936723082&amp;color=0,0,0&amp;mp=1&amp;vpa=18&amp;vtp=1&amp;bbb=1"/>
              <p:cNvSpPr/>
              <p:nvPr/>
            </p:nvSpPr>
            <p:spPr>
              <a:xfrm>
                <a:off x="6881685" y="1020000"/>
                <a:ext cx="766572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40_1#fd26a4bd7.blank?pid=936723082&amp;color=0,0,0&amp;mp=1&amp;vpa=1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685" y="1020000"/>
                <a:ext cx="766572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25" t="-60" r="41" b="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1_1#fd26a4bd7?pid=936723082&amp;color=0,0,0&amp;vtp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显微镜成的是上下颠倒、左右相反的虚像，观察写有“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”的装片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视野中看到的图像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41_1#fd26a4bd7?pid=93672308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3"/>
                <a:stretch>
                  <a:fillRect l="-4" t="-53" r="-803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_1#6bf248e0b?pid=93672308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3）在观察细胞时，视野中有一污点，移动玻片和转动目镜，污点均不动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污点可能在</a:t>
            </a:r>
            <a:r>
              <a:rPr lang="en-US" altLang="zh-CN" sz="20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spc="-50" dirty="0"/>
          </a:p>
        </p:txBody>
      </p:sp>
      <p:sp>
        <p:nvSpPr>
          <p:cNvPr id="3" name="QB_6_AN.43_1#6bf248e0b.blank?pid=936723082&amp;color=0,0,0&amp;vpa=19&amp;vtp=1&amp;bbb=1"/>
          <p:cNvSpPr/>
          <p:nvPr/>
        </p:nvSpPr>
        <p:spPr>
          <a:xfrm>
            <a:off x="10295001" y="931164"/>
            <a:ext cx="6731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物镜</a:t>
            </a:r>
            <a:endParaRPr lang="en-US" altLang="zh-CN" sz="2000" spc="-50" dirty="0"/>
          </a:p>
        </p:txBody>
      </p:sp>
      <p:sp>
        <p:nvSpPr>
          <p:cNvPr id="4" name="QB_6_AS.44_1#6bf248e0b?pid=936723082&amp;color=0,0,0&amp;vtp=1&amp;bt=1&amp;bbb=1"/>
          <p:cNvSpPr/>
          <p:nvPr/>
        </p:nvSpPr>
        <p:spPr>
          <a:xfrm>
            <a:off x="722376" y="1409573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在观察细胞时，视野中有一污点，移动玻片和转动目镜，污点均不动，则污点可能在物镜上。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45_1#e20ce4397?iti=2&amp;htil=1&amp;pid=936723082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4419" y="1054296"/>
            <a:ext cx="2578608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6_BD.45_2#e20ce4397?iti=2&amp;htil=1&amp;pid=936723082&amp;color=0,0,0&amp;vtp=1&amp;bbb=1"/>
          <p:cNvSpPr/>
          <p:nvPr/>
        </p:nvSpPr>
        <p:spPr>
          <a:xfrm>
            <a:off x="9863536" y="282620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4" name="QB_6_BD.45_3#e20ce4397?htil=1&amp;sp=1&amp;pid=936723082&amp;color=0,0,0&amp;vtp=1&amp;bt=1&amp;bbb=1&amp;hb=1&amp;hs=1"/>
          <p:cNvSpPr/>
          <p:nvPr/>
        </p:nvSpPr>
        <p:spPr>
          <a:xfrm>
            <a:off x="722376" y="972000"/>
            <a:ext cx="8037576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（4）采集湿地水样进行显微观察，如图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所示是在显微镜下观察到的不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同视野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，若将视野1转为视野2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正确的操作步骤是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选择需要进行的操作并进行排序，填序号）。</a:t>
            </a:r>
            <a:endParaRPr lang="en-US" altLang="zh-CN" sz="2000" dirty="0"/>
          </a:p>
        </p:txBody>
      </p:sp>
      <p:sp>
        <p:nvSpPr>
          <p:cNvPr id="5" name="QB_6_AN.46_1#e20ce4397.blank?pid=936723082&amp;color=0,0,0&amp;vpa=20&amp;vtp=1&amp;bbb=1"/>
          <p:cNvSpPr/>
          <p:nvPr/>
        </p:nvSpPr>
        <p:spPr>
          <a:xfrm>
            <a:off x="6364351" y="1391100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⑥④②③</a:t>
            </a:r>
            <a:endParaRPr lang="en-US" altLang="zh-CN" sz="2000" dirty="0"/>
          </a:p>
        </p:txBody>
      </p:sp>
      <p:sp>
        <p:nvSpPr>
          <p:cNvPr id="6" name="QB_6_BD.45_4#e20ce4397?htil=1&amp;pid=936723082&amp;color=0,0,0&amp;vtp=1&amp;bbb=1&amp;hs=1"/>
          <p:cNvSpPr/>
          <p:nvPr/>
        </p:nvSpPr>
        <p:spPr>
          <a:xfrm>
            <a:off x="722376" y="2389862"/>
            <a:ext cx="8037576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①调节粗准焦螺旋抬高镜筒</a:t>
            </a:r>
            <a:endParaRPr lang="en-US" altLang="zh-CN" sz="2000" dirty="0"/>
          </a:p>
        </p:txBody>
      </p:sp>
      <p:sp>
        <p:nvSpPr>
          <p:cNvPr id="7" name="QB_6_BD.45_5#e20ce4397?htil=1&amp;sp=1&amp;pid=936723082&amp;color=0,0,0&amp;vtp=1&amp;bbb=1"/>
          <p:cNvSpPr/>
          <p:nvPr/>
        </p:nvSpPr>
        <p:spPr>
          <a:xfrm>
            <a:off x="722376" y="2896846"/>
            <a:ext cx="8037576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②调节光圈使视野变亮</a:t>
            </a:r>
            <a:endParaRPr lang="en-US" altLang="zh-CN" sz="2000" dirty="0"/>
          </a:p>
        </p:txBody>
      </p:sp>
      <p:sp>
        <p:nvSpPr>
          <p:cNvPr id="8" name="QB_6_BD.45_6#e20ce4397?htil=1&amp;sp=1&amp;pid=936723082&amp;color=0,0,0&amp;vtp=1&amp;bbb=1&amp;hs=1"/>
          <p:cNvSpPr/>
          <p:nvPr/>
        </p:nvSpPr>
        <p:spPr>
          <a:xfrm>
            <a:off x="719993" y="3403830"/>
            <a:ext cx="1075201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③调节细准焦螺旋使物像清晰</a:t>
            </a:r>
            <a:endParaRPr lang="en-US" altLang="zh-CN" sz="2000" dirty="0"/>
          </a:p>
        </p:txBody>
      </p:sp>
      <p:sp>
        <p:nvSpPr>
          <p:cNvPr id="9" name="QB_6_BD.45_7#e20ce4397?htil=1&amp;sp=1&amp;pid=936723082&amp;color=0,0,0&amp;vtp=1&amp;bbb=1"/>
          <p:cNvSpPr/>
          <p:nvPr/>
        </p:nvSpPr>
        <p:spPr>
          <a:xfrm>
            <a:off x="719993" y="3910814"/>
            <a:ext cx="1075201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④转动转换器换上高倍镜</a:t>
            </a:r>
            <a:endParaRPr lang="en-US" altLang="zh-CN" sz="2000" dirty="0"/>
          </a:p>
        </p:txBody>
      </p:sp>
      <p:sp>
        <p:nvSpPr>
          <p:cNvPr id="10" name="QB_6_BD.45_8#e20ce4397?htil=1&amp;sp=1&amp;pid=936723082&amp;color=0,0,0&amp;vtp=1&amp;bbb=1"/>
          <p:cNvSpPr/>
          <p:nvPr/>
        </p:nvSpPr>
        <p:spPr>
          <a:xfrm>
            <a:off x="719993" y="4417798"/>
            <a:ext cx="1075201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⑤向右移动装片</a:t>
            </a:r>
            <a:endParaRPr lang="en-US" altLang="zh-CN" sz="2000" dirty="0"/>
          </a:p>
        </p:txBody>
      </p:sp>
      <p:sp>
        <p:nvSpPr>
          <p:cNvPr id="11" name="QB_6_BD.45_9#e20ce4397?htil=1&amp;sp=1&amp;pid=936723082&amp;color=0,0,0&amp;vtp=1&amp;bbb=1"/>
          <p:cNvSpPr/>
          <p:nvPr/>
        </p:nvSpPr>
        <p:spPr>
          <a:xfrm>
            <a:off x="719993" y="4924782"/>
            <a:ext cx="1075201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⑥向左移动装片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6a18ff03.fixed?pid=dcb4e8e4e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66a18ff03.fixed?pid=dcb4e8e4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第1章素养检测</a:t>
            </a:r>
            <a:endParaRPr lang="en-US" altLang="zh-CN" sz="4400" dirty="0"/>
          </a:p>
        </p:txBody>
      </p:sp>
      <p:pic>
        <p:nvPicPr>
          <p:cNvPr id="4" name="C_3#66a18ff03.fixed?pid=dcb4e8e4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6a18ff03.fixed?pid=dcb4e8e4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47_1#e20ce4397?pid=93672308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由图2可知，视野2中的草履虫在视野1的左边，装片的移动规律是“偏哪移哪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装片向左移动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，能使物像移到视野中央。将视野1转为视野2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正确的操作步骤是在低倍镜视野下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将装片向左移动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，使要观察的物像移到视野中央，转动转换器换上高倍镜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调节反光镜或光圈使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视野变亮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，调节细准焦螺旋直到物像清晰可见，因此正确的操作步骤是⑥④②③。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8_1#fc9f5f6c3?sp=1&amp;pid=936723082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（5）图3中①是在目镜为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，物镜为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的显微镜下观察人的口腔上皮细胞时的视野，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更换物镜后的视野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则更换的物镜应为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填放大倍数）。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8_1#fc9f5f6c3?sp=1&amp;pid=93672308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49_1#fc9f5f6c3.blank?pid=936723082&amp;color=0,0,0&amp;vpa=21&amp;vtp=1&amp;bbb=1"/>
              <p:cNvSpPr/>
              <p:nvPr/>
            </p:nvSpPr>
            <p:spPr>
              <a:xfrm>
                <a:off x="5089589" y="1479936"/>
                <a:ext cx="672402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49_1#fc9f5f6c3.blank?pid=936723082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9589" y="1479936"/>
                <a:ext cx="672402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10" t="-122" b="1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BD.48_2#fc9f5f6c3?iti=3&amp;pid=93672308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6632" y="2021528"/>
            <a:ext cx="208483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BD.48_3#fc9f5f6c3?iti=3&amp;pid=936723082&amp;color=0,0,0&amp;vtp=1&amp;bbb=1"/>
          <p:cNvSpPr/>
          <p:nvPr/>
        </p:nvSpPr>
        <p:spPr>
          <a:xfrm>
            <a:off x="5868860" y="324580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50_1#fc9f5f6c3?pid=936723082&amp;color=0,0,0&amp;vtp=1&amp;bt=1&amp;bbb=1&amp;hb=1"/>
              <p:cNvSpPr/>
              <p:nvPr/>
            </p:nvSpPr>
            <p:spPr>
              <a:xfrm>
                <a:off x="722376" y="3756348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视野①中由10个连成一排的细胞放大到视野②中只有2个细胞，视野中长度放大了5倍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，更换物镜后，放大倍数是原来的5倍，原物镜放大倍数为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，故更换的物镜应为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50_1#fc9f5f6c3?pid=93672308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56348"/>
                <a:ext cx="10753344" cy="965200"/>
              </a:xfrm>
              <a:prstGeom prst="rect">
                <a:avLst/>
              </a:prstGeom>
              <a:blipFill rotWithShape="1">
                <a:blip r:embed="rId4"/>
                <a:stretch>
                  <a:fillRect l="-4" t="-33" r="-650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51_1#936723082?pid=48c83aa2f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</p:txBody>
      </p:sp>
      <p:sp>
        <p:nvSpPr>
          <p:cNvPr id="3" name="QO_5_EX.51_2#936723082?pid=48c83aa2f&amp;color=0,0,0&amp;vtp=1&amp;bbb=1"/>
          <p:cNvSpPr/>
          <p:nvPr/>
        </p:nvSpPr>
        <p:spPr>
          <a:xfrm>
            <a:off x="722376" y="1474446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判断视野中污物可能存在的位置</a:t>
            </a:r>
            <a:endParaRPr lang="en-US" altLang="zh-CN" sz="2000" dirty="0"/>
          </a:p>
        </p:txBody>
      </p:sp>
      <p:pic>
        <p:nvPicPr>
          <p:cNvPr id="4" name="QO_5_EX.51_3#936723082?pid=48c83aa2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070296"/>
            <a:ext cx="5020056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9108bf93?pid=66a18ff03&amp;color=0,0,0&amp;vtp=1&amp;bt=1&amp;bbb=1"/>
          <p:cNvSpPr/>
          <p:nvPr/>
        </p:nvSpPr>
        <p:spPr>
          <a:xfrm>
            <a:off x="722376" y="969264"/>
            <a:ext cx="1075334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建议用时：20分钟</a:t>
            </a:r>
            <a:endParaRPr lang="en-US" altLang="zh-CN" sz="2000" dirty="0"/>
          </a:p>
        </p:txBody>
      </p:sp>
      <p:sp>
        <p:nvSpPr>
          <p:cNvPr id="3" name="QC_5_BD.1_1#6ef6e82db?pid=232c027b7&amp;color=0,0,0&amp;vtp=1&amp;bbb=1"/>
          <p:cNvSpPr/>
          <p:nvPr/>
        </p:nvSpPr>
        <p:spPr>
          <a:xfrm>
            <a:off x="722376" y="1415068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［湖北武汉2025高一上期中］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下列关于真核生物和原核生物的表述，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_1#6ef6e82db.bracket?pid=232c027b7&amp;color=0,0,0&amp;vpa=1&amp;vtp=1"/>
          <p:cNvSpPr/>
          <p:nvPr/>
        </p:nvSpPr>
        <p:spPr>
          <a:xfrm>
            <a:off x="9756839" y="1415068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_2#6ef6e82db.choices?pid=232c027b7&amp;color=0,0,0&amp;vtp=1&amp;bbb=1"/>
          <p:cNvSpPr/>
          <p:nvPr/>
        </p:nvSpPr>
        <p:spPr>
          <a:xfrm>
            <a:off x="722376" y="1851821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A.真核生物是指动物、植物等高等生物，细菌、病毒和真菌都属于原核生物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.已知人成熟的红细胞无细胞核，所以这种细胞属于原核细胞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.真核生物都是肉眼可见的，原核生物都必须借助显微镜才能观察到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.真核生物是指由真核细胞构成的生物，原核生物是指由原核细胞构成的生物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6ef6e82db?pid=232c027b7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真菌属于真核生物，病毒无细胞结构，既不属于真核生物又不属于原核生物，A错误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人是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真核生物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，人成熟的红细胞虽无细胞核，但属于真核细胞，B错误；真核生物不一定肉眼可见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例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如酵母菌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，原核生物不都需要借助显微镜观察，例如蓝细菌以细胞群体的形式存在时，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肉眼可见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错误；真核生物是指由真核细胞构成的生物，原核生物是指由原核细胞构成的生物，D正确。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561bd8e0f?sp=1&amp;pid=232c027b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［山东青岛2025高一上月考］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如图是将病毒、蓝细菌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草履虫和水绵四种生物按不同的分类依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据分成四组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561bd8e0f.bracket?pid=232c027b7&amp;color=0,0,0&amp;vpa=2&amp;vtp=1"/>
          <p:cNvSpPr/>
          <p:nvPr/>
        </p:nvSpPr>
        <p:spPr>
          <a:xfrm>
            <a:off x="447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4_2#561bd8e0f?pid=232c027b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008" y="2021528"/>
            <a:ext cx="292608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4_3#561bd8e0f.choices?pid=232c027b7&amp;color=0,0,0&amp;vtp=1&amp;bbb=1"/>
          <p:cNvSpPr/>
          <p:nvPr/>
        </p:nvSpPr>
        <p:spPr>
          <a:xfrm>
            <a:off x="722376" y="3558228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丁组中的生物中都具有核膜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.甲与乙的分类依据可以是有无叶绿体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丙与丁的分类依据可以是有无染色体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.甲组中的生物中都没有细胞壁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561bd8e0f?pid=232c027b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丁组中的生物是草履虫和水绵，都是真核细胞构成的真核生物，都具有核膜，A正确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组中蓝细菌为原核生物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，没有叶绿体，甲与乙的分类依据不能是有无叶绿体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但可以是能否进行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光合作用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，B错误；丙组中病毒（没有细胞结构）和蓝细菌（原核生物）都无染色体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丁组中草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履虫和水绵都是真核生物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，都有染色体，C正确；甲组中的病毒无细胞结构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草履虫是单细胞原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生动物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，都无细胞壁，D正确。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425ce043e?pid=232c027b7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［江苏常州联盟校2024高一上期中］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“模式生物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是作为实验模型以研究特定生物学现象的动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、植物和微生物。从研究模式生物得到的结论，通常可适用于其他同类生物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如常用的模式生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物有噬菌体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、大肠杆菌、酵母菌、拟南芥（一种植物）、果蝇和小白鼠等，下列关于“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模式生物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425ce043e.bracket?pid=232c027b7&amp;color=0,0,0&amp;vpa=3&amp;vtp=1"/>
          <p:cNvSpPr/>
          <p:nvPr/>
        </p:nvSpPr>
        <p:spPr>
          <a:xfrm>
            <a:off x="2954401" y="23436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_2#425ce043e.choices?pid=232c027b7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A.“模式生物”的研究都能体现生命活动离不开细胞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.大肠杆菌与拟南芥细胞都具有细胞壁，酵母菌没有细胞壁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.作为“模式生物”的噬菌体、大肠杆菌、酵母菌都可在普通培养基中进行培养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.“模式生物”能体现细胞的统一性，但不能体现细胞的多样性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425ce043e?pid=232c027b7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“模式生物”中的病毒需要寄生在活细胞内生活，单细胞生物能够独立完成生命活动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细胞生物依赖各种分化的细胞密切合作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，共同完成一系列复杂的生命活动，故“模式生物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的研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究都能体现生命活动离不开细胞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，A正确；酵母菌也具有细胞壁，B错误；噬菌体是病毒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必须寄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生在活细胞内生活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，所以需要用活细胞培养，C错误；“模式生物”（除病毒外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的细胞具有相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似的结构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，能体现细胞的统一性，“模式生物”（除病毒外）的细胞各种各样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也体现了细胞的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04d79bf63?sp=1&amp;pid=232c027b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［辽宁沈阳郊联体2025高一上月考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如图是在光学显微镜下观察到的鱼肠切片和芦苇根切片的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有关说法正确的是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04d79bf63.bracket?pid=232c027b7&amp;color=0,0,0&amp;vpa=4&amp;vtp=1"/>
          <p:cNvSpPr/>
          <p:nvPr/>
        </p:nvSpPr>
        <p:spPr>
          <a:xfrm>
            <a:off x="3716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0_2#04d79bf63?pid=232c027b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7056" y="2021528"/>
            <a:ext cx="4434840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04d79bf63.choices?pid=232c027b7&amp;color=0,0,0&amp;vtp=1&amp;bbb=1"/>
              <p:cNvSpPr/>
              <p:nvPr/>
            </p:nvSpPr>
            <p:spPr>
              <a:xfrm>
                <a:off x="722376" y="42440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A.若选用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的目镜和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的物镜组合观察，则物像的面积是实物的400倍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.若据图得出动植物都是由细胞和细胞产物构成的结论，运用了完全归纳法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.由A视野调为B视野后，可使用更大的光圈或凹面镜将视野调亮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.草履虫、鱼和芦苇的生命活动均依赖各种分化细胞的密切合作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0_3#04d79bf63.choices?pid=232c027b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440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3514</Words>
  <Application>WPS 演示</Application>
  <PresentationFormat>宽屏</PresentationFormat>
  <Paragraphs>198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Calibri</vt:lpstr>
      <vt:lpstr>Arial Unicode MS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2025-05-08T05:44:00Z</dcterms:created>
  <dcterms:modified xsi:type="dcterms:W3CDTF">2025-05-16T01:04:41Z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ADDDAD0503584EF69791DB4927AA577A_12</vt:lpwstr>
  </property>
  <property fmtid="{D5CDD505-2E9C-101B-9397-08002B2CF9AE}" pid="3" name="KSOProductBuildVer">
    <vt:lpwstr>2052-12.1.0.20784</vt:lpwstr>
  </property>
</Properties>
</file>