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7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932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3f29a350009a8ee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f3adb23f3?sp=1&amp;pid=caa57da6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［江苏南通2024高一上月考］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某生物兴趣小组将适量黑藻置于密闭容器中，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经过一定的处理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测量容器内单位时间氧气的变化量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，实验结果记录如表。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下列分析错误的是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C_3_BD.10_2#f3adb23f3?colgroup=20,1,1,2,2,2,2,2,2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2496449"/>
                  </p:ext>
                </p:extLst>
              </p:nvPr>
            </p:nvGraphicFramePr>
            <p:xfrm>
              <a:off x="722376" y="2021528"/>
              <a:ext cx="10643616" cy="1379220"/>
            </p:xfrm>
            <a:graphic>
              <a:graphicData uri="http://schemas.openxmlformats.org/drawingml/2006/table">
                <a:tbl>
                  <a:tblPr/>
                  <a:tblGrid>
                    <a:gridCol w="5349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94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39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949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适宜光照下氧气体积的改变量</a:t>
                          </a: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mL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+4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+11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+18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+26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+22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+13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+9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黑暗中氧气体积的改变量</a:t>
                          </a: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mL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−4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−7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−11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−16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−23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−28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−21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C_3_BD.10_2#f3adb23f3?colgroup=20,1,1,2,2,2,2,2,2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2496449"/>
                  </p:ext>
                </p:extLst>
              </p:nvPr>
            </p:nvGraphicFramePr>
            <p:xfrm>
              <a:off x="722376" y="2021528"/>
              <a:ext cx="10643616" cy="1379220"/>
            </p:xfrm>
            <a:graphic>
              <a:graphicData uri="http://schemas.openxmlformats.org/drawingml/2006/table">
                <a:tbl>
                  <a:tblPr/>
                  <a:tblGrid>
                    <a:gridCol w="5349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94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39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949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704088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4" t="-1316" r="-99203" b="-2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4" t="-102667" r="-99203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00000" t="-102667" r="-788636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26316" t="-102667" r="-508772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8621" t="-102667" r="-400000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18261" t="-102667" r="-303478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07759" t="-102667" r="-200862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19130" t="-102667" r="-102609" b="-1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06897" t="-102667" r="-1724" b="-12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4" t="-200000" r="-99203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87640" t="-200000" r="-878652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00000" t="-200000" r="-788636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26316" t="-200000" r="-508772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8621" t="-200000" r="-400000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18261" t="-200000" r="-303478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07759" t="-200000" r="-200862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19130" t="-200000" r="-102609" b="-22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06897" t="-200000" r="-1724" b="-223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3_AN.11_1#f3adb23f3.bracket?pid=caa57da61&amp;color=0,0,0&amp;vpa=3&amp;vtp=1"/>
          <p:cNvSpPr/>
          <p:nvPr/>
        </p:nvSpPr>
        <p:spPr>
          <a:xfrm>
            <a:off x="9304401" y="14292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0_3#f3adb23f3.choices?pid=caa57da61&amp;color=0,0,0&amp;vtp=1&amp;bbb=1"/>
              <p:cNvSpPr/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A.该实验的目的是探究温度对黑藻呼吸作用和光合作用的影响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相比，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 ℃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时黑藻细胞中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的生成速率更快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时黑藻不进行光合作用，原因是低温下酶活性太低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.光合作用相关酶的最适温度可能比呼吸作用相关酶的最适温度低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0_3#f3adb23f3.choices?pid=caa57da6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blipFill>
                <a:blip r:embed="rId4"/>
                <a:stretch>
                  <a:fillRect l="-1474" b="-52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2_1#f3adb23f3?pid=caa57da61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由题表可知，该实验的自变量为温度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因变量为适宜光照下和黑暗中单位时间氧气体积的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，故该实验的目的是探究温度对黑藻呼吸作用和光合作用的影响，A正确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表格中的适宜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光照下氧气体积的改变量表示净光合速率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故黑藻细胞的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总光合速率在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26+16=42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22+23=45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相比，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 ℃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条件下黑藻细胞固定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的速率更快，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的生成速率更快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时黑藻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细胞的总光合速率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呼吸速率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=0+2=2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故此条件下黑藻进行光合作用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错误；由表可知，黑藻细胞呼吸作用相关酶的最适温度约为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光合作用相关酶的最适温度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，故光合作用相关酶的最适温度可能比呼吸作用相关酶的最适温度低，D正确。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2_1#f3adb23f3?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>
                <a:blip r:embed="rId3"/>
                <a:stretch>
                  <a:fillRect l="-1587" r="-3515" b="-26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3_1#b9ad4c465?sp=1&amp;pid=caa57da61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如表为甲同学用某浓度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溶液进行质壁分离实验时所测得的数据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如图为乙同学用另一浓度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溶液进行质壁分离实验时所绘制的曲线图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下列分析正确的是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13_1#b9ad4c465?sp=1&amp;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>
                <a:blip r:embed="rId3"/>
                <a:stretch>
                  <a:fillRect l="-1474" r="-1417" b="-1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C_3_BD.13_2#b9ad4c465?colgroup=10,4,4,4,4,7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795636"/>
                  </p:ext>
                </p:extLst>
              </p:nvPr>
            </p:nvGraphicFramePr>
            <p:xfrm>
              <a:off x="722376" y="2021528"/>
              <a:ext cx="10680192" cy="919480"/>
            </p:xfrm>
            <a:graphic>
              <a:graphicData uri="http://schemas.openxmlformats.org/drawingml/2006/table">
                <a:tbl>
                  <a:tblPr/>
                  <a:tblGrid>
                    <a:gridCol w="29718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488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时间/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min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原生质体相对大小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90%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60%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C_3_BD.13_2#b9ad4c465?colgroup=10,4,4,4,4,7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795636"/>
                  </p:ext>
                </p:extLst>
              </p:nvPr>
            </p:nvGraphicFramePr>
            <p:xfrm>
              <a:off x="722376" y="2021528"/>
              <a:ext cx="10680192" cy="919480"/>
            </p:xfrm>
            <a:graphic>
              <a:graphicData uri="http://schemas.openxmlformats.org/drawingml/2006/table">
                <a:tbl>
                  <a:tblPr/>
                  <a:tblGrid>
                    <a:gridCol w="29718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488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5" t="-1316" r="-259631" b="-1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原生质体相对大小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4474" t="-101316" r="-455702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4474" t="-101316" r="-355702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4474" t="-101316" r="-255702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4474" t="-101316" r="-155702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6884" t="-101316" r="-567" b="-197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3_AN.14_1#b9ad4c465.bracket?pid=caa57da61&amp;color=0,0,0&amp;vpa=4&amp;vtp=1"/>
          <p:cNvSpPr/>
          <p:nvPr/>
        </p:nvSpPr>
        <p:spPr>
          <a:xfrm>
            <a:off x="8652955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5" name="QC_3_BD.13_3#b9ad4c465?htil=2&amp;pid=caa57da6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2520" y="3075628"/>
            <a:ext cx="272491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BD.13_4#b9ad4c465.choices?htil=2&amp;pid=caa57da61&amp;color=0,0,0&amp;vtp=1&amp;bbb=1&amp;hb=1"/>
              <p:cNvSpPr/>
              <p:nvPr/>
            </p:nvSpPr>
            <p:spPr>
              <a:xfrm>
                <a:off x="722376" y="3075628"/>
                <a:ext cx="7891272" cy="323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A.甲同学实验进行到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时质壁分离达到平衡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滴加清水会发生质壁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分离复原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.甲同学所用溶液浓度大于乙同学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乙同学在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时可观察到质壁分离现象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此时细胞液浓度一定小于外界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溶液浓度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乙同学在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时观察不到质壁分离现象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此时细胞液浓度一定等于外界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溶液浓度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3_BD.13_4#b9ad4c465.choices?htil=2&amp;pid=caa57da6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75628"/>
                <a:ext cx="7891272" cy="3238500"/>
              </a:xfrm>
              <a:prstGeom prst="rect">
                <a:avLst/>
              </a:prstGeom>
              <a:blipFill>
                <a:blip r:embed="rId6"/>
                <a:stretch>
                  <a:fillRect l="-2009" r="-1623" b="-3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5_1#b9ad4c465?pid=caa57da61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在适宜浓度的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，细胞可以发生质壁分离自动复原；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由题表可知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甲同学的实验结果在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后不再发生变化，可能是溶液浓度过大导致细胞已经死亡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滴加清水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后不会发生质壁分离复原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，而乙同学的曲线图中体现出细胞发生了质壁分离自动复原过程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同学所用溶液浓度大于乙同学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，A错误，B正确。由题图可知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乙同学在实验进行到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细胞正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在发生质壁分离复原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，可观察到质壁分离现象，此时细胞吸水，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细胞液浓度大于外界溶液浓度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乙同学在实验进行到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时观察不到质壁分离现象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此时细胞液浓度等于或大于外界溶液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，由于细胞壁的作用，原生质体不能再增大，D错误。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5_1#b9ad4c465?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>
                <a:blip r:embed="rId3"/>
                <a:stretch>
                  <a:fillRect l="-1587" r="-1417" b="-3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16_1#b9ad4c465?pid=caa57da6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当细胞液的浓度小于外界溶液的浓度时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，细胞液中的水分就透过原生质层进入外界溶液中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原生质层的伸缩性比细胞壁大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，随着细胞不断失水，原生质层就会与细胞壁逐渐分离开来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生质壁分离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。当细胞液的浓度大于外界溶液的浓度时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外界溶液中的水分就透过原生质层进入细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胞液中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，整个原生质层就会慢慢地恢复成原来的状态，即发生质壁分离复原。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7_1#80fd6bf4a?htil=3&amp;pid=caa57da6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6832" y="972000"/>
            <a:ext cx="4521200" cy="22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7_2#80fd6bf4a?htil=3&amp;sp=1&amp;pid=caa57da61&amp;color=0,0,0&amp;vtp=1&amp;bt=1&amp;bbb=1&amp;hb=1&amp;hs=1"/>
              <p:cNvSpPr/>
              <p:nvPr/>
            </p:nvSpPr>
            <p:spPr>
              <a:xfrm>
                <a:off x="722376" y="984700"/>
                <a:ext cx="5824728" cy="228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［山东淄博实验中学2025高一上月考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科研人员对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绿色植物光暗转换过程中的适应机制进行研究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定绿色植物由黑暗到光照的过程中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吸收速率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𝜇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和光反应相对速率的变化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结果如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下列叙述正确的是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3_BD.17_2#80fd6bf4a?htil=3&amp;sp=1&amp;pid=caa57da61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84700"/>
                <a:ext cx="5824728" cy="2286000"/>
              </a:xfrm>
              <a:prstGeom prst="rect">
                <a:avLst/>
              </a:prstGeom>
              <a:blipFill>
                <a:blip r:embed="rId4"/>
                <a:stretch>
                  <a:fillRect l="-2723" r="-2513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18_1#80fd6bf4a.bracket?pid=caa57da61&amp;color=0,0,0&amp;vpa=5&amp;vtp=1"/>
          <p:cNvSpPr/>
          <p:nvPr/>
        </p:nvSpPr>
        <p:spPr>
          <a:xfrm>
            <a:off x="3462401" y="281350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7_3#80fd6bf4a.choices?pid=caa57da61&amp;color=0,0,0&amp;vtp=1&amp;bbb=1&amp;hb=1&amp;hs=1"/>
              <p:cNvSpPr/>
              <p:nvPr/>
            </p:nvSpPr>
            <p:spPr>
              <a:xfrm>
                <a:off x="722376" y="3308834"/>
                <a:ext cx="10753344" cy="232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黑暗时植株的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吸收速率为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−0.1 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，与线粒体内膜产生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.由黑暗转变为光照条件后，叶肉细胞中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的量会一直增加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0∼0.5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光反应相对速率下降，与暗反应激活延迟造成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积累有关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后，光反应和暗反应速率均稳定，光反应产生的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小于暗反应消耗的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7_3#80fd6bf4a.choices?pid=caa57da6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8834"/>
                <a:ext cx="10753344" cy="2324100"/>
              </a:xfrm>
              <a:prstGeom prst="rect">
                <a:avLst/>
              </a:prstGeom>
              <a:blipFill>
                <a:blip r:embed="rId5"/>
                <a:stretch>
                  <a:fillRect l="-1474" r="-567" b="-4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9_1#80fd6bf4a?pid=caa57da61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黑暗时植株的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吸收速率为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−0.1 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，说明植株的呼吸作用速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，与线粒体基质中产生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，A错误；光反应为暗反应提供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，由题图可知，由黑暗转变为光照条件后，光反应速率先下降后略升高，最终保持稳定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叶肉细胞中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的量不会一直增加，B错误；图中光照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0∼0.5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光反应速率降低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因可能是暗反应激活延迟造成光反应产生的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积累，导致光反应被抑制，C正确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后，光反应和暗反应速率稳定，光反应产生的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与暗反应消耗的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基本相等，D错误。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9_1#80fd6bf4a?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>
                <a:blip r:embed="rId3"/>
                <a:stretch>
                  <a:fillRect l="-1587" r="-964" b="-3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20_1#8804fa266?htil=4&amp;pid=caa57da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8312" y="1054296"/>
            <a:ext cx="4379976" cy="422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BD.20_2#8804fa266?htil=4&amp;sp=1&amp;pid=caa57da61&amp;color=0,0,0&amp;vtp=1&amp;bt=1&amp;bbb=1&amp;hb=1"/>
              <p:cNvSpPr/>
              <p:nvPr/>
            </p:nvSpPr>
            <p:spPr>
              <a:xfrm>
                <a:off x="722376" y="972000"/>
                <a:ext cx="6236208" cy="274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.莲是广泛用于观赏和食用的植物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研究人员通过人工诱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变筛选出一株突变体莲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，其叶绿素含量仅为普通莲的</a:t>
                </a:r>
                <a14:m>
                  <m:oMath xmlns:m="http://schemas.openxmlformats.org/officeDocument/2006/math">
                    <m:r>
                      <a:rPr lang="en-US" altLang="zh-CN" sz="2000" b="0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56%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1表示在</a:t>
                </a:r>
                <a14:m>
                  <m:oMath xmlns:m="http://schemas.openxmlformats.org/officeDocument/2006/math">
                    <m:r>
                      <a:rPr lang="en-US" altLang="zh-CN" sz="2000" b="0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不同光照强度下该突变体莲和普通莲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的净光合速率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。图2中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A、B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分别表示某光照强度下该突变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体莲与普通莲的气孔导度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单位时间进入单位面积叶片的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5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000" b="0" i="0" spc="-5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pc="-5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。请分析回答下列问题：</a:t>
                </a:r>
                <a:endParaRPr lang="en-US" altLang="zh-CN" sz="20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O_3_BD.20_2#8804fa266?htil=4&amp;sp=1&amp;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36208" cy="2743200"/>
              </a:xfrm>
              <a:prstGeom prst="rect">
                <a:avLst/>
              </a:prstGeom>
              <a:blipFill>
                <a:blip r:embed="rId4"/>
                <a:stretch>
                  <a:fillRect l="-2542" r="-5865" b="-3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21_1#3fd4e6dcc?htil=4&amp;pid=8804fa266&amp;color=0,0,0&amp;vtp=1&amp;bbb=1&amp;hb=1"/>
              <p:cNvSpPr/>
              <p:nvPr/>
            </p:nvSpPr>
            <p:spPr>
              <a:xfrm>
                <a:off x="722376" y="3761462"/>
                <a:ext cx="623620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2 000 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lx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的光照强度下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突变体莲光合作用固定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BD.21_1#3fd4e6dcc?htil=4&amp;pid=8804fa26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1462"/>
                <a:ext cx="6236208" cy="914400"/>
              </a:xfrm>
              <a:prstGeom prst="rect">
                <a:avLst/>
              </a:prstGeom>
              <a:blipFill>
                <a:blip r:embed="rId5"/>
                <a:stretch>
                  <a:fillRect l="-2542" r="-489" b="-1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22_1#3fd4e6dcc.blank?pid=8804fa266&amp;color=0,0,0&amp;vpa=6&amp;vtp=1&amp;bbb=1&amp;rh=24.54504"/>
              <p:cNvSpPr/>
              <p:nvPr/>
            </p:nvSpPr>
            <p:spPr>
              <a:xfrm>
                <a:off x="2228342" y="4264030"/>
                <a:ext cx="2805494" cy="3117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𝝁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𝐦𝐨𝐥𝐂𝐎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22_1#3fd4e6dcc.blank?pid=8804fa266&amp;color=0,0,0&amp;vpa=6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342" y="4264030"/>
                <a:ext cx="2805494" cy="311722"/>
              </a:xfrm>
              <a:prstGeom prst="rect">
                <a:avLst/>
              </a:prstGeom>
              <a:blipFill>
                <a:blip r:embed="rId6"/>
                <a:stretch>
                  <a:fillRect l="-1087" b="-2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3_1#3fd4e6dcc?pid=8804fa266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由题图1可知，突变体莲在光照强度为0的情况下只进行呼吸作用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呼吸作用强度为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2 000 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时，净光合速率为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19 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，故此时固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19+2=21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𝜇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23_1#3fd4e6dcc?pid=8804fa2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283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4_1#bbe101e91?pid=8804fa266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（2）据图2分析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在该光照强度下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填“普通”或“突变体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莲在单位时间内固定的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判断依据是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___________________________________________________________________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24_1#bbe101e91?pid=8804fa2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>
                <a:blip r:embed="rId3"/>
                <a:stretch>
                  <a:fillRect l="-1474" r="-1247" b="-7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5_1#bbe101e91.blank?pid=8804fa266&amp;color=0,0,0&amp;vpa=7&amp;vtp=1&amp;bbb=1"/>
          <p:cNvSpPr/>
          <p:nvPr/>
        </p:nvSpPr>
        <p:spPr>
          <a:xfrm>
            <a:off x="4586351" y="931164"/>
            <a:ext cx="946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突变体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6_1#bbe101e91.blank?pid=8804fa266&amp;color=0,0,0&amp;vpa=8&amp;vtp=1&amp;bbb=1&amp;hb=1"/>
              <p:cNvSpPr/>
              <p:nvPr/>
            </p:nvSpPr>
            <p:spPr>
              <a:xfrm>
                <a:off x="722377" y="1388364"/>
                <a:ext cx="10749631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突变体莲的气孔导度大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进入叶片的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浓度与普通莲相近，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说明突变体莲的光合速率较高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能较快地消耗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4_AN.26_1#bbe101e91.blank?pid=8804fa266&amp;color=0,0,0&amp;vpa=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88364"/>
                <a:ext cx="10749631" cy="914400"/>
              </a:xfrm>
              <a:prstGeom prst="rect">
                <a:avLst/>
              </a:prstGeom>
              <a:blipFill>
                <a:blip r:embed="rId4"/>
                <a:stretch>
                  <a:fillRect l="-1475" r="-3744" b="-10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7_1#bbe101e91?pid=8804fa266&amp;color=0,0,0&amp;vtp=1&amp;bt=1&amp;bbb=1&amp;hb=1"/>
              <p:cNvSpPr/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图2中，突变体莲的气孔导度大于普通莲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进入叶片的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而突变体莲和普通莲胞间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浓度接近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，说明突变体莲的光合速率较高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能较快地消耗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即该光照强度下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突变体莲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的能力高于普通莲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4_AS.27_1#bbe101e91?pid=8804fa2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blipFill>
                <a:blip r:embed="rId5"/>
                <a:stretch>
                  <a:fillRect l="-1587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aa57da61.fixed?pid=99f52ef2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2#caa57da61.fixed?pid=99f52ef2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素养提升集训2——图表曲线题</a:t>
            </a:r>
            <a:endParaRPr lang="en-US" altLang="zh-CN" sz="4400" dirty="0"/>
          </a:p>
        </p:txBody>
      </p:sp>
      <p:pic>
        <p:nvPicPr>
          <p:cNvPr id="4" name="C_2#caa57da61.fixed?pid=99f52ef2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caa57da61.fixed?pid=99f52ef2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a1c7f440c?sp=1&amp;pid=8804fa266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（3）图3表示莲叶片细胞的生物膜上发生的化学变化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其中发生场所一定含有叶绿素的是</a:t>
            </a:r>
            <a:r>
              <a:rPr lang="en-US" altLang="zh-CN" sz="20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填字母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其名称是</a:t>
            </a:r>
            <a:r>
              <a:rPr lang="en-US" altLang="zh-CN" sz="20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，发生场所为线粒体内膜的是</a:t>
            </a:r>
            <a:r>
              <a:rPr lang="en-US" altLang="zh-CN" sz="20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填字母）。</a:t>
            </a:r>
            <a:endParaRPr lang="en-US" altLang="zh-CN" sz="2000" dirty="0"/>
          </a:p>
        </p:txBody>
      </p:sp>
      <p:sp>
        <p:nvSpPr>
          <p:cNvPr id="3" name="QB_4_AN.29_1#a1c7f440c.blank?pid=8804fa266&amp;color=0,0,0&amp;vpa=9&amp;vtp=1"/>
          <p:cNvSpPr/>
          <p:nvPr/>
        </p:nvSpPr>
        <p:spPr>
          <a:xfrm>
            <a:off x="10656951" y="931164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B_4_AN.30_1#a1c7f440c.blank?pid=8804fa266&amp;color=0,0,0&amp;vpa=10&amp;vtp=1&amp;bbb=1"/>
          <p:cNvSpPr/>
          <p:nvPr/>
        </p:nvSpPr>
        <p:spPr>
          <a:xfrm>
            <a:off x="3271901" y="1388364"/>
            <a:ext cx="1454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类囊体薄膜</a:t>
            </a:r>
            <a:endParaRPr lang="en-US" altLang="zh-CN" sz="2000" dirty="0"/>
          </a:p>
        </p:txBody>
      </p:sp>
      <p:sp>
        <p:nvSpPr>
          <p:cNvPr id="5" name="QB_4_AN.32_1#a1c7f440c.blank?pid=8804fa266&amp;color=0,0,0&amp;vpa=11&amp;vtp=1"/>
          <p:cNvSpPr/>
          <p:nvPr/>
        </p:nvSpPr>
        <p:spPr>
          <a:xfrm>
            <a:off x="8085201" y="1388364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6" name="QB_4_BD.31_1#a1c7f440c?iti=5&amp;pid=8804fa2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4638" y="2019300"/>
            <a:ext cx="3068820" cy="218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4_BD.31_2#a1c7f440c?iti=5&amp;pid=8804fa266&amp;color=0,0,0&amp;vtp=1&amp;bbb=1"/>
          <p:cNvSpPr/>
          <p:nvPr/>
        </p:nvSpPr>
        <p:spPr>
          <a:xfrm>
            <a:off x="5868860" y="4330196"/>
            <a:ext cx="460375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4_AS.33_1#a1c7f440c?pid=8804fa266&amp;color=0,0,0&amp;vtp=1&amp;bbb=1&amp;hb=1"/>
              <p:cNvSpPr/>
              <p:nvPr/>
            </p:nvSpPr>
            <p:spPr>
              <a:xfrm>
                <a:off x="722376" y="483718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图3中，A是单糖聚合形成多糖；B是水的光解，发生在叶绿体的类囊体薄膜上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该处含有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叶绿素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；C是有氧呼吸第三阶段，发生的场所是线粒体内膜；D是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发生在细胞中需要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能量的部位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4_AS.33_1#a1c7f440c?pid=8804fa26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37180"/>
                <a:ext cx="10753344" cy="1384300"/>
              </a:xfrm>
              <a:prstGeom prst="rect">
                <a:avLst/>
              </a:prstGeom>
              <a:blipFill>
                <a:blip r:embed="rId4"/>
                <a:stretch>
                  <a:fillRect l="-1587" t="-441" r="-1304" b="-7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8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34_1#e02a20add?pid=caa57da61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［广东茂名一中、惠州一中等六校2025高一上联考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科学家制备了掺杂铬的普鲁士蓝纳米酶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简称纳米酶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发现该酶具有催化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分解的能力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科学家针对该酶的特性展开一系列实验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3_BD.34_1#e02a20add?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>
                <a:blip r:embed="rId3"/>
                <a:stretch>
                  <a:fillRect l="-1474" r="-1474" b="-7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35_1#db975418b?pid=e02a20add&amp;color=0,0,0&amp;vtp=1&amp;bbb=1&amp;hb=1"/>
              <p:cNvSpPr/>
              <p:nvPr/>
            </p:nvSpPr>
            <p:spPr>
              <a:xfrm>
                <a:off x="722376" y="2389862"/>
                <a:ext cx="10753344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（1）实验发现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溶液对比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极少量的纳米酶能够催化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在短时间内大量分解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这说明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其具有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的特点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原因是酶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4_BD.35_1#db975418b?pid=e02a20a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914400"/>
              </a:xfrm>
              <a:prstGeom prst="rect">
                <a:avLst/>
              </a:prstGeom>
              <a:blipFill>
                <a:blip r:embed="rId4"/>
                <a:stretch>
                  <a:fillRect l="-1474" r="-1247" b="-1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36_1#db975418b.blank?pid=e02a20add&amp;color=0,0,0&amp;vpa=12&amp;vtp=1&amp;bbb=1"/>
          <p:cNvSpPr/>
          <p:nvPr/>
        </p:nvSpPr>
        <p:spPr>
          <a:xfrm>
            <a:off x="1493901" y="2808962"/>
            <a:ext cx="946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高效性</a:t>
            </a:r>
            <a:endParaRPr lang="en-US" altLang="zh-CN" sz="2000" dirty="0"/>
          </a:p>
        </p:txBody>
      </p:sp>
      <p:sp>
        <p:nvSpPr>
          <p:cNvPr id="5" name="QB_4_AN.37_1#db975418b.blank?pid=e02a20add&amp;color=0,0,0&amp;vpa=13&amp;vtp=1&amp;bbb=1"/>
          <p:cNvSpPr/>
          <p:nvPr/>
        </p:nvSpPr>
        <p:spPr>
          <a:xfrm>
            <a:off x="4541901" y="2808962"/>
            <a:ext cx="3232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降低的化学反应活化能更多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38_1#db975418b?pid=e02a20add&amp;color=0,0,0&amp;vtp=1&amp;bt=1&amp;bbb=1&amp;hb=1"/>
              <p:cNvSpPr/>
              <p:nvPr/>
            </p:nvSpPr>
            <p:spPr>
              <a:xfrm>
                <a:off x="722376" y="3316928"/>
                <a:ext cx="10753344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极少量的纳米酶能够催化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在短时间内大量分解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体现了酶的高效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；原因是酶降低化学反应活化能的能力更强。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4_AS.38_1#db975418b?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16928"/>
                <a:ext cx="10753344" cy="965200"/>
              </a:xfrm>
              <a:prstGeom prst="rect">
                <a:avLst/>
              </a:prstGeom>
              <a:blipFill>
                <a:blip r:embed="rId5"/>
                <a:stretch>
                  <a:fillRect l="-1587" b="-11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9_1#0e03f737a?iti=6&amp;htil=5&amp;pid=e02a20add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2248" y="1054296"/>
            <a:ext cx="297180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9_2#0e03f737a?iti=6&amp;htil=5&amp;pid=e02a20add&amp;color=0,0,0&amp;vtp=1&amp;bbb=1"/>
          <p:cNvSpPr/>
          <p:nvPr/>
        </p:nvSpPr>
        <p:spPr>
          <a:xfrm>
            <a:off x="9707960" y="3394144"/>
            <a:ext cx="460375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39_3#0e03f737a?htil=5&amp;sp=1&amp;pid=e02a20add&amp;color=0,0,0&amp;vtp=1&amp;bt=1&amp;bbb=1&amp;hb=1&amp;hs=1"/>
              <p:cNvSpPr/>
              <p:nvPr/>
            </p:nvSpPr>
            <p:spPr>
              <a:xfrm>
                <a:off x="722376" y="972000"/>
                <a:ext cx="7653528" cy="274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（2）通过溶解氧测定仪测定溶液中的溶解氧含量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从而实现对纳米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酶活性的测定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。为探究该酶在不同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下的活性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科学家进行了相关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，得到图1所示结果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后的溶解氧含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量变化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，可知纳米酶作用的适宜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填“偏酸性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偏中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”或“偏碱性”），你认为纳米酶发挥作用的最适宜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7.5∼8.0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&gt;8.0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”或“无法确定”）。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4_BD.39_3#0e03f737a?htil=5&amp;sp=1&amp;pid=e02a20ad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653528" cy="2743200"/>
              </a:xfrm>
              <a:prstGeom prst="rect">
                <a:avLst/>
              </a:prstGeom>
              <a:blipFill>
                <a:blip r:embed="rId4"/>
                <a:stretch>
                  <a:fillRect l="-2072" r="-1036" b="-3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40_1#0e03f737a.blank?pid=e02a20add&amp;color=0,0,0&amp;vpa=14&amp;vtp=1&amp;bbb=1"/>
          <p:cNvSpPr/>
          <p:nvPr/>
        </p:nvSpPr>
        <p:spPr>
          <a:xfrm>
            <a:off x="4708589" y="2305500"/>
            <a:ext cx="946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偏碱性</a:t>
            </a:r>
            <a:endParaRPr lang="en-US" altLang="zh-CN" sz="2000" dirty="0"/>
          </a:p>
        </p:txBody>
      </p:sp>
      <p:sp>
        <p:nvSpPr>
          <p:cNvPr id="6" name="QB_4_AN.41_1#0e03f737a.blank?pid=e02a20add&amp;color=0,0,0&amp;vpa=15&amp;vtp=1&amp;bbb=1&amp;hb=1"/>
          <p:cNvSpPr/>
          <p:nvPr/>
        </p:nvSpPr>
        <p:spPr>
          <a:xfrm>
            <a:off x="722376" y="2762700"/>
            <a:ext cx="7653528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无法确定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42_1#0e03f737a?htil=5&amp;pid=e02a20add&amp;color=0,0,0&amp;vtp=1&amp;bbb=1&amp;hb=1&amp;hs=1"/>
              <p:cNvSpPr/>
              <p:nvPr/>
            </p:nvSpPr>
            <p:spPr>
              <a:xfrm>
                <a:off x="722376" y="3723328"/>
                <a:ext cx="765352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根据图1结果可知，当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大于7.0时溶解氧含量变化更大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4_AS.42_1#0e03f737a?htil=5&amp;pid=e02a20ad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23328"/>
                <a:ext cx="7653528" cy="482600"/>
              </a:xfrm>
              <a:prstGeom prst="rect">
                <a:avLst/>
              </a:prstGeom>
              <a:blipFill>
                <a:blip r:embed="rId5"/>
                <a:stretch>
                  <a:fillRect l="-2231" r="-1833" b="-240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4_AS.42_1#0e03f737a?htil=5&amp;pid=e02a20add&amp;color=0,0,0&amp;vtp=1&amp;bbb=1&amp;hb=1&amp;hs=1"/>
              <p:cNvSpPr/>
              <p:nvPr/>
            </p:nvSpPr>
            <p:spPr>
              <a:xfrm>
                <a:off x="722376" y="4153668"/>
                <a:ext cx="1075201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纳米酶作用的适宜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偏碱性；纳米酶发挥作用的最适宜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7.5∼8.0(8.0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已经超过最适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处于酶活性降低的时候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但仍比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7.5时高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zh-CN" altLang="en-US" sz="2200" b="0" i="0" kern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也可能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&gt;8.0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，即8.0还未达到最适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无法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4_AS.42_1#0e03f737a?htil=5&amp;pid=e02a20ad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53668"/>
                <a:ext cx="10752014" cy="1384300"/>
              </a:xfrm>
              <a:prstGeom prst="rect">
                <a:avLst/>
              </a:prstGeom>
              <a:blipFill>
                <a:blip r:embed="rId6"/>
                <a:stretch>
                  <a:fillRect l="-1475" r="-1758" b="-7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3_1#eacc397af?sp=1&amp;pid=e02a20add&amp;color=0,0,0&amp;vtp=1&amp;bt=1&amp;bbb=1&amp;hb=1"/>
              <p:cNvSpPr/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（3）科学家建立监测体系，通过监测样品中溶解氧含量的变化，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以探究草甘膦对纳米酶的影响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与不添加草甘膦组的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的比值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为纵坐标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草甘膦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GLY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浓度为横坐标，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绘制标准曲线如图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可知草甘膦对纳米酶活性具有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该监测体系也可用于草甘膦浓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度的定量测定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，据图2所示，测得某土壤样品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的比值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则该土壤样品的草甘膦浓度约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读取整数）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43_1#eacc397af?sp=1&amp;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blipFill>
                <a:blip r:embed="rId3"/>
                <a:stretch>
                  <a:fillRect l="-1474" r="-2664" b="-45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44_1#eacc397af.blank?pid=e02a20add&amp;color=0,0,0&amp;vpa=16&amp;vtp=1&amp;bbb=1"/>
          <p:cNvSpPr/>
          <p:nvPr/>
        </p:nvSpPr>
        <p:spPr>
          <a:xfrm>
            <a:off x="6469126" y="1848300"/>
            <a:ext cx="6921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抑制</a:t>
            </a:r>
            <a:endParaRPr lang="en-US" altLang="zh-CN" sz="2000" dirty="0"/>
          </a:p>
        </p:txBody>
      </p:sp>
      <p:sp>
        <p:nvSpPr>
          <p:cNvPr id="4" name="QB_4_AN.46_1#eacc397af.blank?pid=e02a20add&amp;color=0,0,0&amp;vpa=17&amp;vtp=1"/>
          <p:cNvSpPr/>
          <p:nvPr/>
        </p:nvSpPr>
        <p:spPr>
          <a:xfrm>
            <a:off x="973201" y="2762700"/>
            <a:ext cx="3413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2000" dirty="0"/>
          </a:p>
        </p:txBody>
      </p:sp>
      <p:pic>
        <p:nvPicPr>
          <p:cNvPr id="5" name="QB_4_BD.45_1#eacc397af?iti=7&amp;pid=e02a20ad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3292" y="3393128"/>
            <a:ext cx="2971513" cy="2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4_BD.45_2#eacc397af?iti=7&amp;pid=e02a20add&amp;color=0,0,0&amp;vtp=1&amp;bbb=1"/>
          <p:cNvSpPr/>
          <p:nvPr/>
        </p:nvSpPr>
        <p:spPr>
          <a:xfrm>
            <a:off x="5868861" y="5736028"/>
            <a:ext cx="460375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7_1#eacc397af?pid=e02a20add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根据图2结果可知，随着草甘膦的浓度增大，添加草甘膦组的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与不添加草甘膦组的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的比值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，说明草甘膦对纳米酶活性具有抑制作用；当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比值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0.4时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草甘膦浓度约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47_1#eacc397af?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1190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8_1#f8c545e46?sp=1&amp;pid=e02a20add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科学家分别测定了不同浓度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5分钟后溶液的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值，实验结果见图3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出的结论是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8_1#f8c545e46?sp=1&amp;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>
                <a:blip r:embed="rId3"/>
                <a:stretch>
                  <a:fillRect l="-1474" r="-964" b="-1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9_1#f8c545e46.blank?pid=e02a20add&amp;color=0,0,0&amp;vpa=18&amp;vtp=1&amp;bbb=1&amp;rh=24.54504"/>
              <p:cNvSpPr/>
              <p:nvPr/>
            </p:nvSpPr>
            <p:spPr>
              <a:xfrm>
                <a:off x="1976501" y="1465966"/>
                <a:ext cx="8626221" cy="3117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能促进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且一定范围内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分解速率呈正相关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49_1#f8c545e46.blank?pid=e02a20add&amp;color=0,0,0&amp;vpa=18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6501" y="1465966"/>
                <a:ext cx="8626221" cy="311722"/>
              </a:xfrm>
              <a:prstGeom prst="rect">
                <a:avLst/>
              </a:prstGeom>
              <a:blipFill>
                <a:blip r:embed="rId4"/>
                <a:stretch>
                  <a:fillRect t="-26923" r="-848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48_2#f8c545e46?iti=8&amp;pid=e02a20ad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7136" y="2021528"/>
            <a:ext cx="315468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4_BD.48_3#f8c545e46?iti=8&amp;pid=e02a20add&amp;color=0,0,0&amp;vtp=1&amp;bbb=1"/>
          <p:cNvSpPr/>
          <p:nvPr/>
        </p:nvSpPr>
        <p:spPr>
          <a:xfrm>
            <a:off x="5864289" y="4571688"/>
            <a:ext cx="460375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50_1#f8c545e46?pid=e02a20add&amp;color=0,0,0&amp;vtp=1&amp;bbb=1&amp;hb=1"/>
              <p:cNvSpPr/>
              <p:nvPr/>
            </p:nvSpPr>
            <p:spPr>
              <a:xfrm>
                <a:off x="722376" y="5031428"/>
                <a:ext cx="10753344" cy="101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根据图3结果可知，在一定浓度范围内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浓度增加，溶液的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能促进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且一定范围内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分解速率呈正相关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50_1#f8c545e46?pid=e02a20a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31428"/>
                <a:ext cx="10753344" cy="1016000"/>
              </a:xfrm>
              <a:prstGeom prst="rect">
                <a:avLst/>
              </a:prstGeom>
              <a:blipFill>
                <a:blip r:embed="rId6"/>
                <a:stretch>
                  <a:fillRect l="-1587" b="-10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1_1#695001135?sp=1&amp;pid=e02a20add&amp;color=0,0,0&amp;vtp=1&amp;bt=1&amp;bbb=1&amp;hb=1"/>
              <p:cNvSpPr/>
              <p:nvPr/>
            </p:nvSpPr>
            <p:spPr>
              <a:xfrm>
                <a:off x="722376" y="972000"/>
                <a:ext cx="10753344" cy="417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查阅资料后发现适宜浓度的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对纳米酶的作用有影响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为探究适宜浓度的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对不同浓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度纳米酶活性的影响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，设计实验思路如下，请完善实验思路并预期实验结果。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测定适宜浓度的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值；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组：测定不同浓度纳米酶与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值；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实验结果表明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和不同浓度纳米酶在催化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分解时联合作用的效果大于各自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作用的效果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，请在图4中画出B组、C组的结果曲线（不要求写出具体数值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并完善图中坐标系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横坐标和纵坐标的相关说明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1_1#695001135?sp=1&amp;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78300"/>
              </a:xfrm>
              <a:prstGeom prst="rect">
                <a:avLst/>
              </a:prstGeom>
              <a:blipFill>
                <a:blip r:embed="rId3"/>
                <a:stretch>
                  <a:fillRect l="-1474" r="-510" b="-24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2_1#695001135.blank?pid=e02a20add&amp;color=0,0,0&amp;vpa=19&amp;vtp=1&amp;bbb=1&amp;rh=24.54504"/>
              <p:cNvSpPr/>
              <p:nvPr/>
            </p:nvSpPr>
            <p:spPr>
              <a:xfrm>
                <a:off x="2119376" y="2878714"/>
                <a:ext cx="5063554" cy="3117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和不同浓度纳米酶的混合液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52_1#695001135.blank?pid=e02a20add&amp;color=0,0,0&amp;vpa=19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376" y="2878714"/>
                <a:ext cx="5063554" cy="311722"/>
              </a:xfrm>
              <a:prstGeom prst="rect">
                <a:avLst/>
              </a:prstGeom>
              <a:blipFill>
                <a:blip r:embed="rId4"/>
                <a:stretch>
                  <a:fillRect l="-1566" t="-27451" r="-1325" b="-47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53_1#695001135?iti=9&amp;htil=6&amp;pid=e02a20ad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5960" y="1109160"/>
            <a:ext cx="278892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53_2#695001135?iti=9&amp;htil=6&amp;pid=e02a20add&amp;color=0,0,0&amp;vtp=1&amp;bbb=1"/>
          <p:cNvSpPr/>
          <p:nvPr/>
        </p:nvSpPr>
        <p:spPr>
          <a:xfrm>
            <a:off x="3130233" y="2701105"/>
            <a:ext cx="460375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图4</a:t>
            </a:r>
            <a:endParaRPr lang="en-US" altLang="zh-CN" sz="2000" dirty="0"/>
          </a:p>
        </p:txBody>
      </p:sp>
      <p:sp>
        <p:nvSpPr>
          <p:cNvPr id="4" name="QB_4_AN.54_1#695001135?htil=6&amp;pid=e02a20add&amp;color=0,0,0&amp;vtp=1&amp;bt=1&amp;bbb=1"/>
          <p:cNvSpPr/>
          <p:nvPr/>
        </p:nvSpPr>
        <p:spPr>
          <a:xfrm>
            <a:off x="6080760" y="972000"/>
            <a:ext cx="537667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实验结果曲线图：</a:t>
            </a:r>
            <a:endParaRPr lang="en-US" altLang="zh-CN" sz="2000" dirty="0"/>
          </a:p>
        </p:txBody>
      </p:sp>
      <p:pic>
        <p:nvPicPr>
          <p:cNvPr id="5" name="QB_4_AN.54_2#695001135?htil=6&amp;pid=e02a20ad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1484953"/>
            <a:ext cx="2980944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55_1#695001135?pid=e02a20add&amp;color=0,0,0&amp;vtp=1&amp;bt=1&amp;bbb=1&amp;hb=1"/>
              <p:cNvSpPr/>
              <p:nvPr/>
            </p:nvSpPr>
            <p:spPr>
              <a:xfrm>
                <a:off x="722376" y="3286829"/>
                <a:ext cx="10753344" cy="232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为探究适宜浓度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对不同浓度纳米酶活性的影响，需要设置三组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、B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实验试管均加入等量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30%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，再分别加入适宜浓度的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、不同浓度纳米酶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同浓度纳米酶与适宜浓度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，测定反应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后的溶解氧含量变化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ΔDO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。实验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结果表明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和不同浓度纳米酶在催化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分解时联合作用的效果大于各自作用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的效果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，则B组、C组的结果曲线图见答案。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4_AS.55_1#695001135?pid=e02a20a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86829"/>
                <a:ext cx="10753344" cy="2324100"/>
              </a:xfrm>
              <a:prstGeom prst="rect">
                <a:avLst/>
              </a:prstGeom>
              <a:blipFill>
                <a:blip r:embed="rId5"/>
                <a:stretch>
                  <a:fillRect l="-1587" r="-170" b="-47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a8d1a4172?pid=caa57da61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建议用时：30分钟</a:t>
            </a:r>
            <a:endParaRPr lang="en-US" altLang="zh-CN" sz="2000" dirty="0"/>
          </a:p>
        </p:txBody>
      </p:sp>
      <p:sp>
        <p:nvSpPr>
          <p:cNvPr id="3" name="QC_3_BD.1_1#534bc3f9c?sp=1&amp;pid=caa57da61&amp;color=0,0,0&amp;vtp=1&amp;bbb=1&amp;hb=1"/>
          <p:cNvSpPr/>
          <p:nvPr/>
        </p:nvSpPr>
        <p:spPr>
          <a:xfrm>
            <a:off x="722376" y="1472218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［黑龙江大庆一中2025高一上期中］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如图是在四种不同外界溶液中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洋葱鳞片叶外表皮细胞的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多种理化性质随时间变化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（无人为干预）的曲线。下列关于图甲、乙、丙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丁的叙述正确的是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5" name="QC_3_BD.3_2#534bc3f9c?iti=1&amp;htil=1&amp;pid=caa57da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016" y="3065780"/>
            <a:ext cx="1591056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3_BD.3_3#534bc3f9c?iti=2&amp;htil=1&amp;pid=caa57da6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496" y="3056636"/>
            <a:ext cx="1572768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3_BD.3_4#534bc3f9c?iti=3&amp;htil=1&amp;pid=caa57da6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1968" y="3047492"/>
            <a:ext cx="1664208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3_BD.3_5#534bc3f9c?iti=4&amp;htil=1&amp;pid=caa57da61&amp;color=0,0,0&amp;tib=255,255,255&amp;vtp=1&amp;bt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6024" y="2983484"/>
            <a:ext cx="159105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3_BD.3_6#534bc3f9c?iti=1&amp;htil=1&amp;pid=caa57da61&amp;color=0,0,0&amp;vtp=1"/>
          <p:cNvSpPr/>
          <p:nvPr/>
        </p:nvSpPr>
        <p:spPr>
          <a:xfrm>
            <a:off x="1910969" y="4719828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10" name="QC_3_BD.3_7#534bc3f9c?iti=2&amp;htil=1&amp;pid=caa57da61&amp;color=0,0,0&amp;vtp=1"/>
          <p:cNvSpPr/>
          <p:nvPr/>
        </p:nvSpPr>
        <p:spPr>
          <a:xfrm>
            <a:off x="4599305" y="4719828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1" name="QC_3_BD.3_8#534bc3f9c?iti=3&amp;htil=1&amp;pid=caa57da61&amp;color=0,0,0&amp;vtp=1"/>
          <p:cNvSpPr/>
          <p:nvPr/>
        </p:nvSpPr>
        <p:spPr>
          <a:xfrm>
            <a:off x="7278498" y="4710684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2" name="QC_3_BD.3_9#534bc3f9c?iti=4&amp;htil=1&amp;pid=caa57da61&amp;color=0,0,0&amp;vtp=1"/>
          <p:cNvSpPr/>
          <p:nvPr/>
        </p:nvSpPr>
        <p:spPr>
          <a:xfrm>
            <a:off x="9975977" y="4719828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_10#534bc3f9c.choices?pid=caa57da61&amp;color=0,0,0&amp;vtp=1&amp;bt=1&amp;bbb=1"/>
          <p:cNvSpPr/>
          <p:nvPr/>
        </p:nvSpPr>
        <p:spPr>
          <a:xfrm>
            <a:off x="722376" y="972000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A.图甲中A点和B点洋葱鳞片叶外表皮细胞的细胞液浓度可能相等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.图乙中B点到A点洋葱鳞片叶外表皮细胞的吸水能力表现为逐渐减弱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.图丙中B点后细胞吸水能力下降速率减慢的原因可能有细胞壁的限制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.图丁中C点后细胞开始从外界溶液吸收溶质导致细胞液颜色深度减小</a:t>
            </a:r>
            <a:endParaRPr lang="en-US" altLang="zh-CN" sz="2000" dirty="0"/>
          </a:p>
        </p:txBody>
      </p:sp>
      <p:sp>
        <p:nvSpPr>
          <p:cNvPr id="3" name="QC_3_AN.2_1#534bc3f9c.bracket?pid=caa57da61&amp;color=0,0,0&amp;vpa=1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_1#534bc3f9c?pid=caa57da61&amp;color=0,0,0&amp;mp=1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图甲中A点到C点，细胞液泡变小，说明细胞失水而发生质壁分离，C点到B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点液泡变大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说明细胞发生了质壁分离自动复原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，外界溶质进入液泡，因此B点细胞液浓度应大于A点，A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图乙中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B点到A点洋葱鳞片叶外表皮细胞的细胞液浓度逐渐增大，渗透压逐渐增大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吸水能力表现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为逐渐增强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，B错误；图丙中B点后细胞吸水能力下降速率减慢的原因可能有细胞壁的限制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细胞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壁对细胞起支持和保护作用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，C正确；图丁中，细胞液颜色先变深后变浅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表示细胞发生质壁分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离后又自动复原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，因此在C点之前细胞就开始从外界溶液吸收溶质，D错误。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5_1#534bc3f9c?pid=caa57da61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细胞吸水能力与细胞液的浓度有关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，细胞液浓度越高细胞吸水的能力越强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细胞吸水能力会随着细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胞吸水而逐渐下降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，当细胞紧贴细胞壁时，由于细胞壁的保护和支持作用，会阻止细胞进一步吸水。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6_1#48a0262de?sp=1&amp;pid=caa57da61&amp;color=0,0,0&amp;vtp=1&amp;bt=1&amp;bbb=1&amp;hb=1"/>
          <p:cNvSpPr/>
          <p:nvPr/>
        </p:nvSpPr>
        <p:spPr>
          <a:xfrm>
            <a:off x="722376" y="972000"/>
            <a:ext cx="10753344" cy="114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［安徽合肥2025高一上月考］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蔗糖酶能够催化蔗糖水解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下表是在同一温度下研究蔗糖酶和蔗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糖含量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（质量分数）对水解反应速率影响的系列实验结果。下列有关该实验说法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不正确的是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C_3_BD.6_2#48a0262de?colgroup=8,16,15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5843254"/>
                  </p:ext>
                </p:extLst>
              </p:nvPr>
            </p:nvGraphicFramePr>
            <p:xfrm>
              <a:off x="722376" y="2224728"/>
              <a:ext cx="10689336" cy="2437892"/>
            </p:xfrm>
            <a:graphic>
              <a:graphicData uri="http://schemas.openxmlformats.org/drawingml/2006/table">
                <a:tbl>
                  <a:tblPr/>
                  <a:tblGrid>
                    <a:gridCol w="2304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1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052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21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40284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蔗糖酶含量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4%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5%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0284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蔗糖含量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5%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30%</m:t>
                              </m:r>
                            </m:oMath>
                          </a14:m>
                          <a:r>
                            <a:rPr lang="en-US" altLang="zh-CN" sz="100" b="0" i="0" kern="0" spc="-99900" dirty="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相对反应速率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C_3_BD.6_2#48a0262de?colgroup=8,16,15&amp;pid=caa57da6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5843254"/>
                  </p:ext>
                </p:extLst>
              </p:nvPr>
            </p:nvGraphicFramePr>
            <p:xfrm>
              <a:off x="722376" y="2224728"/>
              <a:ext cx="10689336" cy="2437892"/>
            </p:xfrm>
            <a:graphic>
              <a:graphicData uri="http://schemas.openxmlformats.org/drawingml/2006/table">
                <a:tbl>
                  <a:tblPr/>
                  <a:tblGrid>
                    <a:gridCol w="2304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1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052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21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40284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蔗糖酶含量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60811" t="-198529" r="-726351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3688" t="-198529" r="-662411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00730" t="-198529" r="-581752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27273" t="-198529" r="-503788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75000" t="-198529" r="-493750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65487" t="-198529" r="-389381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14583" t="-198529" r="-205556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93878" t="-198529" r="-101361" b="-3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93878" t="-198529" r="-1361" b="-3220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0284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蔗糖含量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4516" t="-409091" r="-789032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60811" t="-409091" r="-726351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3688" t="-409091" r="-662411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00730" t="-409091" r="-581752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27273" t="-409091" r="-503788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75000" t="-409091" r="-493750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65487" t="-409091" r="-389381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14583" t="-409091" r="-205556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93878" t="-409091" r="-101361" b="-13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93878" t="-409091" r="-1361" b="-1303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相对反应速率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3_AN.7_1#48a0262de.bracket?pid=caa57da61&amp;color=0,0,0&amp;vpa=2&amp;vtp=1"/>
          <p:cNvSpPr/>
          <p:nvPr/>
        </p:nvSpPr>
        <p:spPr>
          <a:xfrm>
            <a:off x="922401" y="1743144"/>
            <a:ext cx="374650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6_3#48a0262de.choices?pid=caa57da61&amp;color=0,0,0&amp;vtp=1&amp;bbb=1"/>
              <p:cNvSpPr/>
              <p:nvPr/>
            </p:nvSpPr>
            <p:spPr>
              <a:xfrm>
                <a:off x="722376" y="4790128"/>
                <a:ext cx="10753344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A.实验一中，酶含量低于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时，限制反应速率的因素是蔗糖含量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.实验二中，蔗糖含量高于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后，限制反应速率的因素是蔗糖酶含量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.两组实验的自变量不同，无关变量有差异，因变量相同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.如果系列实验的温度升高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，相对反应速率可能降低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6_3#48a0262de.choices?pid=caa57da6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90128"/>
                <a:ext cx="10753344" cy="1524000"/>
              </a:xfrm>
              <a:prstGeom prst="rect">
                <a:avLst/>
              </a:prstGeom>
              <a:blipFill>
                <a:blip r:embed="rId4"/>
                <a:stretch>
                  <a:fillRect l="-1474" t="-2400" b="-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8_1#48a0262de?pid=caa57da61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题表解读</a:t>
            </a:r>
            <a:endParaRPr lang="en-US" altLang="zh-CN" sz="2000" dirty="0"/>
          </a:p>
        </p:txBody>
      </p:sp>
      <p:pic>
        <p:nvPicPr>
          <p:cNvPr id="3" name="QC_3_EX.8_2#48a0262de?pid=caa57da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6867144" cy="33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9_1#48a0262de?pid=caa57da61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实验一中，当蔗糖酶含量低于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时，反应速率随蔗糖酶含量增加而增大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限制反应速率的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因素是蔗糖酶含量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，A错误；实验二中，蔗糖含量高于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反应速率不再随着蔗糖浓度的上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升而上升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，此时限制反应速率的因素是蔗糖酶的含量，B正确；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实验一的自变量是蔗糖酶含量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蔗糖含量是无关变量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，实验二的自变量是蔗糖含量，蔗糖酶含量是无关变量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两组实验的自变量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，无关变量有差异（温度和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等也为无关变量），但因变量相同，均为相对反应速率，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；若该实验数据是在最适温度下所得，将实验温度升高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℃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，酶活性会降低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相对反应速率降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9_1#48a0262de?pid=caa57da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>
                <a:blip r:embed="rId3"/>
                <a:stretch>
                  <a:fillRect l="-1587" r="-1247" b="-3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861</Words>
  <Application>Microsoft Office PowerPoint</Application>
  <PresentationFormat>宽屏</PresentationFormat>
  <Paragraphs>307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等线</vt:lpstr>
      <vt:lpstr>等线 (正文)</vt:lpstr>
      <vt:lpstr>仿宋</vt:lpstr>
      <vt:lpstr>SimHei</vt:lpstr>
      <vt:lpstr>华文细黑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2025-05-08T06:23:01Z</dcterms:created>
  <dcterms:modified xsi:type="dcterms:W3CDTF">2025-05-08T06:40:25Z</dcterms:modified>
  <cp:category/>
  <cp:contentStatus/>
</cp:coreProperties>
</file>