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1" r:id="rId28"/>
    <p:sldId id="283"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1" r:id="rId45"/>
    <p:sldId id="302" r:id="rId46"/>
    <p:sldId id="304" r:id="rId47"/>
    <p:sldId id="306" r:id="rId48"/>
    <p:sldId id="307" r:id="rId49"/>
    <p:sldId id="308" r:id="rId50"/>
    <p:sldId id="309" r:id="rId51"/>
    <p:sldId id="310" r:id="rId52"/>
    <p:sldId id="312" r:id="rId53"/>
    <p:sldId id="314" r:id="rId54"/>
    <p:sldId id="316" r:id="rId55"/>
    <p:sldId id="318"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3" autoAdjust="0"/>
    <p:restoredTop sz="94610"/>
  </p:normalViewPr>
  <p:slideViewPr>
    <p:cSldViewPr snapToGrid="0" snapToObjects="1">
      <p:cViewPr varScale="1">
        <p:scale>
          <a:sx n="115" d="100"/>
          <a:sy n="115" d="100"/>
        </p:scale>
        <p:origin x="3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9479c09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不能正确利用原子守恒计算氨基酸的数目</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936594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正确认识氨基酸</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797f16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蛋白质的结构及其多样性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41fcc2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蛋白质的功能</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596b15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氨基酸脱水缩合及有关计算</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479c09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不能正确利用原子守恒计算氨基酸的数目</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6.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6.xml"/><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6.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7.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7.xml"/><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4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9.xml"/><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image" Target="../media/image52.jpe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9.xml"/><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image" Target="../media/image55.jpe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9.xml"/><Relationship Id="rId2" Type="http://schemas.openxmlformats.org/officeDocument/2006/relationships/image" Target="../media/image59.png"/><Relationship Id="rId1" Type="http://schemas.openxmlformats.org/officeDocument/2006/relationships/image" Target="../media/image58.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9.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6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9.xml"/><Relationship Id="rId2" Type="http://schemas.openxmlformats.org/officeDocument/2006/relationships/image" Target="../media/image65.png"/><Relationship Id="rId1" Type="http://schemas.openxmlformats.org/officeDocument/2006/relationships/image" Target="../media/image64.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9.xml"/><Relationship Id="rId1" Type="http://schemas.openxmlformats.org/officeDocument/2006/relationships/image" Target="../media/image66.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9.xml"/><Relationship Id="rId2" Type="http://schemas.openxmlformats.org/officeDocument/2006/relationships/image" Target="../media/image68.png"/><Relationship Id="rId1" Type="http://schemas.openxmlformats.org/officeDocument/2006/relationships/image" Target="../media/image67.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9.xml"/><Relationship Id="rId2" Type="http://schemas.openxmlformats.org/officeDocument/2006/relationships/image" Target="../media/image70.png"/><Relationship Id="rId1" Type="http://schemas.openxmlformats.org/officeDocument/2006/relationships/image" Target="../media/image6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9.xml"/><Relationship Id="rId1" Type="http://schemas.openxmlformats.org/officeDocument/2006/relationships/image" Target="../media/image71.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1880c70bc?pid=c797f168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［福建厦泉五校2024高一上期中联考］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用氨基酸自动分析仪测定两种肽类化合物的氨基酸数目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34个，但其生理功能截然不同，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下列解释错误的是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1880c70bc.bracket?pid=c797f168a&amp;color=0,0,0&amp;vpa=4&amp;vtp=1"/>
          <p:cNvSpPr/>
          <p:nvPr/>
        </p:nvSpPr>
        <p:spPr>
          <a:xfrm>
            <a:off x="757085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1880c70bc.choices?pid=c797f168a&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多肽形成的空间结构不同</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.脱水缩合形成多肽的方式不同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折叠方式不同</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.氨基酸的排列顺序不同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1880c70bc?pid=c797f168a&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多肽形成的空间结构不同会导致二者功能不同，A正确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氨基酸脱水缩合形成多肽的方式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，故这不是导致二者功能不同的原因，B错误；多肽链盘曲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折叠方式不同导致二者的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，进而导致功能不同，C正确；氨基酸的排列顺序不同会导致二者的结构不同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而导致功能不同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d16774192?pid=c797f168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［河南开封2024高一上期中］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蛋白是人体载脂蛋白之一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主要参与人体脂蛋白的转化和代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蛋白中共含有299个氨基酸，在人群中有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等亚型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d16774192?pid=c797f168a&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661" b="33"/>
                </a:stretch>
              </a:blipFill>
            </p:spPr>
            <p:txBody>
              <a:bodyPr/>
              <a:lstStyle/>
              <a:p>
                <a:r>
                  <a:rPr lang="zh-CN" altLang="en-US">
                    <a:noFill/>
                  </a:rPr>
                  <a:t> </a:t>
                </a:r>
              </a:p>
            </p:txBody>
          </p:sp>
        </mc:Fallback>
      </mc:AlternateContent>
      <p:sp>
        <p:nvSpPr>
          <p:cNvPr id="3" name="QC_5_AN.15_1#d16774192.bracket?pid=c797f168a&amp;color=0,0,0&amp;vpa=5&amp;vtp=1"/>
          <p:cNvSpPr/>
          <p:nvPr/>
        </p:nvSpPr>
        <p:spPr>
          <a:xfrm>
            <a:off x="2192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4_2#d16774192.choices?pid=c797f168a&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在人体中行使完全相同的功能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蛋白存在不同亚型可能与蛋白质的空间结构有关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.加热、加酸、加酒精等不会引起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蛋白功能的改变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.变性后的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蛋白无法与双缩脲试剂发生颜色反应</a:t>
                </a:r>
                <a:endParaRPr lang="en-US" altLang="zh-CN" sz="2000" dirty="0"/>
              </a:p>
            </p:txBody>
          </p:sp>
        </mc:Choice>
        <mc:Fallback>
          <p:sp>
            <p:nvSpPr>
              <p:cNvPr id="4" name="QC_5_BD.14_2#d16774192.choices?pid=c797f168a&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d16774192?pid=c797f168a&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蛋白质分子的种类与组成它的氨基酸数目、排列顺序以及蛋白质的空间结构有关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定功能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在人体中行使的功能不一定完全相同，A错误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根据结构与功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能相适应的原理可推测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蛋白存在不同亚型可能与蛋白质的空间结构有关，B正确；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、加酒精会引起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蛋白变性，破坏其空间结构，从而影响其特定功能，变性后的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白仍具有肽键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，可与双缩脲试剂发生颜色反应，C、D错误。</a:t>
                </a:r>
                <a:endParaRPr lang="en-US" altLang="zh-CN" sz="2200" dirty="0"/>
              </a:p>
            </p:txBody>
          </p:sp>
        </mc:Choice>
        <mc:Fallback>
          <p:sp>
            <p:nvSpPr>
              <p:cNvPr id="2" name="QC_5_AS.16_1#d16774192?pid=c797f168a&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2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4fd9575e6?pid=341fcc29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下列关于蛋白质功能的叙述和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举例都正确的是(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4fd9575e6.bracket?pid=341fcc293&amp;color=0,0,0&amp;vpa=6&amp;vtp=1"/>
          <p:cNvSpPr/>
          <p:nvPr/>
        </p:nvSpPr>
        <p:spPr>
          <a:xfrm>
            <a:off x="270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4fd9575e6.choices?pid=341fcc293&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A.调节机体的生命活动，如抗体可以降低血糖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.蛋白质有免疫功能，如胃蛋白酶能催化蛋白质的水解</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.是构成细胞和生物体的重要物质，如组成肌细胞的肌动蛋白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.蛋白质能进行物质运输，如胰岛素参与血液中氧气的运输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4fd9575e6?pid=341fcc293&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抗体具有免疫功能，胰岛素可以降低血糖（调节机体的生命活动），A错误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胃蛋白酶具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有催化功能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，而不是免疫功能，B错误；肌动蛋白是构成肌细胞和生物体的重要物质，C正确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岛素具有调节功能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，可降低血糖，血红蛋白可参与血液中氧气的运输，D错误。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0_1#4fd9575e6?pid=341fcc293&amp;color=0,0,0&amp;mp=1&amp;vtp=1&amp;bt=1&amp;bbb=1"/>
          <p:cNvSpPr/>
          <p:nvPr/>
        </p:nvSpPr>
        <p:spPr>
          <a:xfrm>
            <a:off x="722376" y="972000"/>
            <a:ext cx="10753344" cy="32766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，蛋白质的结构多样，在细胞中承担的功能也多样。</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1）有的蛋白质是细胞结构的重要组成成分，如肌蛋白；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2）有的蛋白质具有催化功能，如大多数酶的本质是蛋白质；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3）有的蛋白质具有运输功能，如载体蛋白和血红蛋白；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4）有的蛋白质具有信息传递功能，能够调节机体的生命活动，如胰岛素；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5）有的蛋白质具有免疫功能，如抗体。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b8df4a5a1?pid=341fcc29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下列关于蛋白质功能的叙述，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b8df4a5a1.bracket?pid=341fcc293&amp;color=0,0,0&amp;vpa=7&amp;vtp=1"/>
          <p:cNvSpPr/>
          <p:nvPr/>
        </p:nvSpPr>
        <p:spPr>
          <a:xfrm>
            <a:off x="8753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1_2#b8df4a5a1.choices?pid=341fcc293&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A.性激素能促进生殖细胞的生成体现了蛋白质的功能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.细胞中的化学反应离不开酶的催化，绝大多数酶都是蛋白质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.植物种子中的储备蛋白、红细胞中的运输蛋白、头发中的角蛋白体现了蛋白质功能的多样性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.蛋白质特定的功能取决于其特定的结构，有些蛋白质具有免疫功能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b8df4a5a1?pid=341fcc293&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性激素不是蛋白质，因此其能促进生殖细胞的生成没有体现蛋白质的功能，A错误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中的化学反应离不开酶的催化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，绝大多数酶都是蛋白质，少数是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，B正确；储备蛋白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、角蛋白分别体现蛋白质的储备作用、运输作用和作为结构物质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体现了蛋白质功能的多样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，C正确；结构决定功能，蛋白质特定的功能取决于其特定的结构，有些蛋白质（如抗体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有免疫作用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b8df4a5a1?pid=341fcc293&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22b9c0922?sp=1&amp;pid=7596b15b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8.如图是一种多肽化合物的结构式，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4_2#22b9c0922?pid=7596b15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88336" y="1490853"/>
            <a:ext cx="6821424" cy="10607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25_1#22b9c0922.bracket?pid=7596b15b3&amp;color=0,0,0&amp;vpa=8&amp;vtp=1"/>
          <p:cNvSpPr/>
          <p:nvPr/>
        </p:nvSpPr>
        <p:spPr>
          <a:xfrm>
            <a:off x="697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24_3#22b9c0922.choices?pid=7596b15b3&amp;color=0,0,0&amp;vtp=1&amp;bbb=1"/>
          <p:cNvSpPr/>
          <p:nvPr/>
        </p:nvSpPr>
        <p:spPr>
          <a:xfrm>
            <a:off x="722376" y="26846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A.该化合物是四肽，含有3个肽键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.一分子该化合物含有2个游离的羧基和1个游离的氨基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.该化合物水解后，可得到4种氨基酸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.该化合物的相对分子质量比构成它的氨基酸相对分子质量总和小54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72a75b18.fixed?pid=21d1256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972a75b18.fixed?pid=21d1256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蛋白质是生命活动的主要承担者</a:t>
            </a:r>
            <a:endParaRPr lang="en-US" altLang="zh-CN" sz="4400" dirty="0"/>
          </a:p>
        </p:txBody>
      </p:sp>
      <p:pic>
        <p:nvPicPr>
          <p:cNvPr id="4" name="C_3#972a75b18.fixed?pid=21d12561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72a75b18.fixed?pid=21d12561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22b9c0922?pid=7596b15b3&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据图可知，该化合物含有3个肽键，是由4个氨基酸分子脱水缩合形成的，称为四肽，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；由于组成该化合物的氨基酸中有1个氨基酸的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基中含有羧基，所以该多肽化合物含有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离的羧基和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1个游离的氨基，B正确；该多肽由4个氨基酸组成，其中从左向右第1个和第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基相同，因此该化合物水解后可得到3种氨基酸，C错误；该化合物是由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个氨基酸分子脱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水缩合形成的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，脱下了3分子的水，相对分子质量减少了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6_1#22b9c0922?pid=7596b15b3&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348"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608a77497?sp=1&amp;pid=7596b15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［辽宁阜新2024高一上月考］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绿色荧光蛋白是从发光水母中分离出来的一种结构蛋白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其相关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数据如下表所示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基上的羧基和氨基不会脱水形成肽键，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7_1#608a77497?sp=1&amp;pid=7596b15b3&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2" name="QC_5_BD.27_2#608a77497?colgroup=25,15&amp;pid=7596b15b3&amp;color=0,0,0&amp;vtp=1&amp;bbb=1"/>
              <p:cNvGraphicFramePr>
                <a:graphicFrameLocks noGrp="1"/>
              </p:cNvGraphicFramePr>
              <p:nvPr/>
            </p:nvGraphicFramePr>
            <p:xfrm>
              <a:off x="722376" y="2021528"/>
              <a:ext cx="10725912" cy="1838960"/>
            </p:xfrm>
            <a:graphic>
              <a:graphicData uri="http://schemas.openxmlformats.org/drawingml/2006/table">
                <a:tbl>
                  <a:tblPr/>
                  <a:tblGrid>
                    <a:gridCol w="6647688"/>
                    <a:gridCol w="407822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游离羧基的总数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游离氨基的总数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2" name="QC_5_BD.27_2#608a77497?colgroup=25,15&amp;pid=7596b15b3&amp;color=0,0,0&amp;vtp=1&amp;bbb=1"/>
              <p:cNvGraphicFramePr>
                <a:graphicFrameLocks noGrp="1"/>
              </p:cNvGraphicFramePr>
              <p:nvPr/>
            </p:nvGraphicFramePr>
            <p:xfrm>
              <a:off x="722376" y="2021528"/>
              <a:ext cx="10725912" cy="1838960"/>
            </p:xfrm>
            <a:graphic>
              <a:graphicData uri="http://schemas.openxmlformats.org/drawingml/2006/table">
                <a:tbl>
                  <a:tblPr/>
                  <a:tblGrid>
                    <a:gridCol w="6647688"/>
                    <a:gridCol w="407822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游离羧基的总数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游离氨基的总数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8_1#608a77497.bracket?pid=7596b15b3&amp;color=0,0,0&amp;vpa=9&amp;vtp=1"/>
          <p:cNvSpPr/>
          <p:nvPr/>
        </p:nvSpPr>
        <p:spPr>
          <a:xfrm>
            <a:off x="10477564"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7_3#608a77497.choices?pid=7596b15b3&amp;color=0,0,0&amp;vtp=1&amp;bbb=1"/>
              <p:cNvSpPr/>
              <p:nvPr/>
            </p:nvSpPr>
            <p:spPr>
              <a:xfrm>
                <a:off x="722376" y="3990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A.发光水母中的绿色荧光蛋白由2条肽链组成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基上共有15个氨基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.绿色荧光蛋白彻底水解需要消耗125个水分子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.绿色荧光蛋白合成时产生的水中的氧来自氨基酸中的羧基</a:t>
                </a:r>
                <a:endParaRPr lang="en-US" altLang="zh-CN" sz="2000" dirty="0"/>
              </a:p>
            </p:txBody>
          </p:sp>
        </mc:Choice>
        <mc:Fallback>
          <p:sp>
            <p:nvSpPr>
              <p:cNvPr id="5" name="QC_5_BD.27_3#608a77497.choices?pid=7596b15b3&amp;color=0,0,0&amp;vtp=1&amp;bbb=1"/>
              <p:cNvSpPr>
                <a:spLocks noRot="1" noChangeAspect="1" noMove="1" noResize="1" noEditPoints="1" noAdjustHandles="1" noChangeArrowheads="1" noChangeShapeType="1" noTextEdit="1"/>
              </p:cNvSpPr>
              <p:nvPr/>
            </p:nvSpPr>
            <p:spPr>
              <a:xfrm>
                <a:off x="722376" y="39900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608a77497?pid=7596b15b3&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29_2#608a77497?pid=7596b15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5879592" cy="25146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608a77497?pid=7596b15b3&amp;color=0,0,0&amp;mp=1&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氨基酸经脱水缩合形成蛋白质时，脱去的水中的氧来自氨基酸中的羧基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水中的氢来自氨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基酸中的羧基和氨基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1_1#17ba37ff9?sp=1&amp;pid=7596b15b3&amp;color=0,0,0&amp;vtp=1&amp;bt=1&amp;bbb=1"/>
          <p:cNvSpPr/>
          <p:nvPr/>
        </p:nvSpPr>
        <p:spPr>
          <a:xfrm>
            <a:off x="722376" y="97200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［安徽合肥2025高一上月考改编］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根据图示的化合物结构简式，请回答下列问题：</a:t>
            </a:r>
            <a:endParaRPr lang="en-US" altLang="zh-CN" sz="2000" dirty="0">
              <a:solidFill>
                <a:srgbClr val="000000"/>
              </a:solidFill>
            </a:endParaRPr>
          </a:p>
        </p:txBody>
      </p:sp>
      <p:pic>
        <p:nvPicPr>
          <p:cNvPr id="3" name="QO_5_BD.31_2#17ba37ff9?pid=7596b15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1493081"/>
            <a:ext cx="4480560" cy="17099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32_1#fc239a6e6?pid=17ba37ff9&amp;color=0,0,0&amp;vtp=1&amp;bbb=1&amp;hb=1"/>
              <p:cNvSpPr/>
              <p:nvPr/>
            </p:nvSpPr>
            <p:spPr>
              <a:xfrm>
                <a:off x="722376" y="3334581"/>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上述结构中代表氨基结构式的为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代表羧基结构式的为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dirty="0">
                  <a:solidFill>
                    <a:srgbClr val="000000"/>
                  </a:solidFill>
                </a:endParaRPr>
              </a:p>
            </p:txBody>
          </p:sp>
        </mc:Choice>
        <mc:Fallback>
          <p:sp>
            <p:nvSpPr>
              <p:cNvPr id="4" name="QB_6_BD.32_1#fc239a6e6?pid=17ba37ff9&amp;color=0,0,0&amp;vtp=1&amp;bbb=1&amp;hb=1"/>
              <p:cNvSpPr>
                <a:spLocks noRot="1" noChangeAspect="1" noMove="1" noResize="1" noEditPoints="1" noAdjustHandles="1" noChangeArrowheads="1" noChangeShapeType="1" noTextEdit="1"/>
              </p:cNvSpPr>
              <p:nvPr/>
            </p:nvSpPr>
            <p:spPr>
              <a:xfrm>
                <a:off x="722376" y="3334581"/>
                <a:ext cx="10753344" cy="914400"/>
              </a:xfrm>
              <a:prstGeom prst="rect">
                <a:avLst/>
              </a:prstGeom>
              <a:blipFill rotWithShape="1">
                <a:blip r:embed="rId2"/>
                <a:stretch>
                  <a:fillRect l="-4" t="-21" r="-608" b="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33_1#fc239a6e6.blank?pid=17ba37ff9&amp;color=0,0,0&amp;vpa=10&amp;vtp=1&amp;bbb=1"/>
              <p:cNvSpPr/>
              <p:nvPr/>
            </p:nvSpPr>
            <p:spPr>
              <a:xfrm>
                <a:off x="4997514" y="3390651"/>
                <a:ext cx="2698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33_1#fc239a6e6.blank?pid=17ba37ff9&amp;color=0,0,0&amp;vpa=10&amp;vtp=1&amp;bbb=1"/>
              <p:cNvSpPr>
                <a:spLocks noRot="1" noChangeAspect="1" noMove="1" noResize="1" noEditPoints="1" noAdjustHandles="1" noChangeArrowheads="1" noChangeShapeType="1" noTextEdit="1"/>
              </p:cNvSpPr>
              <p:nvPr/>
            </p:nvSpPr>
            <p:spPr>
              <a:xfrm>
                <a:off x="4997514" y="3390651"/>
                <a:ext cx="269875" cy="317500"/>
              </a:xfrm>
              <a:prstGeom prst="rect">
                <a:avLst/>
              </a:prstGeom>
              <a:blipFill rotWithShape="1">
                <a:blip r:embed="rId3"/>
                <a:stretch>
                  <a:fillRect l="-24" t="-122" r="24"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34_1#fc239a6e6.blank?pid=17ba37ff9&amp;color=0,0,0&amp;vpa=11&amp;vtp=1&amp;bbb=1"/>
              <p:cNvSpPr/>
              <p:nvPr/>
            </p:nvSpPr>
            <p:spPr>
              <a:xfrm>
                <a:off x="9137713" y="3390651"/>
                <a:ext cx="23653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𝐟</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34_1#fc239a6e6.blank?pid=17ba37ff9&amp;color=0,0,0&amp;vpa=11&amp;vtp=1&amp;bbb=1"/>
              <p:cNvSpPr>
                <a:spLocks noRot="1" noChangeAspect="1" noMove="1" noResize="1" noEditPoints="1" noAdjustHandles="1" noChangeArrowheads="1" noChangeShapeType="1" noTextEdit="1"/>
              </p:cNvSpPr>
              <p:nvPr/>
            </p:nvSpPr>
            <p:spPr>
              <a:xfrm>
                <a:off x="9137713" y="3390651"/>
                <a:ext cx="236538" cy="317500"/>
              </a:xfrm>
              <a:prstGeom prst="rect">
                <a:avLst/>
              </a:prstGeom>
              <a:blipFill rotWithShape="1">
                <a:blip r:embed="rId4"/>
                <a:stretch>
                  <a:fillRect l="-27" t="-122" r="161"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35_1#fc239a6e6.blank?pid=17ba37ff9&amp;color=0,0,0&amp;vpa=12&amp;vtp=1&amp;bbb=1"/>
              <p:cNvSpPr/>
              <p:nvPr/>
            </p:nvSpPr>
            <p:spPr>
              <a:xfrm>
                <a:off x="758888" y="3843089"/>
                <a:ext cx="10842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𝐝</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35_1#fc239a6e6.blank?pid=17ba37ff9&amp;color=0,0,0&amp;vpa=12&amp;vtp=1&amp;bbb=1"/>
              <p:cNvSpPr>
                <a:spLocks noRot="1" noChangeAspect="1" noMove="1" noResize="1" noEditPoints="1" noAdjustHandles="1" noChangeArrowheads="1" noChangeShapeType="1" noTextEdit="1"/>
              </p:cNvSpPr>
              <p:nvPr/>
            </p:nvSpPr>
            <p:spPr>
              <a:xfrm>
                <a:off x="758888" y="3843089"/>
                <a:ext cx="1084263" cy="317500"/>
              </a:xfrm>
              <a:prstGeom prst="rect">
                <a:avLst/>
              </a:prstGeom>
              <a:blipFill rotWithShape="1">
                <a:blip r:embed="rId5"/>
                <a:stretch>
                  <a:fillRect l="-6" t="-3622" r="35"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36_1#fc239a6e6?pid=17ba37ff9&amp;color=0,0,0&amp;vtp=1&amp;bt=1&amp;bbb=1&amp;hb=1"/>
              <p:cNvSpPr/>
              <p:nvPr/>
            </p:nvSpPr>
            <p:spPr>
              <a:xfrm>
                <a:off x="722376" y="4261681"/>
                <a:ext cx="10753344" cy="101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氨基的结构式是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，羧基的结构式为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基，分别为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36_1#fc239a6e6?pid=17ba37ff9&amp;color=0,0,0&amp;vtp=1&amp;bt=1&amp;bbb=1&amp;hb=1"/>
              <p:cNvSpPr>
                <a:spLocks noRot="1" noChangeAspect="1" noMove="1" noResize="1" noEditPoints="1" noAdjustHandles="1" noChangeArrowheads="1" noChangeShapeType="1" noTextEdit="1"/>
              </p:cNvSpPr>
              <p:nvPr/>
            </p:nvSpPr>
            <p:spPr>
              <a:xfrm>
                <a:off x="722376" y="4261681"/>
                <a:ext cx="10753344" cy="1016000"/>
              </a:xfrm>
              <a:prstGeom prst="rect">
                <a:avLst/>
              </a:prstGeom>
              <a:blipFill rotWithShape="1">
                <a:blip r:embed="rId6"/>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c46d5c1b7?pid=17ba37ff9&amp;color=0,0,0&amp;vtp=1&amp;bt=1&amp;bbb=1"/>
          <p:cNvSpPr/>
          <p:nvPr/>
        </p:nvSpPr>
        <p:spPr>
          <a:xfrm>
            <a:off x="722376" y="1066996"/>
            <a:ext cx="10753344" cy="1003300"/>
          </a:xfrm>
          <a:prstGeom prst="rect">
            <a:avLst/>
          </a:prstGeom>
          <a:noFill/>
        </p:spPr>
        <p:txBody>
          <a:bodyPr wrap="none" lIns="0" tIns="0" rIns="0" bIns="0" rtlCol="0" anchor="t"/>
          <a:lstStyle/>
          <a:p>
            <a:pPr algn="l" fontAlgn="b" latinLnBrk="1">
              <a:lnSpc>
                <a:spcPts val="7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上述化合物是由</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种氨基酸组成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其中氨基酸的结构通式为</a:t>
            </a:r>
            <a:r>
              <a:rPr lang="en-US" altLang="zh-CN" sz="2000" i="0" smtClean="0">
                <a:solidFill>
                  <a:srgbClr val="000000"/>
                </a:solidFill>
                <a:latin typeface="宋体" panose="02010600030101010101" pitchFamily="2" charset="-122"/>
                <a:ea typeface="微软雅黑" panose="020B0503020204020204" pitchFamily="34" charset="-122"/>
                <a:cs typeface="微软雅黑" panose="020B0503020204020204" pitchFamily="34" charset="-120"/>
              </a:rPr>
              <a:t>_</a:t>
            </a:r>
            <a:r>
              <a:rPr lang="en-US" altLang="zh-CN" sz="4400" b="1" i="0" u="sng" kern="0" spc="-99900" smtClean="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8_1#c46d5c1b7.blank?pid=17ba37ff9&amp;color=0,0,0&amp;vpa=13&amp;vtp=1"/>
          <p:cNvSpPr/>
          <p:nvPr/>
        </p:nvSpPr>
        <p:spPr>
          <a:xfrm>
            <a:off x="3154426" y="1506543"/>
            <a:ext cx="341313"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solidFill>
                <a:srgbClr val="00B050"/>
              </a:solidFill>
            </a:endParaRPr>
          </a:p>
        </p:txBody>
      </p:sp>
      <p:pic>
        <p:nvPicPr>
          <p:cNvPr id="5" name="QB_6_AN.40_1#c46d5c1b7?pid=17ba37ff9&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61401" y="972000"/>
            <a:ext cx="1289304" cy="8412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B_6_AS.41_1#c46d5c1b7?pid=17ba37ff9&amp;color=0,0,0&amp;vtp=1&amp;bt=1&amp;bbb=1&amp;hb=1"/>
              <p:cNvSpPr/>
              <p:nvPr/>
            </p:nvSpPr>
            <p:spPr>
              <a:xfrm>
                <a:off x="722376" y="2076519"/>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分析题图可知，图中组成该多肽的氨基酸的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基分别是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基有3种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因此该化合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物中有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3种氨基酸，氨基酸的结构通式见答案。</a:t>
                </a:r>
                <a:endParaRPr lang="en-US" altLang="zh-CN" sz="2200" dirty="0">
                  <a:solidFill>
                    <a:srgbClr val="000000"/>
                  </a:solidFill>
                </a:endParaRPr>
              </a:p>
            </p:txBody>
          </p:sp>
        </mc:Choice>
        <mc:Fallback>
          <p:sp>
            <p:nvSpPr>
              <p:cNvPr id="6" name="QB_6_AS.41_1#c46d5c1b7?pid=17ba37ff9&amp;color=0,0,0&amp;vtp=1&amp;bt=1&amp;bbb=1&amp;hb=1"/>
              <p:cNvSpPr>
                <a:spLocks noRot="1" noChangeAspect="1" noMove="1" noResize="1" noEditPoints="1" noAdjustHandles="1" noChangeArrowheads="1" noChangeShapeType="1" noTextEdit="1"/>
              </p:cNvSpPr>
              <p:nvPr/>
            </p:nvSpPr>
            <p:spPr>
              <a:xfrm>
                <a:off x="722376" y="2076519"/>
                <a:ext cx="10753344" cy="965200"/>
              </a:xfrm>
              <a:prstGeom prst="rect">
                <a:avLst/>
              </a:prstGeom>
              <a:blipFill rotWithShape="1">
                <a:blip r:embed="rId2"/>
                <a:stretch>
                  <a:fillRect l="-4" t="-7"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Effect transition="in" filter="fade">
                                      <p:cBhvr>
                                        <p:cTn id="26"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2_1#72635f49c?pid=17ba37ff9&amp;color=0,0,0&amp;vtp=1&amp;bt=1&amp;bbb=1&amp;hb=1"/>
              <p:cNvSpPr/>
              <p:nvPr/>
            </p:nvSpPr>
            <p:spPr>
              <a:xfrm>
                <a:off x="722376" y="969264"/>
                <a:ext cx="10753344" cy="2120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该化合物是由氨基酸通过</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，写出两分子甘氨酸(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发生该反</a:t>
                </a:r>
                <a:endPar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fontAlgn="b" latinLnBrk="1">
                  <a:lnSpc>
                    <a:spcPts val="9500"/>
                  </a:lnSpc>
                </a:pPr>
                <a:r>
                  <a:rPr lang="en-US" altLang="zh-CN" sz="2000" b="0" i="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应的反应式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微软雅黑" panose="020B0503020204020204" pitchFamily="34" charset="-122"/>
                    <a:cs typeface="微软雅黑" panose="020B0503020204020204" pitchFamily="34" charset="-120"/>
                  </a:rPr>
                  <a:t>_</a:t>
                </a:r>
                <a:r>
                  <a:rPr lang="en-US" altLang="zh-CN" sz="5250" b="1" i="0" u="sng" kern="0" spc="-99900" smtClean="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产物水分子中的氧来</a:t>
                </a:r>
                <a:endPar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，氢来自</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2_1#72635f49c?pid=17ba37ff9&amp;color=0,0,0&amp;vtp=1&amp;bt=1&amp;bbb=1&amp;hb=1"/>
              <p:cNvSpPr>
                <a:spLocks noRot="1" noChangeAspect="1" noMove="1" noResize="1" noEditPoints="1" noAdjustHandles="1" noChangeArrowheads="1" noChangeShapeType="1" noTextEdit="1"/>
              </p:cNvSpPr>
              <p:nvPr/>
            </p:nvSpPr>
            <p:spPr>
              <a:xfrm>
                <a:off x="722376" y="969264"/>
                <a:ext cx="10753344" cy="2120900"/>
              </a:xfrm>
              <a:prstGeom prst="rect">
                <a:avLst/>
              </a:prstGeom>
              <a:blipFill rotWithShape="1">
                <a:blip r:embed="rId1"/>
                <a:stretch>
                  <a:fillRect l="-4" t="-12" b="12"/>
                </a:stretch>
              </a:blipFill>
            </p:spPr>
            <p:txBody>
              <a:bodyPr/>
              <a:lstStyle/>
              <a:p>
                <a:r>
                  <a:rPr lang="zh-CN" altLang="en-US">
                    <a:noFill/>
                  </a:rPr>
                  <a:t> </a:t>
                </a:r>
              </a:p>
            </p:txBody>
          </p:sp>
        </mc:Fallback>
      </mc:AlternateContent>
      <p:sp>
        <p:nvSpPr>
          <p:cNvPr id="3" name="QB_6_AN.43_1#72635f49c.blank?pid=17ba37ff9&amp;color=0,0,0&amp;vpa=15&amp;vtp=1&amp;bbb=1"/>
          <p:cNvSpPr/>
          <p:nvPr/>
        </p:nvSpPr>
        <p:spPr>
          <a:xfrm>
            <a:off x="4183126"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脱水缩合</a:t>
            </a:r>
            <a:endParaRPr lang="en-US" altLang="zh-CN" sz="2000" dirty="0">
              <a:solidFill>
                <a:srgbClr val="00B050"/>
              </a:solidFill>
            </a:endParaRPr>
          </a:p>
        </p:txBody>
      </p:sp>
      <p:pic>
        <p:nvPicPr>
          <p:cNvPr id="5" name="QB_6_AN.45_1#72635f49c?pid=17ba37ff9&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97176" y="1356614"/>
            <a:ext cx="3648456" cy="9692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B_6_AN.45_1#72635f49c?pid=17ba37ff9&amp;color=0,0,0&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954776" y="1301750"/>
            <a:ext cx="2624328" cy="10241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6_AN.46_1#72635f49c.blank?pid=17ba37ff9&amp;color=0,0,0&amp;vpa=17&amp;vtp=1&amp;bbb=1"/>
          <p:cNvSpPr/>
          <p:nvPr/>
        </p:nvSpPr>
        <p:spPr>
          <a:xfrm>
            <a:off x="985901" y="25948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羧基</a:t>
            </a:r>
            <a:endParaRPr lang="en-US" altLang="zh-CN" sz="2000" dirty="0">
              <a:solidFill>
                <a:srgbClr val="00B050"/>
              </a:solidFill>
            </a:endParaRPr>
          </a:p>
        </p:txBody>
      </p:sp>
      <p:sp>
        <p:nvSpPr>
          <p:cNvPr id="8" name="QB_6_AN.47_1#72635f49c.blank?pid=17ba37ff9&amp;color=0,0,0&amp;vpa=18&amp;vtp=1&amp;bbb=1"/>
          <p:cNvSpPr/>
          <p:nvPr/>
        </p:nvSpPr>
        <p:spPr>
          <a:xfrm>
            <a:off x="2763901" y="25948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氨基和羧基</a:t>
            </a:r>
            <a:endParaRPr lang="en-US" altLang="zh-CN" sz="2000" dirty="0">
              <a:solidFill>
                <a:srgbClr val="00B050"/>
              </a:solidFill>
            </a:endParaRPr>
          </a:p>
        </p:txBody>
      </p:sp>
      <p:sp>
        <p:nvSpPr>
          <p:cNvPr id="9" name="QB_6_AS.48_1#72635f49c?pid=17ba37ff9&amp;color=0,0,0&amp;vtp=1&amp;bt=1&amp;bbb=1&amp;hb=1"/>
          <p:cNvSpPr/>
          <p:nvPr/>
        </p:nvSpPr>
        <p:spPr>
          <a:xfrm>
            <a:off x="722376" y="31318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分析题图可知，该多肽化合物由3个氨基酸通过脱水缩合反应形成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两分子甘氨酸进行脱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水缩合的反应式见答案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。氨基酸形成肽链的脱水缩合反应过程中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一个氨基酸的氨基和另一个氨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基酸的羧基相连接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，同时脱去1分子的水，水中的氧来自羧基，氢来自氨基和羧基。</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bg/>
                                          </p:spTgt>
                                        </p:tgtEl>
                                        <p:attrNameLst>
                                          <p:attrName>style.visibility</p:attrName>
                                        </p:attrNameLst>
                                      </p:cBhvr>
                                      <p:to>
                                        <p:strVal val="visible"/>
                                      </p:to>
                                    </p:set>
                                    <p:animEffect transition="in" filter="fade">
                                      <p:cBhvr>
                                        <p:cTn id="25" dur="500"/>
                                        <p:tgtEl>
                                          <p:spTgt spid="7">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bg/>
                                          </p:spTgt>
                                        </p:tgtEl>
                                        <p:attrNameLst>
                                          <p:attrName>style.visibility</p:attrName>
                                        </p:attrNameLst>
                                      </p:cBhvr>
                                      <p:to>
                                        <p:strVal val="visible"/>
                                      </p:to>
                                    </p:set>
                                    <p:animEffect transition="in" filter="fade">
                                      <p:cBhvr>
                                        <p:cTn id="33" dur="500"/>
                                        <p:tgtEl>
                                          <p:spTgt spid="8">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fade">
                                      <p:cBhvr>
                                        <p:cTn id="36" dur="5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Effect transition="in" filter="fade">
                                      <p:cBhvr>
                                        <p:cTn id="41" dur="500"/>
                                        <p:tgtEl>
                                          <p:spTgt spid="9">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xEl>
                                              <p:pRg st="0" end="0"/>
                                            </p:txEl>
                                          </p:spTgt>
                                        </p:tgtEl>
                                        <p:attrNameLst>
                                          <p:attrName>style.visibility</p:attrName>
                                        </p:attrNameLst>
                                      </p:cBhvr>
                                      <p:to>
                                        <p:strVal val="visible"/>
                                      </p:to>
                                    </p:set>
                                    <p:animEffect transition="in" filter="fade">
                                      <p:cBhvr>
                                        <p:cTn id="44" dur="500"/>
                                        <p:tgtEl>
                                          <p:spTgt spid="9">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xEl>
                                              <p:pRg st="1" end="1"/>
                                            </p:txEl>
                                          </p:spTgt>
                                        </p:tgtEl>
                                        <p:attrNameLst>
                                          <p:attrName>style.visibility</p:attrName>
                                        </p:attrNameLst>
                                      </p:cBhvr>
                                      <p:to>
                                        <p:strVal val="visible"/>
                                      </p:to>
                                    </p:set>
                                    <p:animEffect transition="in" filter="fade">
                                      <p:cBhvr>
                                        <p:cTn id="47" dur="500"/>
                                        <p:tgtEl>
                                          <p:spTgt spid="9">
                                            <p:txEl>
                                              <p:pRg st="1" end="1"/>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2" end="2"/>
                                            </p:txEl>
                                          </p:spTgt>
                                        </p:tgtEl>
                                        <p:attrNameLst>
                                          <p:attrName>style.visibility</p:attrName>
                                        </p:attrNameLst>
                                      </p:cBhvr>
                                      <p:to>
                                        <p:strVal val="visible"/>
                                      </p:to>
                                    </p:set>
                                    <p:animEffect transition="in" filter="fade">
                                      <p:cBhvr>
                                        <p:cTn id="50"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7" grpId="0" animBg="1" build="p"/>
      <p:bldP spid="8" grpId="0" animBg="1" build="p"/>
      <p:bldP spid="9"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9_1#965a419af?htil=2&amp;pid=9479c09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10739" y="1054295"/>
            <a:ext cx="3611880" cy="38130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6_BD.49_2#965a419af?htil=2&amp;sp=1&amp;pid=9479c09a3&amp;color=0,0,0&amp;vtp=1&amp;bt=1&amp;bbb=1&amp;hb=1"/>
              <p:cNvSpPr/>
              <p:nvPr/>
            </p:nvSpPr>
            <p:spPr>
              <a:xfrm>
                <a:off x="722376" y="972000"/>
                <a:ext cx="7013448"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南方某科研团队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拟利用以下四种氨基酸分子合成一种环状多肽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分子式为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则该环状多肽中含有氨基酸①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的个数是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49_2#965a419af?htil=2&amp;sp=1&amp;pid=9479c09a3&amp;color=0,0,0&amp;vtp=1&amp;bt=1&amp;bbb=1&amp;hb=1"/>
              <p:cNvSpPr>
                <a:spLocks noRot="1" noChangeAspect="1" noMove="1" noResize="1" noEditPoints="1" noAdjustHandles="1" noChangeArrowheads="1" noChangeShapeType="1" noTextEdit="1"/>
              </p:cNvSpPr>
              <p:nvPr/>
            </p:nvSpPr>
            <p:spPr>
              <a:xfrm>
                <a:off x="722376" y="972000"/>
                <a:ext cx="7013448" cy="1384300"/>
              </a:xfrm>
              <a:prstGeom prst="rect">
                <a:avLst/>
              </a:prstGeom>
              <a:blipFill rotWithShape="1">
                <a:blip r:embed="rId2"/>
                <a:stretch>
                  <a:fillRect l="-5" t="-33" r="-1119" b="33"/>
                </a:stretch>
              </a:blipFill>
            </p:spPr>
            <p:txBody>
              <a:bodyPr/>
              <a:lstStyle/>
              <a:p>
                <a:r>
                  <a:rPr lang="zh-CN" altLang="en-US">
                    <a:noFill/>
                  </a:rPr>
                  <a:t> </a:t>
                </a:r>
              </a:p>
            </p:txBody>
          </p:sp>
        </mc:Fallback>
      </mc:AlternateContent>
      <p:sp>
        <p:nvSpPr>
          <p:cNvPr id="4" name="QC_6_AN.50_1#965a419af.bracket?pid=9479c09a3&amp;color=0,0,0&amp;vpa=19&amp;vtp=1"/>
          <p:cNvSpPr/>
          <p:nvPr/>
        </p:nvSpPr>
        <p:spPr>
          <a:xfrm>
            <a:off x="6689852" y="1863159"/>
            <a:ext cx="35560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6_BD.49_3#965a419af.choices?htil=2&amp;pid=9479c09a3&amp;color=0,0,0&amp;vtp=1&amp;bbb=1"/>
              <p:cNvSpPr/>
              <p:nvPr/>
            </p:nvSpPr>
            <p:spPr>
              <a:xfrm>
                <a:off x="722376" y="2366586"/>
                <a:ext cx="7013448" cy="444500"/>
              </a:xfrm>
              <a:prstGeom prst="rect">
                <a:avLst/>
              </a:prstGeom>
              <a:noFill/>
            </p:spPr>
            <p:txBody>
              <a:bodyPr wrap="none" lIns="0" tIns="0" rIns="0" bIns="0" rtlCol="0" anchor="t"/>
              <a:lstStyle/>
              <a:p>
                <a:pPr marL="0" marR="0" lvl="0" indent="0" defTabSz="914400" eaLnBrk="1" fontAlgn="auto" latinLnBrk="1" hangingPunct="1">
                  <a:lnSpc>
                    <a:spcPts val="3500"/>
                  </a:lnSpc>
                  <a:spcBef>
                    <a:spcPts val="0"/>
                  </a:spcBef>
                  <a:spcAft>
                    <a:spcPts val="0"/>
                  </a:spcAft>
                  <a:buClrTx/>
                  <a:buSzTx/>
                  <a:buNone/>
                  <a:tabLst>
                    <a:tab pos="1572260" algn="l"/>
                    <a:tab pos="3576320" algn="l"/>
                    <a:tab pos="517398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49_3#965a419af.choices?htil=2&amp;pid=9479c09a3&amp;color=0,0,0&amp;vtp=1&amp;bbb=1"/>
              <p:cNvSpPr>
                <a:spLocks noRot="1" noChangeAspect="1" noMove="1" noResize="1" noEditPoints="1" noAdjustHandles="1" noChangeArrowheads="1" noChangeShapeType="1" noTextEdit="1"/>
              </p:cNvSpPr>
              <p:nvPr/>
            </p:nvSpPr>
            <p:spPr>
              <a:xfrm>
                <a:off x="722376" y="2366586"/>
                <a:ext cx="7013448" cy="444500"/>
              </a:xfrm>
              <a:prstGeom prst="rect">
                <a:avLst/>
              </a:prstGeom>
              <a:blipFill rotWithShape="1">
                <a:blip r:embed="rId3"/>
                <a:stretch>
                  <a:fillRect l="-5" t="-130" r="4" b="1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51_1#965a419af?pid=9479c09a3&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分析题目中氨基酸可知，每个氨基酸的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基上都不含有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原子，故该环状多肽含有的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”中，故该环状多肽含有的氨基酸个数可以通过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原子进行推断，即含有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，该环状多肽中共有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原子数，又因为只有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基上含有一个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原子，即氨基酸①个数有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51_1#965a419af?pid=9479c09a3&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73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2_1#965a419af?pid=9479c09a3&amp;color=0,0,0&amp;vtp=1&amp;bt=1&amp;bbb=1"/>
              <p:cNvSpPr/>
              <p:nvPr/>
            </p:nvSpPr>
            <p:spPr>
              <a:xfrm>
                <a:off x="722376" y="972000"/>
                <a:ext cx="10753344" cy="5156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关于蛋白质的计算</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肽键数（直链肽）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失去水分子数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氨基酸数-肽链数。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蛋白质相对分子质量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氨基酸数×氨基酸平均相对分子质量-脱去水分子数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蛋白质中氨基数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基上的氨基数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各氨基酸中氨基总数-肽键数。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蛋白质中羧基数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各氨基酸中羧基总数-肽键数。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环肽中氨基酸数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脱去的水分子数。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原子数的计算</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原子数之和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原子的总数-脱去水分子数。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原子数之和。</a:t>
                </a:r>
                <a:endParaRPr lang="en-US" altLang="zh-CN" sz="2000" dirty="0"/>
              </a:p>
            </p:txBody>
          </p:sp>
        </mc:Choice>
        <mc:Fallback>
          <p:sp>
            <p:nvSpPr>
              <p:cNvPr id="2" name="QC_6_EX.52_1#965a419af?pid=9479c09a3&amp;color=0,0,0&amp;vtp=1&amp;bt=1&amp;bbb=1"/>
              <p:cNvSpPr>
                <a:spLocks noRot="1" noChangeAspect="1" noMove="1" noResize="1" noEditPoints="1" noAdjustHandles="1" noChangeArrowheads="1" noChangeShapeType="1" noTextEdit="1"/>
              </p:cNvSpPr>
              <p:nvPr/>
            </p:nvSpPr>
            <p:spPr>
              <a:xfrm>
                <a:off x="722376" y="972000"/>
                <a:ext cx="10753344" cy="5156200"/>
              </a:xfrm>
              <a:prstGeom prst="rect">
                <a:avLst/>
              </a:prstGeom>
              <a:blipFill rotWithShape="1">
                <a:blip r:embed="rId1"/>
                <a:stretch>
                  <a:fillRect l="-4" t="-9" r="-2480"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60ee796a?pid=a93659431&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［黑龙江佳木斯2025高一上期中］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下列有关氨基酸的叙述，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60ee796a.bracket?pid=a93659431&amp;color=0,0,0&amp;vpa=1&amp;vtp=1"/>
          <p:cNvSpPr/>
          <p:nvPr/>
        </p:nvSpPr>
        <p:spPr>
          <a:xfrm>
            <a:off x="8740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960ee796a.choices?pid=a93659431&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A.在人体内组成蛋白质的氨基酸有21种，其中必需氨基酸有8种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.酪氨酸几乎不溶于水，而精氨酸易溶于水，这种差异是由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基的不同引起的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两个氨基酸脱水缩合生成的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中的氢来源于氨基和羧基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赖氨酸的分子式是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960ee796a.choices?pid=a93659431&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3fe422d9.fixed?pid=21d1256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c3fe422d9.fixed?pid=21d1256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蛋白质是生命活动的主要承担者</a:t>
            </a:r>
            <a:endParaRPr lang="en-US" altLang="zh-CN" sz="4400" dirty="0"/>
          </a:p>
        </p:txBody>
      </p:sp>
      <p:pic>
        <p:nvPicPr>
          <p:cNvPr id="4" name="C_3#c3fe422d9.fixed?pid=21d12561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3fe422d9.fixed?pid=21d12561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3_1#83d452a47?sp=1&amp;pid=c3fe422d9&amp;color=0,0,0&amp;vtp=1&amp;bt=1&amp;bbb=1&amp;hb=1"/>
              <p:cNvSpPr/>
              <p:nvPr/>
            </p:nvSpPr>
            <p:spPr>
              <a:xfrm>
                <a:off x="722376" y="972000"/>
                <a:ext cx="10753344" cy="1727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如图为细胞中蛋白质合成过程简图，①~③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表示相关变化过程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6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①</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②</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③</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mc:Choice>
        <mc:Fallback>
          <p:sp>
            <p:nvSpPr>
              <p:cNvPr id="2" name="QC_4_BD.53_1#83d452a47?sp=1&amp;pid=c3fe422d9&amp;color=0,0,0&amp;vtp=1&amp;bt=1&amp;bbb=1&amp;hb=1"/>
              <p:cNvSpPr>
                <a:spLocks noRot="1" noChangeAspect="1" noMove="1" noResize="1" noEditPoints="1" noAdjustHandles="1" noChangeArrowheads="1" noChangeShapeType="1" noTextEdit="1"/>
              </p:cNvSpPr>
              <p:nvPr/>
            </p:nvSpPr>
            <p:spPr>
              <a:xfrm>
                <a:off x="722376" y="972000"/>
                <a:ext cx="10753344" cy="1727200"/>
              </a:xfrm>
              <a:prstGeom prst="rect">
                <a:avLst/>
              </a:prstGeom>
              <a:blipFill rotWithShape="1">
                <a:blip r:embed="rId1"/>
                <a:stretch>
                  <a:fillRect l="-4" t="-26" b="26"/>
                </a:stretch>
              </a:blipFill>
            </p:spPr>
            <p:txBody>
              <a:bodyPr/>
              <a:lstStyle/>
              <a:p>
                <a:r>
                  <a:rPr lang="zh-CN" altLang="en-US">
                    <a:noFill/>
                  </a:rPr>
                  <a:t> </a:t>
                </a:r>
              </a:p>
            </p:txBody>
          </p:sp>
        </mc:Fallback>
      </mc:AlternateContent>
      <p:sp>
        <p:nvSpPr>
          <p:cNvPr id="3" name="QC_4_AN.54_1#83d452a47.bracket?pid=c3fe422d9&amp;color=0,0,0&amp;vpa=20&amp;vtp=1"/>
          <p:cNvSpPr/>
          <p:nvPr/>
        </p:nvSpPr>
        <p:spPr>
          <a:xfrm>
            <a:off x="295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53_2#83d452a47.choices?pid=c3fe422d9&amp;color=0,0,0&amp;vtp=1&amp;bbb=1"/>
          <p:cNvSpPr/>
          <p:nvPr/>
        </p:nvSpPr>
        <p:spPr>
          <a:xfrm>
            <a:off x="722376" y="2707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A.①~③过程都是脱水缩合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.③过程不相同，则合成的蛋白质不相同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.①②过程形成的化学键相同，③过程可能无肽键形成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.蛋白质功能不同的直接原因是不同蛋白质的结构不同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5_1#83d452a47?pid=c3fe422d9&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由图可知，①表示两个氨基酸脱水缩合形成二肽的过程；②表示在二肽的基础上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基酸脱水缩合形成多肽的过程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；③表示多肽盘曲、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折叠形成具有一定空间结构的蛋白质的过程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错误。③过程中多肽盘曲、折叠的方式不相同，则合成的蛋白质结构和功能不相同，B正确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过程都是指氨基酸的脱水缩合过程，形成的化学键是肽键，③过程为多肽链盘曲、折叠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、二硫键的生成，可能不形成肽键，C正确。结构决定功能，蛋白质的结构不同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则蛋白质的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功能也不同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6_1#aac94a38b?pid=c3fe422d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研究发现一类被称为“分子伴侣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的蛋白质可识别正在合成的多肽或部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分折叠的多肽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，并通过改变自身空间结构与多肽的某些部位相结合，从而帮助这些多肽折叠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装或转运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，其本身不参与组成最终产物并可循环发挥作用。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7_1#aac94a38b.bracket?pid=c3fe422d9&amp;color=0,0,0&amp;vpa=21&amp;vtp=1"/>
          <p:cNvSpPr/>
          <p:nvPr/>
        </p:nvSpPr>
        <p:spPr>
          <a:xfrm>
            <a:off x="9558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56_2#aac94a38b.choices?pid=c3fe422d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A.多肽通过折叠可形成复杂的空间结构，从而具有某项生理功能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.将“分子伴侣”从盐水中析出会造成其生物活性的丧失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.“分子伴侣”具有多项生理功能如构成细胞结构、运输和催化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.“分子伴侣”和其他蛋白质一样，空间结构的改变是不可逆的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8_1#aac94a38b?pid=c3fe422d9&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多肽通过折叠可形成复杂的空间结构，结构决定功能，从而具有某项生理功能，A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分子伴侣”的化学本质是蛋白质，从盐水中析出不会改变其空间结构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因此不会造成其生物活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，B错误；依据题干信息，“分子伴侣”具有识别作用和转运多肽的作用，所以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伴侣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”具有信息传递和运输作用，而不具有构成细胞结构和催化作用，C错误；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由题干信息可知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分子伴侣”在发挥作用时会改变自身空间结构，并可循环发挥作用，因此可以判断“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空间结构的改变是可逆的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9_1#2883fb019?htil=3&amp;pid=c3fe422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85048" y="1054296"/>
            <a:ext cx="3063240" cy="22585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4_BD.59_2#2883fb019?htil=3&amp;sp=1&amp;pid=c3fe422d9&amp;color=0,0,0&amp;vtp=1&amp;bt=1&amp;bbb=1&amp;hb=1"/>
              <p:cNvSpPr/>
              <p:nvPr/>
            </p:nvSpPr>
            <p:spPr>
              <a:xfrm>
                <a:off x="722376" y="972000"/>
                <a:ext cx="75529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［山东部分校2025高一上联考］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双缩脲试剂是鉴别蛋白质的试剂</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与肽键之间可以形成紫色的络合物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59_2#2883fb019?htil=3&amp;sp=1&amp;pid=c3fe422d9&amp;color=0,0,0&amp;vtp=1&amp;bt=1&amp;bbb=1&amp;hb=1"/>
              <p:cNvSpPr>
                <a:spLocks noRot="1" noChangeAspect="1" noMove="1" noResize="1" noEditPoints="1" noAdjustHandles="1" noChangeArrowheads="1" noChangeShapeType="1" noTextEdit="1"/>
              </p:cNvSpPr>
              <p:nvPr/>
            </p:nvSpPr>
            <p:spPr>
              <a:xfrm>
                <a:off x="722376" y="972000"/>
                <a:ext cx="7552944" cy="1371600"/>
              </a:xfrm>
              <a:prstGeom prst="rect">
                <a:avLst/>
              </a:prstGeom>
              <a:blipFill rotWithShape="1">
                <a:blip r:embed="rId2"/>
                <a:stretch>
                  <a:fillRect l="-5" t="-33" r="-2009" b="33"/>
                </a:stretch>
              </a:blipFill>
            </p:spPr>
            <p:txBody>
              <a:bodyPr/>
              <a:lstStyle/>
              <a:p>
                <a:r>
                  <a:rPr lang="zh-CN" altLang="en-US">
                    <a:noFill/>
                  </a:rPr>
                  <a:t> </a:t>
                </a:r>
              </a:p>
            </p:txBody>
          </p:sp>
        </mc:Fallback>
      </mc:AlternateContent>
      <p:sp>
        <p:nvSpPr>
          <p:cNvPr id="4" name="QC_4_AN.60_1#2883fb019.bracket?pid=c3fe422d9&amp;color=0,0,0&amp;vpa=22&amp;vtp=1"/>
          <p:cNvSpPr/>
          <p:nvPr/>
        </p:nvSpPr>
        <p:spPr>
          <a:xfrm>
            <a:off x="1684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4_BD.59_3#2883fb019.choices?htil=3&amp;pid=c3fe422d9&amp;color=0,0,0&amp;vtp=1&amp;bbb=1&amp;hb=1"/>
              <p:cNvSpPr/>
              <p:nvPr/>
            </p:nvSpPr>
            <p:spPr>
              <a:xfrm>
                <a:off x="722376" y="2389862"/>
                <a:ext cx="75529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A.图中络合物的形成共涉及四个肽键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结构的化合物都能与双缩脲试剂反应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.鉴定蛋白质时，需要先加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，再滴入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.在做鉴定蛋白质的实验时，需要一支试管只加入蒸馏水进行对照</a:t>
                </a:r>
                <a:endParaRPr lang="en-US" altLang="zh-CN" sz="2000" dirty="0"/>
              </a:p>
            </p:txBody>
          </p:sp>
        </mc:Choice>
        <mc:Fallback>
          <p:sp>
            <p:nvSpPr>
              <p:cNvPr id="5" name="QC_4_BD.59_3#2883fb019.choices?htil=3&amp;pid=c3fe422d9&amp;color=0,0,0&amp;vtp=1&amp;bbb=1&amp;hb=1"/>
              <p:cNvSpPr>
                <a:spLocks noRot="1" noChangeAspect="1" noMove="1" noResize="1" noEditPoints="1" noAdjustHandles="1" noChangeArrowheads="1" noChangeShapeType="1" noTextEdit="1"/>
              </p:cNvSpPr>
              <p:nvPr/>
            </p:nvSpPr>
            <p:spPr>
              <a:xfrm>
                <a:off x="722376" y="2389862"/>
                <a:ext cx="7552944" cy="2324100"/>
              </a:xfrm>
              <a:prstGeom prst="rect">
                <a:avLst/>
              </a:prstGeom>
              <a:blipFill rotWithShape="1">
                <a:blip r:embed="rId3"/>
                <a:stretch>
                  <a:fillRect l="-5" t="-15"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1_1#2883fb019?pid=c3fe422d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图中络合物含有4个</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结构，即涉及四个肽键，A正确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含有两个或两个以上</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肽键的化合物才可与双缩脲试剂产生紫色反应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，B错误；鉴定蛋白质时，需要先加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溶液，再滴入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，C错误；在做鉴定蛋白质的实验时，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依据对照原则</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可设置空白对照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，需要一支试管加入蒸馏水及双缩脲试剂摇匀进行对照，D错误。</a:t>
                </a:r>
                <a:endParaRPr lang="en-US" altLang="zh-CN" sz="2200" dirty="0"/>
              </a:p>
            </p:txBody>
          </p:sp>
        </mc:Choice>
        <mc:Fallback>
          <p:sp>
            <p:nvSpPr>
              <p:cNvPr id="2" name="QC_4_AS.61_1#2883fb019?pid=c3fe422d9&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17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2_1#b19656d3f?pid=c3fe422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4.某五十肽中有4个丙氨酸(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，已知丙氨酸在该多肽链中不会连续出现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现脱掉其中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的丙氨酸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2_1#b19656d3f?pid=c3fe422d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4_AN.63_1#b19656d3f.bracket?pid=c3fe422d9&amp;color=0,0,0&amp;vpa=23&amp;vtp=1"/>
          <p:cNvSpPr/>
          <p:nvPr/>
        </p:nvSpPr>
        <p:spPr>
          <a:xfrm>
            <a:off x="473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62_2#b19656d3f.choices?pid=c3fe422d9&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A.可能得到4条多肽链和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.可能得到5条多肽链和5个氨基酸</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.可能得到5条多肽链和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.可能得到3条多肽链和4个氨基酸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4_1#b19656d3f?pid=c3fe422d9&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假设该多肽链的丙氨酸分别位于21、27、35、49位，脱掉其中的丙氨酸，能得到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条多肽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5个氨基酸，A正确；只有当4个丙氨酸不在前三位和最后三位，且任意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个丙氨酸之间的氨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基酸数不小于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3时，脱掉丙氨酸后才能得到5条多肽链，而这种情况下，只能得到4个氨基酸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，C正确；假设该多肽链的丙氨酸分别位于1、23、35、50位，脱掉其中的丙氨酸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条多肽链和4个氨基酸，D正确。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5_1#e5ed67b43?sp=1&amp;pid=c3fe422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细菌细胞壁由多糖链和肽链交联形成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溶菌酶能溶解细菌细胞壁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从而使细菌解体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5_2#e5ed67b43?iti=1&amp;pid=c3fe422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2021528"/>
            <a:ext cx="4745736" cy="1627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65_3#e5ed67b43?iti=1&amp;pid=c3fe422d9&amp;color=0,0,0&amp;vtp=1&amp;bbb=1"/>
          <p:cNvSpPr/>
          <p:nvPr/>
        </p:nvSpPr>
        <p:spPr>
          <a:xfrm>
            <a:off x="5864289" y="377616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960ee796a?pid=a93659431&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在人体内组成蛋白质的氨基酸有21种，其中必需氨基酸有8种，A正确；氨基酸的物理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学特性不同与其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基不同有关，因此酪氨酸几乎不溶于水，而精氨酸易溶于水，这种差异是由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，B正确；两个氨基酸脱水缩合形成一个肽键，脱去一分子水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脱去的水中的氢来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自氨基和羧基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，C正确；由氨基酸的结构特点可知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氨基酸的分子通式是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已知赖氨酸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960ee796a?pid=a93659431&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98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6_1#c794760f0?htil=4&amp;pid=e5ed67b4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3006" y="1054296"/>
            <a:ext cx="3529584" cy="1280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66_2#c794760f0?htil=4&amp;sp=1&amp;pid=e5ed67b43&amp;color=0,0,0&amp;vtp=1&amp;bt=1&amp;bbb=1&amp;hs=1"/>
          <p:cNvSpPr/>
          <p:nvPr/>
        </p:nvSpPr>
        <p:spPr>
          <a:xfrm>
            <a:off x="722376" y="972000"/>
            <a:ext cx="70957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（1）图1显示了细菌细胞壁形成的过程。</a:t>
            </a:r>
            <a:endParaRPr lang="en-US" altLang="zh-CN" sz="2000" dirty="0"/>
          </a:p>
        </p:txBody>
      </p:sp>
      <p:sp>
        <p:nvSpPr>
          <p:cNvPr id="4" name="QO_5_BD.66_3#c794760f0?htil=4&amp;pid=e5ed67b43&amp;color=0,0,0&amp;vtp=1&amp;bbb=1&amp;hb=1&amp;hs=1"/>
          <p:cNvSpPr/>
          <p:nvPr/>
        </p:nvSpPr>
        <p:spPr>
          <a:xfrm>
            <a:off x="722376" y="1474446"/>
            <a:ext cx="70957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步骤一：在转肽酶的作用下①处肽键发生水解，同时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请在下列给出的相应氨基酸上用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画出参与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处化学键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形成的化学基团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5" name="QO_5_BD.66_3#c794760f0?htil=4&amp;pid=e5ed67b43&amp;color=0,0,0&amp;tib=255,255,255&amp;iip=8&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58696" y="2100810"/>
            <a:ext cx="192024" cy="1188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O_5_BD.66_4#c794760f0?pid=e5ed67b43&amp;color=0,0,0&amp;vtp=1&amp;bbb=1&amp;hs=1"/>
              <p:cNvSpPr/>
              <p:nvPr/>
            </p:nvSpPr>
            <p:spPr>
              <a:xfrm>
                <a:off x="722376" y="288418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步骤二：在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羧肽酶的作用下水解③处肽键，最终完成交联。</a:t>
                </a:r>
                <a:endParaRPr lang="en-US" altLang="zh-CN" sz="2000" dirty="0"/>
              </a:p>
            </p:txBody>
          </p:sp>
        </mc:Choice>
        <mc:Fallback>
          <p:sp>
            <p:nvSpPr>
              <p:cNvPr id="6" name="QO_5_BD.66_4#c794760f0?pid=e5ed67b43&amp;color=0,0,0&amp;vtp=1&amp;bbb=1&amp;hs=1"/>
              <p:cNvSpPr>
                <a:spLocks noRot="1" noChangeAspect="1" noMove="1" noResize="1" noEditPoints="1" noAdjustHandles="1" noChangeArrowheads="1" noChangeShapeType="1" noTextEdit="1"/>
              </p:cNvSpPr>
              <p:nvPr/>
            </p:nvSpPr>
            <p:spPr>
              <a:xfrm>
                <a:off x="722376" y="2884180"/>
                <a:ext cx="10753344" cy="520700"/>
              </a:xfrm>
              <a:prstGeom prst="rect">
                <a:avLst/>
              </a:prstGeom>
              <a:blipFill rotWithShape="1">
                <a:blip r:embed="rId3"/>
                <a:stretch>
                  <a:fillRect l="-4" t="-2"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7_1#c794760f0?pid=e5ed67b43&amp;color=0,0,0&amp;vtp=1&amp;bt=1&amp;bbb=1"/>
          <p:cNvSpPr/>
          <p:nvPr/>
        </p:nvSpPr>
        <p:spPr>
          <a:xfrm>
            <a:off x="722377" y="969264"/>
            <a:ext cx="10749631" cy="1333500"/>
          </a:xfrm>
          <a:prstGeom prst="rect">
            <a:avLst/>
          </a:prstGeom>
          <a:noFill/>
        </p:spPr>
        <p:txBody>
          <a:bodyPr wrap="none" lIns="0" tIns="0" rIns="0" bIns="0" rtlCol="0" anchor="t"/>
          <a:lstStyle/>
          <a:p>
            <a:pPr algn="l" latinLnBrk="1">
              <a:lnSpc>
                <a:spcPts val="10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59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pic>
        <p:nvPicPr>
          <p:cNvPr id="3" name="QO_5_AN.67_1#c794760f0?pid=e5ed67b43&amp;color=0,0,0&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75277" y="973836"/>
            <a:ext cx="1847088" cy="13441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AN.67_2#c794760f0?pid=e5ed67b4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0664" y="2280793"/>
            <a:ext cx="2176272" cy="12618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O_5_AS.68_1#c794760f0?pid=e5ed67b43&amp;color=0,0,0&amp;vtp=1&amp;bt=1&amp;bbb=1&amp;hb=1"/>
              <p:cNvSpPr/>
              <p:nvPr/>
            </p:nvSpPr>
            <p:spPr>
              <a:xfrm>
                <a:off x="722376" y="367779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②是赖氨酸和丙氨酸脱水缩合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据图所示赖氨酸在其所在的肽链中已经分别与丙氨酸和谷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氨酸形成肽键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，而赖氨酸的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基中有一个氨基，因此②处化学键是赖氨酸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基中的氨基和丙氨酸的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羧基脱水缩合形成的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，图见答案。</a:t>
                </a:r>
                <a:endParaRPr lang="en-US" altLang="zh-CN" sz="2200" dirty="0"/>
              </a:p>
            </p:txBody>
          </p:sp>
        </mc:Choice>
        <mc:Fallback>
          <p:sp>
            <p:nvSpPr>
              <p:cNvPr id="5" name="QO_5_AS.68_1#c794760f0?pid=e5ed67b43&amp;color=0,0,0&amp;vtp=1&amp;bt=1&amp;bbb=1&amp;hb=1"/>
              <p:cNvSpPr>
                <a:spLocks noRot="1" noChangeAspect="1" noMove="1" noResize="1" noEditPoints="1" noAdjustHandles="1" noChangeArrowheads="1" noChangeShapeType="1" noTextEdit="1"/>
              </p:cNvSpPr>
              <p:nvPr/>
            </p:nvSpPr>
            <p:spPr>
              <a:xfrm>
                <a:off x="722376" y="3677793"/>
                <a:ext cx="10753344" cy="1384300"/>
              </a:xfrm>
              <a:prstGeom prst="rect">
                <a:avLst/>
              </a:prstGeom>
              <a:blipFill rotWithShape="1">
                <a:blip r:embed="rId3"/>
                <a:stretch>
                  <a:fillRect l="-4" t="-37" r="-968" b="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babb0b0fb?sp=1&amp;pid=e5ed67b43&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（2）动物不同部位分泌的溶菌酶在结构上存在一定差异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研究人员比较了胃溶菌酶和肾溶菌酶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的氨基酸组成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，结果如表1。</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AlternateContent xmlns:mc="http://schemas.openxmlformats.org/markup-compatibility/2006" xmlns:a14="http://schemas.microsoft.com/office/drawing/2010/main">
        <mc:Choice Requires="a14">
          <p:graphicFrame>
            <p:nvGraphicFramePr>
              <p:cNvPr id="47" name="QO_5_BD.69_2#babb0b0fb?colgroup=6,8,5,5,5,5&amp;pid=e5ed67b43&amp;color=0,0,0&amp;vtp=1&amp;bbb=1"/>
              <p:cNvGraphicFramePr>
                <a:graphicFrameLocks noGrp="1"/>
              </p:cNvGraphicFramePr>
              <p:nvPr/>
            </p:nvGraphicFramePr>
            <p:xfrm>
              <a:off x="722376" y="2478728"/>
              <a:ext cx="10671048" cy="1379220"/>
            </p:xfrm>
            <a:graphic>
              <a:graphicData uri="http://schemas.openxmlformats.org/drawingml/2006/table">
                <a:tbl>
                  <a:tblPr/>
                  <a:tblGrid>
                    <a:gridCol w="1700784"/>
                    <a:gridCol w="2240280"/>
                    <a:gridCol w="1682496"/>
                    <a:gridCol w="1682496"/>
                    <a:gridCol w="1682496"/>
                    <a:gridCol w="168249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Arg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Glu</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Asp</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Asn</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7" name="QO_5_BD.69_2#babb0b0fb?colgroup=6,8,5,5,5,5&amp;pid=e5ed67b43&amp;color=0,0,0&amp;vtp=1&amp;bbb=1"/>
              <p:cNvGraphicFramePr>
                <a:graphicFrameLocks noGrp="1"/>
              </p:cNvGraphicFramePr>
              <p:nvPr/>
            </p:nvGraphicFramePr>
            <p:xfrm>
              <a:off x="722376" y="2478728"/>
              <a:ext cx="10671048" cy="1379220"/>
            </p:xfrm>
            <a:graphic>
              <a:graphicData uri="http://schemas.openxmlformats.org/drawingml/2006/table">
                <a:tbl>
                  <a:tblPr/>
                  <a:tblGrid>
                    <a:gridCol w="1700784"/>
                    <a:gridCol w="2240280"/>
                    <a:gridCol w="1682496"/>
                    <a:gridCol w="1682496"/>
                    <a:gridCol w="1682496"/>
                    <a:gridCol w="168249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5_BD.69_3#babb0b0fb?pid=e5ed67b43&amp;color=0,0,0&amp;vtp=1&amp;bbb=1&amp;hb=1"/>
              <p:cNvSpPr/>
              <p:nvPr/>
            </p:nvSpPr>
            <p:spPr>
              <a:xfrm>
                <a:off x="722376" y="3990028"/>
                <a:ext cx="10753344" cy="914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Glu</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谷氨酸，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天冬氨酸，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天冬酰胺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氨基酸后的数字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表示其在肽链中的位置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”表示是此氨基酸，“-”表示不是此氨基酸</a:t>
                </a:r>
                <a:endParaRPr lang="en-US" altLang="zh-CN" sz="2000" dirty="0"/>
              </a:p>
            </p:txBody>
          </p:sp>
        </mc:Choice>
        <mc:Fallback>
          <p:sp>
            <p:nvSpPr>
              <p:cNvPr id="4" name="QO_5_BD.69_3#babb0b0fb?pid=e5ed67b43&amp;color=0,0,0&amp;vtp=1&amp;bbb=1&amp;hb=1"/>
              <p:cNvSpPr>
                <a:spLocks noRot="1" noChangeAspect="1" noMove="1" noResize="1" noEditPoints="1" noAdjustHandles="1" noChangeArrowheads="1" noChangeShapeType="1" noTextEdit="1"/>
              </p:cNvSpPr>
              <p:nvPr/>
            </p:nvSpPr>
            <p:spPr>
              <a:xfrm>
                <a:off x="722376" y="3990028"/>
                <a:ext cx="10753344" cy="9144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70_1#d1765acd0?iti=2&amp;htil=5&amp;pid=babb0b0fb&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95637" y="1115568"/>
            <a:ext cx="3035808"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6_BD.70_2#d1765acd0?iti=2&amp;htil=5&amp;pid=babb0b0fb&amp;color=0,0,0&amp;vtp=1&amp;bbb=1"/>
          <p:cNvSpPr/>
          <p:nvPr/>
        </p:nvSpPr>
        <p:spPr>
          <a:xfrm>
            <a:off x="9683354" y="245872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p:sp>
        <p:nvSpPr>
          <p:cNvPr id="4" name="QB_6_BD.70_3#d1765acd0?htil=5&amp;pid=babb0b0fb&amp;color=0,0,0&amp;vtp=1&amp;bt=1&amp;bbb=1&amp;hb=1&amp;hs=1"/>
          <p:cNvSpPr/>
          <p:nvPr/>
        </p:nvSpPr>
        <p:spPr>
          <a:xfrm>
            <a:off x="722376" y="969264"/>
            <a:ext cx="7580376"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①溶菌酶形成过程中，两个氨基酸发生脱水缩合反应时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方框内的结构简式是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5" name="QB_6_AN.71_1#d1765acd0.blank?pid=babb0b0fb&amp;color=0,0,0&amp;vpa=24&amp;vtp=1&amp;bbb=1"/>
          <p:cNvSpPr/>
          <p:nvPr/>
        </p:nvSpPr>
        <p:spPr>
          <a:xfrm>
            <a:off x="731901" y="1388364"/>
            <a:ext cx="692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二肽</a:t>
            </a:r>
            <a:endParaRPr lang="en-US" altLang="zh-CN" sz="2000" dirty="0">
              <a:solidFill>
                <a:srgbClr val="00B050"/>
              </a:solidFill>
            </a:endParaRPr>
          </a:p>
        </p:txBody>
      </p:sp>
      <p:sp>
        <p:nvSpPr>
          <p:cNvPr id="6" name="QB_6_AN.72_1#d1765acd0.blank?pid=babb0b0fb&amp;color=0,0,0&amp;vpa=25&amp;vtp=1"/>
          <p:cNvSpPr/>
          <p:nvPr/>
        </p:nvSpPr>
        <p:spPr>
          <a:xfrm>
            <a:off x="1747901" y="13883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N.73_1#d1765acd0.blank?pid=babb0b0fb&amp;color=0,0,0&amp;vpa=26&amp;vtp=1&amp;bbb=1"/>
              <p:cNvSpPr/>
              <p:nvPr/>
            </p:nvSpPr>
            <p:spPr>
              <a:xfrm>
                <a:off x="5200714" y="1479486"/>
                <a:ext cx="112026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𝐍𝐇</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73_1#d1765acd0.blank?pid=babb0b0fb&amp;color=0,0,0&amp;vpa=26&amp;vtp=1&amp;bbb=1"/>
              <p:cNvSpPr>
                <a:spLocks noRot="1" noChangeAspect="1" noMove="1" noResize="1" noEditPoints="1" noAdjustHandles="1" noChangeArrowheads="1" noChangeShapeType="1" noTextEdit="1"/>
              </p:cNvSpPr>
              <p:nvPr/>
            </p:nvSpPr>
            <p:spPr>
              <a:xfrm>
                <a:off x="5200714" y="1479486"/>
                <a:ext cx="1120267" cy="317500"/>
              </a:xfrm>
              <a:prstGeom prst="rect">
                <a:avLst/>
              </a:prstGeom>
              <a:blipFill rotWithShape="1">
                <a:blip r:embed="rId2"/>
                <a:stretch>
                  <a:fillRect l="-6" t="-180" r="17"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74_1#d1765acd0?htil=5&amp;pid=babb0b0fb&amp;color=0,0,0&amp;vtp=1&amp;bbb=1&amp;hb=1&amp;hs=1"/>
              <p:cNvSpPr/>
              <p:nvPr/>
            </p:nvSpPr>
            <p:spPr>
              <a:xfrm>
                <a:off x="722376" y="1938020"/>
                <a:ext cx="7580376" cy="1397000"/>
              </a:xfrm>
              <a:prstGeom prst="rect">
                <a:avLst/>
              </a:prstGeom>
              <a:noFill/>
            </p:spPr>
            <p:txBody>
              <a:bodyPr wrap="none" lIns="0" tIns="0" rIns="0" bIns="0" rtlCol="0" anchor="t"/>
              <a:lstStyle/>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溶菌酶形成过程中，两个氨基酸发生脱水缩合反应时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水和二肽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脱水缩合之后两个氨基酸之间的结构简式为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74_1#d1765acd0?htil=5&amp;pid=babb0b0fb&amp;color=0,0,0&amp;vtp=1&amp;bbb=1&amp;hb=1&amp;hs=1"/>
              <p:cNvSpPr>
                <a:spLocks noRot="1" noChangeAspect="1" noMove="1" noResize="1" noEditPoints="1" noAdjustHandles="1" noChangeArrowheads="1" noChangeShapeType="1" noTextEdit="1"/>
              </p:cNvSpPr>
              <p:nvPr/>
            </p:nvSpPr>
            <p:spPr>
              <a:xfrm>
                <a:off x="722376" y="1938020"/>
                <a:ext cx="7580376" cy="1397000"/>
              </a:xfrm>
              <a:prstGeom prst="rect">
                <a:avLst/>
              </a:prstGeom>
              <a:blipFill rotWithShape="1">
                <a:blip r:embed="rId3"/>
                <a:stretch>
                  <a:fillRect l="-5" r="-1397"/>
                </a:stretch>
              </a:blipFill>
            </p:spPr>
            <p:txBody>
              <a:bodyPr/>
              <a:lstStyle/>
              <a:p>
                <a:r>
                  <a:rPr lang="zh-CN" altLang="en-US">
                    <a:noFill/>
                  </a:rPr>
                  <a:t> </a:t>
                </a:r>
              </a:p>
            </p:txBody>
          </p:sp>
        </mc:Fallback>
      </mc:AlternateContent>
      <p:sp>
        <p:nvSpPr>
          <p:cNvPr id="9" name="QB_6_BD.75_1#6611bbabe?pid=babb0b0fb&amp;color=0,0,0&amp;vtp=1&amp;bt=1&amp;bbb=1&amp;hb=1&amp;hs=1"/>
          <p:cNvSpPr/>
          <p:nvPr/>
        </p:nvSpPr>
        <p:spPr>
          <a:xfrm>
            <a:off x="722376" y="333648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②胃溶菌酶与肾溶菌酶功能存在差异。据表1数据分析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。此现象在分子水平上体现了</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是相适应的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10" name="QB_6_AN.76_1#6611bbabe.blank?pid=babb0b0fb&amp;color=0,0,0&amp;vpa=27&amp;vtp=1&amp;bbb=1&amp;hb=1"/>
          <p:cNvSpPr/>
          <p:nvPr/>
        </p:nvSpPr>
        <p:spPr>
          <a:xfrm>
            <a:off x="722377" y="329838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氨基酸的种类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排列顺序</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以及蛋白质的空间结构不同</a:t>
            </a:r>
            <a:endParaRPr lang="en-US" altLang="zh-CN" sz="2000" dirty="0">
              <a:solidFill>
                <a:srgbClr val="00B050"/>
              </a:solidFill>
            </a:endParaRPr>
          </a:p>
        </p:txBody>
      </p:sp>
      <p:sp>
        <p:nvSpPr>
          <p:cNvPr id="11" name="QB_6_AN.77_1#6611bbabe.blank?pid=babb0b0fb&amp;color=0,0,0&amp;vpa=28&amp;vtp=1&amp;bbb=1"/>
          <p:cNvSpPr/>
          <p:nvPr/>
        </p:nvSpPr>
        <p:spPr>
          <a:xfrm>
            <a:off x="7208901" y="3755580"/>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结构和功能</a:t>
            </a:r>
            <a:endParaRPr lang="en-US" altLang="zh-CN" sz="2000" dirty="0">
              <a:solidFill>
                <a:srgbClr val="00B050"/>
              </a:solidFill>
            </a:endParaRPr>
          </a:p>
        </p:txBody>
      </p:sp>
      <p:sp>
        <p:nvSpPr>
          <p:cNvPr id="12" name="QB_6_AS.78_1#6611bbabe?pid=babb0b0fb&amp;color=0,0,0&amp;vtp=1&amp;bbb=1&amp;hb=1"/>
          <p:cNvSpPr/>
          <p:nvPr/>
        </p:nvSpPr>
        <p:spPr>
          <a:xfrm>
            <a:off x="722376" y="429806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据表1数据分析，组成胃溶菌酶和肾溶菌酶的氨基酸数量相同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某些部位的氨基酸种类存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，因此胃溶菌酶与肾溶菌酶功能存在差异的原因可能是氨基酸的种类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排列顺序以及蛋白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质的空间结构不同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。此现象在分子水平上体现了结构和功能是相适应的。</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500"/>
                                        <p:tgtEl>
                                          <p:spTgt spid="10">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xEl>
                                              <p:pRg st="0" end="0"/>
                                            </p:txEl>
                                          </p:spTgt>
                                        </p:tgtEl>
                                        <p:attrNameLst>
                                          <p:attrName>style.visibility</p:attrName>
                                        </p:attrNameLst>
                                      </p:cBhvr>
                                      <p:to>
                                        <p:strVal val="visible"/>
                                      </p:to>
                                    </p:set>
                                    <p:animEffect transition="in" filter="fade">
                                      <p:cBhvr>
                                        <p:cTn id="48" dur="500"/>
                                        <p:tgtEl>
                                          <p:spTgt spid="1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animEffect transition="in" filter="fade">
                                      <p:cBhvr>
                                        <p:cTn id="51" dur="500"/>
                                        <p:tgtEl>
                                          <p:spTgt spid="10">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1">
                                            <p:bg/>
                                          </p:spTgt>
                                        </p:tgtEl>
                                        <p:attrNameLst>
                                          <p:attrName>style.visibility</p:attrName>
                                        </p:attrNameLst>
                                      </p:cBhvr>
                                      <p:to>
                                        <p:strVal val="visible"/>
                                      </p:to>
                                    </p:set>
                                    <p:animEffect transition="in" filter="fade">
                                      <p:cBhvr>
                                        <p:cTn id="56" dur="500"/>
                                        <p:tgtEl>
                                          <p:spTgt spid="11">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xEl>
                                              <p:pRg st="0" end="0"/>
                                            </p:txEl>
                                          </p:spTgt>
                                        </p:tgtEl>
                                        <p:attrNameLst>
                                          <p:attrName>style.visibility</p:attrName>
                                        </p:attrNameLst>
                                      </p:cBhvr>
                                      <p:to>
                                        <p:strVal val="visible"/>
                                      </p:to>
                                    </p:set>
                                    <p:animEffect transition="in" filter="fade">
                                      <p:cBhvr>
                                        <p:cTn id="59" dur="500"/>
                                        <p:tgtEl>
                                          <p:spTgt spid="11">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xEl>
                                              <p:pRg st="1" end="1"/>
                                            </p:txEl>
                                          </p:spTgt>
                                        </p:tgtEl>
                                        <p:attrNameLst>
                                          <p:attrName>style.visibility</p:attrName>
                                        </p:attrNameLst>
                                      </p:cBhvr>
                                      <p:to>
                                        <p:strVal val="visible"/>
                                      </p:to>
                                    </p:set>
                                    <p:animEffect transition="in" filter="fade">
                                      <p:cBhvr>
                                        <p:cTn id="70" dur="500"/>
                                        <p:tgtEl>
                                          <p:spTgt spid="12">
                                            <p:txEl>
                                              <p:pRg st="1" end="1"/>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2">
                                            <p:txEl>
                                              <p:pRg st="2" end="2"/>
                                            </p:txEl>
                                          </p:spTgt>
                                        </p:tgtEl>
                                        <p:attrNameLst>
                                          <p:attrName>style.visibility</p:attrName>
                                        </p:attrNameLst>
                                      </p:cBhvr>
                                      <p:to>
                                        <p:strVal val="visible"/>
                                      </p:to>
                                    </p:set>
                                    <p:animEffect transition="in" filter="fade">
                                      <p:cBhvr>
                                        <p:cTn id="73"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10" grpId="0" animBg="1" build="p"/>
      <p:bldP spid="11" grpId="0" animBg="1" build="p"/>
      <p:bldP spid="1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9_1#1099b7576?sp=1&amp;pid=e5ed67b43&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（3）苯丙氨酸是构成溶菌酶的一种氨基酸，也是人体的必需氨基酸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但是不是小鼠的必需氨基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？某小组欲探究这个问题，利用相关材料开展下列实验。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：若干只生长发育状况相同的幼年小鼠、21种氨基酸、不含蛋白质和氨基酸的食物、天平等。</a:t>
            </a:r>
            <a:endParaRPr lang="en-US" altLang="zh-CN" sz="2000" dirty="0"/>
          </a:p>
        </p:txBody>
      </p:sp>
      <p:sp>
        <p:nvSpPr>
          <p:cNvPr id="3" name="QO_5_AS.80_1#1099b7576?pid=e5ed67b43&amp;color=0,0,0&amp;vtp=1&amp;bt=1&amp;bbb=1&amp;hb=1"/>
          <p:cNvSpPr/>
          <p:nvPr/>
        </p:nvSpPr>
        <p:spPr>
          <a:xfrm>
            <a:off x="722376" y="2397448"/>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本实验探究苯丙氨酸是不是小鼠的必需氨基酸，自变量是苯丙氨酸的有无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检测指标是小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鼠的营养状况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、体重的变化。由甲组、丙组配食可知，乙组食物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为等量的不含蛋白质和氨基酸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，加入除苯丙氨酸以外的其他20种氨基酸，其含量及比例与食物A相同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实验结果预测与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：若苯丙氨酸不是小鼠的必需氨基酸，则三组小鼠营养状况和体重基本相同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若苯丙氨酸是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小鼠的必需氨基酸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，则甲组、丙组小鼠正常，乙组小鼠营养不良，体重增加缓慢。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1_1#c254e1201?pid=1099b7576&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①实验流程如表2：</a:t>
            </a:r>
            <a:endParaRPr lang="en-US" altLang="zh-CN" sz="2000" dirty="0"/>
          </a:p>
          <a:p>
            <a:pPr algn="ct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AlternateContent xmlns:mc="http://schemas.openxmlformats.org/markup-compatibility/2006" xmlns:a14="http://schemas.microsoft.com/office/drawing/2010/main">
        <mc:Choice Requires="a14">
          <p:graphicFrame>
            <p:nvGraphicFramePr>
              <p:cNvPr id="52" name="QB_6_BD.81_2#c254e1201?colgroup=3,14,13,7&amp;pid=1099b7576&amp;color=0,0,0&amp;vtp=1&amp;bbb=1&amp;hb=1"/>
              <p:cNvGraphicFramePr>
                <a:graphicFrameLocks noGrp="1"/>
              </p:cNvGraphicFramePr>
              <p:nvPr/>
            </p:nvGraphicFramePr>
            <p:xfrm>
              <a:off x="722376" y="2021528"/>
              <a:ext cx="10707624" cy="3487420"/>
            </p:xfrm>
            <a:graphic>
              <a:graphicData uri="http://schemas.openxmlformats.org/drawingml/2006/table">
                <a:tbl>
                  <a:tblPr/>
                  <a:tblGrid>
                    <a:gridCol w="1170432"/>
                    <a:gridCol w="3959352"/>
                    <a:gridCol w="3547872"/>
                    <a:gridCol w="202996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5222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一定量的不含蛋白质和氨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基酸的食物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加入比例适中的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种氨基酸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等量的不含蛋白质和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氨基酸的食物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含全面营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实验前处</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每天饲喂等量的食物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观察测量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观察营养状况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52" name="QB_6_BD.81_2#c254e1201?colgroup=3,14,13,7&amp;pid=1099b7576&amp;color=0,0,0&amp;vtp=1&amp;bbb=1&amp;hb=1"/>
              <p:cNvGraphicFramePr>
                <a:graphicFrameLocks noGrp="1"/>
              </p:cNvGraphicFramePr>
              <p:nvPr/>
            </p:nvGraphicFramePr>
            <p:xfrm>
              <a:off x="722376" y="2021528"/>
              <a:ext cx="10707624" cy="3487420"/>
            </p:xfrm>
            <a:graphic>
              <a:graphicData uri="http://schemas.openxmlformats.org/drawingml/2006/table">
                <a:tbl>
                  <a:tblPr/>
                  <a:tblGrid>
                    <a:gridCol w="1170432"/>
                    <a:gridCol w="3959352"/>
                    <a:gridCol w="3547872"/>
                    <a:gridCol w="202996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5222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实验前处</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每天饲喂等量的食物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观察测量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观察营养状况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Fallback>
      </mc:AlternateContent>
      <p:sp>
        <p:nvSpPr>
          <p:cNvPr id="4" name="QB_6_BD.81_3#c254e1201?pid=1099b7576&amp;color=0,0,0&amp;vtp=1&amp;bbb=1"/>
          <p:cNvSpPr/>
          <p:nvPr/>
        </p:nvSpPr>
        <p:spPr>
          <a:xfrm>
            <a:off x="722376" y="5641028"/>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完成上表中实验流程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82_1#c254e1201.blank?pid=1099b7576&amp;color=0,0,0&amp;vpa=29&amp;vtp=1&amp;bbb=1"/>
          <p:cNvSpPr/>
          <p:nvPr/>
        </p:nvSpPr>
        <p:spPr>
          <a:xfrm>
            <a:off x="3246501" y="5602928"/>
            <a:ext cx="7102475"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除苯丙氨酸以外的其他20种氨基酸，其含量及比例与甲组相同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3_1#3499791af?pid=1099b7576&amp;color=0,0,0&amp;vtp=1&amp;bt=1&amp;bbb=1"/>
          <p:cNvSpPr/>
          <p:nvPr/>
        </p:nvSpPr>
        <p:spPr>
          <a:xfrm>
            <a:off x="722376" y="972000"/>
            <a:ext cx="10753344" cy="1397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②实验结果预测与结论：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若三组小鼠营养状况和体重基本相同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，则苯丙氨酸不是小鼠的必需氨基酸；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则苯丙氨酸是小鼠的必需氨基酸。</a:t>
            </a:r>
            <a:endParaRPr lang="en-US" altLang="zh-CN" sz="2000" dirty="0"/>
          </a:p>
        </p:txBody>
      </p:sp>
      <p:sp>
        <p:nvSpPr>
          <p:cNvPr id="3" name="QB_6_AN.84_1#3499791af.blank?pid=1099b7576&amp;color=0,0,0&amp;vpa=30&amp;vtp=1&amp;bbb=1"/>
          <p:cNvSpPr/>
          <p:nvPr/>
        </p:nvSpPr>
        <p:spPr>
          <a:xfrm>
            <a:off x="985901" y="1873700"/>
            <a:ext cx="6534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甲组、丙组小鼠正常，乙组小鼠营养不良，体重增加缓慢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5_1#52c456077?htil=6&amp;pid=3c7cae71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09910" y="1054296"/>
            <a:ext cx="4837176" cy="28712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85_2#52c456077?htil=6&amp;sp=1&amp;pid=3c7cae714&amp;color=0,0,0&amp;vtp=1&amp;bt=1&amp;bbb=1&amp;hb=1&amp;hs=1"/>
          <p:cNvSpPr/>
          <p:nvPr/>
        </p:nvSpPr>
        <p:spPr>
          <a:xfrm>
            <a:off x="722376" y="972000"/>
            <a:ext cx="5788152"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我国是世界上第一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个人工合成结晶牛胰岛素的国家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胰岛素对于胰岛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素依赖性糖尿病的治疗至关重要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胰岛素的合成过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：刚合成的多肽称为前胰岛素原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在信号肽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酶的作用下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，前胰岛素原的信号肽被切除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而成为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最后胰岛素原通过蛋白酶的水解作用生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成胰岛素和一个多肽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C。请回答下列问题：</a:t>
            </a:r>
            <a:endParaRPr lang="en-US" altLang="zh-CN" sz="2000" dirty="0">
              <a:solidFill>
                <a:srgbClr val="000000"/>
              </a:solidFill>
            </a:endParaRPr>
          </a:p>
        </p:txBody>
      </p:sp>
      <p:sp>
        <p:nvSpPr>
          <p:cNvPr id="4" name="QB_6_BD.86_1#bde278db3?pid=52c456077&amp;color=0,0,0&amp;vtp=1&amp;bbb=1&amp;hb=1&amp;hs=1"/>
          <p:cNvSpPr/>
          <p:nvPr/>
        </p:nvSpPr>
        <p:spPr>
          <a:xfrm>
            <a:off x="722376" y="4218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前胰岛素原可与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填试剂名称）发生紫色反应。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前胰岛素原发生水解反应时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反应物水中的氢用于形成</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5" name="QB_6_AN.87_1#bde278db3.blank?pid=52c456077&amp;color=0,0,0&amp;vpa=31&amp;vtp=1&amp;bbb=1"/>
          <p:cNvSpPr/>
          <p:nvPr/>
        </p:nvSpPr>
        <p:spPr>
          <a:xfrm>
            <a:off x="3167126" y="4180562"/>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88_1#bde278db3.blank?pid=52c456077&amp;color=0,0,0&amp;vpa=32&amp;vtp=1&amp;bbb=1"/>
              <p:cNvSpPr/>
              <p:nvPr/>
            </p:nvSpPr>
            <p:spPr>
              <a:xfrm>
                <a:off x="3525901" y="4723580"/>
                <a:ext cx="42465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𝐂𝐎𝐎𝐇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（或氨基和羧基）</a:t>
                </a:r>
                <a:endParaRPr lang="en-US" altLang="zh-CN" sz="100" dirty="0">
                  <a:solidFill>
                    <a:srgbClr val="00B050"/>
                  </a:solidFill>
                </a:endParaRPr>
              </a:p>
            </p:txBody>
          </p:sp>
        </mc:Choice>
        <mc:Fallback>
          <p:sp>
            <p:nvSpPr>
              <p:cNvPr id="6" name="QB_6_AN.88_1#bde278db3.blank?pid=52c456077&amp;color=0,0,0&amp;vpa=32&amp;vtp=1&amp;bbb=1"/>
              <p:cNvSpPr>
                <a:spLocks noRot="1" noChangeAspect="1" noMove="1" noResize="1" noEditPoints="1" noAdjustHandles="1" noChangeArrowheads="1" noChangeShapeType="1" noTextEdit="1"/>
              </p:cNvSpPr>
              <p:nvPr/>
            </p:nvSpPr>
            <p:spPr>
              <a:xfrm>
                <a:off x="3525901" y="4723580"/>
                <a:ext cx="4246563" cy="317500"/>
              </a:xfrm>
              <a:prstGeom prst="rect">
                <a:avLst/>
              </a:prstGeom>
              <a:blipFill rotWithShape="1">
                <a:blip r:embed="rId2"/>
                <a:stretch>
                  <a:fillRect l="-9" t="-3742" r="2" b="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89_1#bde278db3?pid=52c456077&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前胰岛素原含有多个肽键，可与双缩脲试剂发生紫色反应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氨基酸脱水缩合形成前胰岛素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，一个氨基酸的氨基脱掉一个氢，另一个氨基酸的羧基脱掉一个羟基，形成肽键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此前胰岛素原水解所需的水中的氢用于形成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89_1#bde278db3?pid=52c456077&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3294dddb3?pid=52c456077&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（2）胰岛素分子由两条肽链构成，共含有51个氨基酸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构成胰岛素的这两条肽链通过一定的化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学键连接起来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这些氨基酸形成蛋白质后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相对分子质量减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少了</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若此连接断裂，即使氨基酸排列顺序未变，胰岛素的功能仍会丧失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91_1#3294dddb3.blank?pid=52c456077&amp;color=0,0,0&amp;vpa=33&amp;vtp=1&amp;bbb=1"/>
              <p:cNvSpPr/>
              <p:nvPr/>
            </p:nvSpPr>
            <p:spPr>
              <a:xfrm>
                <a:off x="3475101" y="1472888"/>
                <a:ext cx="2821559"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（或二硫键）</a:t>
                </a:r>
                <a:endParaRPr lang="en-US" altLang="zh-CN" sz="100" dirty="0">
                  <a:solidFill>
                    <a:srgbClr val="00B050"/>
                  </a:solidFill>
                </a:endParaRPr>
              </a:p>
            </p:txBody>
          </p:sp>
        </mc:Choice>
        <mc:Fallback>
          <p:sp>
            <p:nvSpPr>
              <p:cNvPr id="3" name="QB_6_AN.91_1#3294dddb3.blank?pid=52c456077&amp;color=0,0,0&amp;vpa=33&amp;vtp=1&amp;bbb=1"/>
              <p:cNvSpPr>
                <a:spLocks noRot="1" noChangeAspect="1" noMove="1" noResize="1" noEditPoints="1" noAdjustHandles="1" noChangeArrowheads="1" noChangeShapeType="1" noTextEdit="1"/>
              </p:cNvSpPr>
              <p:nvPr/>
            </p:nvSpPr>
            <p:spPr>
              <a:xfrm>
                <a:off x="3475101" y="1472888"/>
                <a:ext cx="2821559" cy="317500"/>
              </a:xfrm>
              <a:prstGeom prst="rect">
                <a:avLst/>
              </a:prstGeom>
              <a:blipFill rotWithShape="1">
                <a:blip r:embed="rId1"/>
                <a:stretch>
                  <a:fillRect l="-14" t="-3702" b="102"/>
                </a:stretch>
              </a:blipFill>
            </p:spPr>
            <p:txBody>
              <a:bodyPr/>
              <a:lstStyle/>
              <a:p>
                <a:r>
                  <a:rPr lang="zh-CN" altLang="en-US">
                    <a:noFill/>
                  </a:rPr>
                  <a:t> </a:t>
                </a:r>
              </a:p>
            </p:txBody>
          </p:sp>
        </mc:Fallback>
      </mc:AlternateContent>
      <p:sp>
        <p:nvSpPr>
          <p:cNvPr id="4" name="QB_6_AN.92_1#3294dddb3.blank?pid=52c456077&amp;color=0,0,0&amp;vpa=34&amp;vtp=1&amp;bbb=1"/>
          <p:cNvSpPr/>
          <p:nvPr/>
        </p:nvSpPr>
        <p:spPr>
          <a:xfrm>
            <a:off x="1201801" y="1848300"/>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888</a:t>
            </a:r>
            <a:endParaRPr lang="en-US" altLang="zh-CN" sz="2000" dirty="0">
              <a:solidFill>
                <a:srgbClr val="00B050"/>
              </a:solidFill>
            </a:endParaRPr>
          </a:p>
        </p:txBody>
      </p:sp>
      <p:sp>
        <p:nvSpPr>
          <p:cNvPr id="5" name="QB_6_AN.93_1#3294dddb3.blank?pid=52c456077&amp;color=0,0,0&amp;vpa=35&amp;vtp=1&amp;bbb=1&amp;hb=1"/>
          <p:cNvSpPr/>
          <p:nvPr/>
        </p:nvSpPr>
        <p:spPr>
          <a:xfrm>
            <a:off x="722377" y="18483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的空间结构改变</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94_1#3294dddb3?pid=52c456077&amp;color=0,0,0&amp;vtp=1&amp;bt=1&amp;bbb=1&amp;hb=1"/>
              <p:cNvSpPr/>
              <p:nvPr/>
            </p:nvSpPr>
            <p:spPr>
              <a:xfrm>
                <a:off x="722376" y="2854648"/>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胰岛素分子含有由51个氨基酸经脱水缩合形成的两条肽链，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这两条肽链通过一定的化学键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”连接在一起；该过程氨基酸形成胰岛素后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减少的相对分子质量包括脱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去的水分子的相对分子质量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形成3个二硫键失去的氢的相对原子质量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每形成一个二硫键失去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两个氢</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
                      <m:d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d>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888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。若其中的二硫键断裂，胰岛素（蛋白质）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的空间结构改变</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蛋白质的结构决定功能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，即使氨基酸排列顺序未变，胰岛素的功能也会丧失。</a:t>
                </a:r>
                <a:endParaRPr lang="en-US" altLang="zh-CN" sz="2200" dirty="0">
                  <a:solidFill>
                    <a:srgbClr val="000000"/>
                  </a:solidFill>
                </a:endParaRPr>
              </a:p>
            </p:txBody>
          </p:sp>
        </mc:Choice>
        <mc:Fallback>
          <p:sp>
            <p:nvSpPr>
              <p:cNvPr id="6" name="QB_6_AS.94_1#3294dddb3?pid=52c456077&amp;color=0,0,0&amp;vtp=1&amp;bt=1&amp;bbb=1&amp;hb=1"/>
              <p:cNvSpPr>
                <a:spLocks noRot="1" noChangeAspect="1" noMove="1" noResize="1" noEditPoints="1" noAdjustHandles="1" noChangeArrowheads="1" noChangeShapeType="1" noTextEdit="1"/>
              </p:cNvSpPr>
              <p:nvPr/>
            </p:nvSpPr>
            <p:spPr>
              <a:xfrm>
                <a:off x="722376" y="2854648"/>
                <a:ext cx="10753344" cy="2324100"/>
              </a:xfrm>
              <a:prstGeom prst="rect">
                <a:avLst/>
              </a:prstGeom>
              <a:blipFill rotWithShape="1">
                <a:blip r:embed="rId2"/>
                <a:stretch>
                  <a:fillRect l="-4" t="-14" r="-2598"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926d0b8f?sp=1&amp;pid=a93659431&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［重庆万州三中等多校2025高一上联考］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氨基酸的结构如图所示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926d0b8f.bracket?pid=a93659431&amp;color=0,0,0&amp;vpa=2&amp;vtp=1"/>
          <p:cNvSpPr/>
          <p:nvPr/>
        </p:nvSpPr>
        <p:spPr>
          <a:xfrm>
            <a:off x="909701" y="1426464"/>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2926d0b8f?htil=1&amp;pid=a936594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93854" y="2019300"/>
            <a:ext cx="1618488" cy="11338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_3#2926d0b8f.choices?htil=1&amp;pid=a93659431&amp;color=0,0,0&amp;vtp=1&amp;bbb=1"/>
              <p:cNvSpPr/>
              <p:nvPr/>
            </p:nvSpPr>
            <p:spPr>
              <a:xfrm>
                <a:off x="722376" y="1930434"/>
                <a:ext cx="899769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A.部分氨基酸人体细胞不能合成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.氨基酸中的氨基或羧基不一定与中心碳原子相连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.两个氨基酸中①和③之间可形成肽键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.形成的蛋白质中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主要存在于①</a:t>
                </a:r>
                <a:endParaRPr lang="en-US" altLang="zh-CN" sz="2000" dirty="0"/>
              </a:p>
            </p:txBody>
          </p:sp>
        </mc:Choice>
        <mc:Fallback>
          <p:sp>
            <p:nvSpPr>
              <p:cNvPr id="5" name="QC_5_BD.4_3#2926d0b8f.choices?htil=1&amp;pid=a93659431&amp;color=0,0,0&amp;vtp=1&amp;bbb=1"/>
              <p:cNvSpPr>
                <a:spLocks noRot="1" noChangeAspect="1" noMove="1" noResize="1" noEditPoints="1" noAdjustHandles="1" noChangeArrowheads="1" noChangeShapeType="1" noTextEdit="1"/>
              </p:cNvSpPr>
              <p:nvPr/>
            </p:nvSpPr>
            <p:spPr>
              <a:xfrm>
                <a:off x="722376" y="1930434"/>
                <a:ext cx="8997696" cy="1866900"/>
              </a:xfrm>
              <a:prstGeom prst="rect">
                <a:avLst/>
              </a:prstGeom>
              <a:blipFill rotWithShape="1">
                <a:blip r:embed="rId2"/>
                <a:stretch>
                  <a:fillRect l="-4" t="-2" r="1"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5_1#ad032ed8e?pid=52c45607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（3）从理论上分析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胰岛素分子至少有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95_1#ad032ed8e?pid=52c456077&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B_6_AN.96_1#ad032ed8e.blank?pid=52c456077&amp;color=0,0,0&amp;vpa=36&amp;vtp=1"/>
          <p:cNvSpPr/>
          <p:nvPr/>
        </p:nvSpPr>
        <p:spPr>
          <a:xfrm>
            <a:off x="5186426" y="93116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AlternateContent xmlns:mc="http://schemas.openxmlformats.org/markup-compatibility/2006">
        <mc:Choice xmlns:a14="http://schemas.microsoft.com/office/drawing/2010/main" Requires="a14">
          <p:sp>
            <p:nvSpPr>
              <p:cNvPr id="4" name="QB_6_AS.97_1#ad032ed8e?pid=52c456077&amp;color=0,0,0&amp;vtp=1&amp;bt=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从理论上分析，一条链状多肽至少含一个游离的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而胰岛素分子有两条肽链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2个游离的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97_1#ad032ed8e?pid=52c456077&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8_1#095309a2b?pid=52c456077&amp;color=0,0,0&amp;vtp=1&amp;bt=1&amp;bbb=1&amp;hb=1"/>
              <p:cNvSpPr/>
              <p:nvPr/>
            </p:nvSpPr>
            <p:spPr>
              <a:xfrm>
                <a:off x="722376" y="972000"/>
                <a:ext cx="10753344" cy="1371600"/>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（4）图中胰岛素分子中A链有21个氨基酸，B链有30个氨基酸，其中B链有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个甘氨酸</a:t>
                </a:r>
                <a:r>
                  <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ct val="150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且分别位于第</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8、20、23位，用特殊水解酶选择性除去B链中的3个甘氨酸</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形成的产物中有</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条肽链和一个二肽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该过程中共消耗</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形成的产物比原多肽多</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个氧原子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mc:Choice>
        <mc:Fallback>
          <p:sp>
            <p:nvSpPr>
              <p:cNvPr id="2" name="QB_6_BD.98_1#095309a2b?pid=52c45607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B_6_AN.99_1#095309a2b.blank?pid=52c456077&amp;color=0,0,0&amp;vpa=37&amp;vtp=1"/>
          <p:cNvSpPr/>
          <p:nvPr/>
        </p:nvSpPr>
        <p:spPr>
          <a:xfrm>
            <a:off x="1217676" y="1848300"/>
            <a:ext cx="328613" cy="520700"/>
          </a:xfrm>
          <a:prstGeom prst="rect">
            <a:avLst/>
          </a:prstGeom>
          <a:noFill/>
        </p:spPr>
        <p:txBody>
          <a:bodyPr wrap="none" lIns="0" tIns="0" rIns="0" bIns="0" rtlCol="0" anchor="t"/>
          <a:lstStyle/>
          <a:p>
            <a:pPr algn="ctr" latinLnBrk="1">
              <a:lnSpc>
                <a:spcPts val="4100"/>
              </a:lnSpc>
            </a:pPr>
            <a:r>
              <a:rPr lang="en-US" altLang="zh-CN" sz="2000" b="1" i="0" spc="-5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spc="-50" dirty="0"/>
          </a:p>
        </p:txBody>
      </p:sp>
      <p:sp>
        <p:nvSpPr>
          <p:cNvPr id="4" name="QB_6_AN.100_1#095309a2b.blank?pid=52c456077&amp;color=0,0,0&amp;vpa=38&amp;vtp=1"/>
          <p:cNvSpPr/>
          <p:nvPr/>
        </p:nvSpPr>
        <p:spPr>
          <a:xfrm>
            <a:off x="5542026" y="1848300"/>
            <a:ext cx="328613" cy="520700"/>
          </a:xfrm>
          <a:prstGeom prst="rect">
            <a:avLst/>
          </a:prstGeom>
          <a:noFill/>
        </p:spPr>
        <p:txBody>
          <a:bodyPr wrap="none" lIns="0" tIns="0" rIns="0" bIns="0" rtlCol="0" anchor="t"/>
          <a:lstStyle/>
          <a:p>
            <a:pPr algn="ctr" latinLnBrk="1">
              <a:lnSpc>
                <a:spcPts val="41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spc="-50" dirty="0"/>
          </a:p>
        </p:txBody>
      </p:sp>
      <p:sp>
        <p:nvSpPr>
          <p:cNvPr id="5" name="QB_6_AN.101_1#095309a2b.blank?pid=52c456077&amp;color=0,0,0&amp;vpa=39&amp;vtp=1"/>
          <p:cNvSpPr/>
          <p:nvPr/>
        </p:nvSpPr>
        <p:spPr>
          <a:xfrm>
            <a:off x="9371076" y="1848300"/>
            <a:ext cx="328613" cy="520700"/>
          </a:xfrm>
          <a:prstGeom prst="rect">
            <a:avLst/>
          </a:prstGeom>
          <a:noFill/>
        </p:spPr>
        <p:txBody>
          <a:bodyPr wrap="none" lIns="0" tIns="0" rIns="0" bIns="0" rtlCol="0" anchor="t"/>
          <a:lstStyle/>
          <a:p>
            <a:pPr algn="ctr" latinLnBrk="1">
              <a:lnSpc>
                <a:spcPts val="41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spc="-50" dirty="0"/>
          </a:p>
        </p:txBody>
      </p:sp>
      <p:sp>
        <p:nvSpPr>
          <p:cNvPr id="6" name="QB_6_AS.102_1#095309a2b?pid=52c456077&amp;color=0,0,0&amp;vtp=1&amp;bt=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胰岛素B链中的甘氨酸分别位于第8、20、23位，去除B链中的3个甘氨酸，需要断裂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，共消耗6个水分子，形成3条肽链和1个二肽（包含原21位和22位氨基酸）；消耗的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个水分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6个氧原子，因此形成的产物比原多肽多6个氧原子。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3_1#88f8cc0a2?pid=52c456077&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胰岛素的作用体现了蛋白质具有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在前胰岛素原中发挥作用的信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号肽酶本质也是蛋白质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，但和胰岛素分子的结构和功能不同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04_1#88f8cc0a2.blank?pid=52c456077&amp;color=0,0,0&amp;vpa=40&amp;vtp=1&amp;bbb=1"/>
          <p:cNvSpPr/>
          <p:nvPr/>
        </p:nvSpPr>
        <p:spPr>
          <a:xfrm>
            <a:off x="4945126" y="9311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调节（生命活动）</a:t>
            </a:r>
            <a:endParaRPr lang="en-US" altLang="zh-CN" sz="2000" dirty="0"/>
          </a:p>
        </p:txBody>
      </p:sp>
      <p:sp>
        <p:nvSpPr>
          <p:cNvPr id="4" name="QB_6_AN.105_1#88f8cc0a2.blank?pid=52c456077&amp;color=0,0,0&amp;vpa=41&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氨基酸的数目</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排列</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顺序不同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，肽链的盘曲、折叠方式不同，形成的空间结构不同，蛋白质的结构决定功能</a:t>
            </a:r>
            <a:endParaRPr lang="en-US" altLang="zh-CN" sz="2000" dirty="0"/>
          </a:p>
        </p:txBody>
      </p:sp>
      <p:sp>
        <p:nvSpPr>
          <p:cNvPr id="5" name="QB_6_AS.106_1#88f8cc0a2?pid=52c456077&amp;color=0,0,0&amp;vtp=1&amp;bt=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胰岛素属于激素，具有降低血糖的功能，体现了蛋白质具有调节功能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不同的蛋白质结构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和功能不同的可能原因见答案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2926d0b8f?pid=a93659431&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必需氨基酸是人体细胞不能合成，必须从外界环境中获取的氨基酸，A正确；④为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中也可能含有氨基或羧基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，这些氨基或羧基可不与中心碳原子相连，B正确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一个氨基酸的羧基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和另一个氨基酸的氨基</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之间脱水缩合形成肽键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，C正确；形成的蛋白质中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主要存在于肽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2926d0b8f?pid=a93659431&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58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f8c7ff16?pid=a9365943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肌红蛋白是人体内肌肉中一种储氧的蛋白质，其彻底水解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能得到的物质是(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0f8c7ff16.bracket?pid=a93659431&amp;color=0,0,0&amp;vpa=3&amp;vtp=1"/>
          <p:cNvSpPr/>
          <p:nvPr/>
        </p:nvSpPr>
        <p:spPr>
          <a:xfrm>
            <a:off x="270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_2#0f8c7ff16.choices?pid=a93659431&amp;color=0,0,0&amp;vtp=1&amp;bbb=1"/>
          <p:cNvSpPr/>
          <p:nvPr/>
        </p:nvSpPr>
        <p:spPr>
          <a:xfrm>
            <a:off x="722377" y="1894528"/>
            <a:ext cx="10749630" cy="812800"/>
          </a:xfrm>
          <a:prstGeom prst="rect">
            <a:avLst/>
          </a:prstGeom>
          <a:noFill/>
        </p:spPr>
        <p:txBody>
          <a:bodyPr wrap="none" lIns="0" tIns="0" rIns="0" bIns="0" rtlCol="0" anchor="t"/>
          <a:lstStyle/>
          <a:p>
            <a:pPr marL="0" marR="0" lvl="0" indent="0" defTabSz="914400" eaLnBrk="1" fontAlgn="auto" latinLnBrk="1" hangingPunct="1">
              <a:lnSpc>
                <a:spcPts val="6400"/>
              </a:lnSpc>
              <a:spcBef>
                <a:spcPts val="0"/>
              </a:spcBef>
              <a:spcAft>
                <a:spcPts val="0"/>
              </a:spcAft>
              <a:buClrTx/>
              <a:buSzTx/>
              <a:buNone/>
              <a:tabLst>
                <a:tab pos="1757045" algn="l"/>
                <a:tab pos="4733290" algn="l"/>
                <a:tab pos="7836535"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9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32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32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36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7_2#0f8c7ff16.choice_image?pid=a93659431&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7138" y="2049976"/>
            <a:ext cx="1078992" cy="6675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7_2#0f8c7ff16.choice_image?pid=a93659431&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701260" y="1976824"/>
            <a:ext cx="2340864" cy="7406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7_2#0f8c7ff16.choice_image?pid=a93659431&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700047" y="2059120"/>
            <a:ext cx="2432304" cy="6583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7_2#0f8c7ff16.choice_image?pid=a93659431&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05324" y="1995112"/>
            <a:ext cx="2441448" cy="7223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0f8c7ff16?pid=a93659431&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P29“思考·讨论”的变式题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本题通过具体情境考查组成蛋白质的氨基酸的结构及特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，将理论与实践相结合，使问题具体化和直观化，利于学生掌握相关知识。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0f8c7ff16?pid=a93659431&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蛋白质的基本单位是氨基酸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每种氨基酸至少都含有一个氨基</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和一个羧基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并且都有一个氨基和一个羧基连接在同一个碳原子上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这个碳原子上还连接一个氢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原子和一个侧链基团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，侧链基团用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表示，各种氨基酸之间的区别在于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肌红蛋白是人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体内的蛋白质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，彻底水解产生的氨基酸均有一个氨基和一个羧基连在同一个碳原子上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。C项的分子结构含有一个氨基和一个羧基，但两者没有连接在同一个碳原子上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属于构成人体蛋白质的氨基酸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，C符合题意。</a:t>
                </a:r>
                <a:endParaRPr lang="en-US" altLang="zh-CN" sz="2200" dirty="0"/>
              </a:p>
            </p:txBody>
          </p:sp>
        </mc:Choice>
        <mc:Fallback>
          <p:sp>
            <p:nvSpPr>
              <p:cNvPr id="2" name="QC_5_AS.10_1#0f8c7ff16?pid=a93659431&amp;color=0,0,0&amp;mp=1&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96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9521</Words>
  <Application>WPS 演示</Application>
  <PresentationFormat>宽屏</PresentationFormat>
  <Paragraphs>527</Paragraphs>
  <Slides>53</Slides>
  <Notes>53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53</vt:i4>
      </vt:variant>
    </vt:vector>
  </HeadingPairs>
  <TitlesOfParts>
    <vt:vector size="7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2025-05-08T06:06:00Z</dcterms:created>
  <dcterms:modified xsi:type="dcterms:W3CDTF">2025-05-16T01:08:55Z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76E26C19ADD74DFBA72DDABC6FFD5B5B_12</vt:lpwstr>
  </property>
  <property fmtid="{D5CDD505-2E9C-101B-9397-08002B2CF9AE}" pid="3" name="KSOProductBuildVer">
    <vt:lpwstr>2052-12.1.0.20784</vt:lpwstr>
  </property>
</Properties>
</file>