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3" r:id="rId9"/>
    <p:sldId id="264" r:id="rId10"/>
    <p:sldId id="265" r:id="rId11"/>
    <p:sldId id="266" r:id="rId12"/>
    <p:sldId id="267" r:id="rId13"/>
    <p:sldId id="268" r:id="rId14"/>
    <p:sldId id="269" r:id="rId15"/>
    <p:sldId id="270" r:id="rId16"/>
    <p:sldId id="272" r:id="rId17"/>
    <p:sldId id="274" r:id="rId18"/>
    <p:sldId id="276" r:id="rId19"/>
    <p:sldId id="277" r:id="rId20"/>
    <p:sldId id="279" r:id="rId21"/>
    <p:sldId id="281"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05" autoAdjust="0"/>
    <p:restoredTop sz="94610"/>
  </p:normalViewPr>
  <p:slideViewPr>
    <p:cSldViewPr snapToGrid="0" snapToObjects="1">
      <p:cViewPr varScale="1">
        <p:scale>
          <a:sx n="115" d="100"/>
          <a:sy n="115" d="100"/>
        </p:scale>
        <p:origin x="34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f4520bf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不能正确辨析实验中的对照思想</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9f3ec15c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细胞核功能的实验探究</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71179e8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细胞核的结构与功能</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b74b208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制作真核细胞的三维结构模型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f4520bf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不能正确辨析实验中的对照思想</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9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20.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4.xml"/><Relationship Id="rId2" Type="http://schemas.openxmlformats.org/officeDocument/2006/relationships/image" Target="../media/image22.png"/><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4.xml"/><Relationship Id="rId2" Type="http://schemas.openxmlformats.org/officeDocument/2006/relationships/image" Target="../media/image24.pn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2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6.xml"/><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6.xml"/><Relationship Id="rId1"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6.xml"/><Relationship Id="rId1" Type="http://schemas.openxmlformats.org/officeDocument/2006/relationships/image" Target="../media/image3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9.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9.xml"/><Relationship Id="rId2" Type="http://schemas.openxmlformats.org/officeDocument/2006/relationships/image" Target="../media/image38.png"/><Relationship Id="rId1" Type="http://schemas.openxmlformats.org/officeDocument/2006/relationships/image" Target="../media/image37.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image" Target="../media/image39.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9.xml"/><Relationship Id="rId1" Type="http://schemas.openxmlformats.org/officeDocument/2006/relationships/image" Target="../media/image40.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41.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10.jpeg"/><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4.xml"/><Relationship Id="rId2" Type="http://schemas.openxmlformats.org/officeDocument/2006/relationships/image" Target="../media/image12.pn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4.xml"/><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19f21f34f?pid=371179e8b&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据图可知，1为染色质，其主要成分是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和蛋白质，A正确；合成胰岛素时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核孔实现核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质之间频繁的物质交换和信息交流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，根据题干信息可知，2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型糖尿病患者体内胰岛素含量较高</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2型糖尿病患者胰岛B细胞的核孔数较多，B正确；据图可知，3是核膜，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核膜是双层膜结构</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生物膜的基本支架是磷脂双分子层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，因此，3核膜由4层磷脂分子构成，C错误；据图可知，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，核仁与某种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的合成以及核糖体的形成有关，D正确。</a:t>
                </a:r>
                <a:endParaRPr lang="en-US" altLang="zh-CN" sz="2200" dirty="0"/>
              </a:p>
            </p:txBody>
          </p:sp>
        </mc:Choice>
        <mc:Fallback>
          <p:sp>
            <p:nvSpPr>
              <p:cNvPr id="2" name="QC_5_AS.13_1#19f21f34f?pid=371179e8b&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378"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ebd2e9267?pid=371179e8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［四川南充2025高一上期末］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2018年8月，我国科学家宣布，他们对酿酒酵母的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条染色体进</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行了研究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，重新设计并人工合成为1条染色体，这1条染色体就可以执行16条染色体的功能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列叙述错误的是(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ebd2e9267.bracket?pid=371179e8b&amp;color=0,0,0&amp;vpa=5&amp;vtp=1"/>
          <p:cNvSpPr/>
          <p:nvPr/>
        </p:nvSpPr>
        <p:spPr>
          <a:xfrm>
            <a:off x="2700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4_2#ebd2e9267.choices?pid=371179e8b&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A.该条染色体含有4种碱基A、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.该条染色体容易被碱性染料染成深色</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.该条染色体主要由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和蛋白质组成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.该条染色体含有控制酿酒酵母代谢的遗传信息</a:t>
                </a:r>
                <a:endParaRPr lang="en-US" altLang="zh-CN" sz="2000" dirty="0"/>
              </a:p>
            </p:txBody>
          </p:sp>
        </mc:Choice>
        <mc:Fallback>
          <p:sp>
            <p:nvSpPr>
              <p:cNvPr id="4" name="QC_5_BD.14_2#ebd2e9267.choices?pid=371179e8b&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ebd2e9267?pid=371179e8b&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染色体主要由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和蛋白质组成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的碱基包括A（腺嘌呤）</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（鸟嘌呤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胞嘧啶）和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（胸腺嘧啶），而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（尿嘧啶）是组成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的碱基，A错误，C正确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染色体是细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胞核中容易被碱性染料染成深色的物质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，B正确；这条染色体可以执行16条染色体的功能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该条染色体含有控制酿酒酵母代谢的遗传信息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6_1#ebd2e9267?pid=371179e8b&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7_1#a93457f0c?sp=1&amp;pid=371179e8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如图为典型的细胞核及其周围部分结构示意图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请据图回答下列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］中填序号）。</a:t>
            </a:r>
            <a:endParaRPr lang="en-US" altLang="zh-CN" sz="2000" dirty="0"/>
          </a:p>
        </p:txBody>
      </p:sp>
      <p:pic>
        <p:nvPicPr>
          <p:cNvPr id="3" name="QO_5_BD.17_2#a93457f0c?pid=371179e8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65192" y="2021528"/>
            <a:ext cx="2258568" cy="15270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18_1#91ac4b9c8?pid=a93457f0c&amp;color=0,0,0&amp;vtp=1&amp;bbb=1&amp;hb=1"/>
          <p:cNvSpPr/>
          <p:nvPr/>
        </p:nvSpPr>
        <p:spPr>
          <a:xfrm>
            <a:off x="722376" y="368522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填“真核”或“原核”）细胞中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显微镜才能观察到该图所示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19_1#91ac4b9c8.blank?pid=a93457f0c&amp;color=0,0,0&amp;vpa=6&amp;vtp=1&amp;bbb=1"/>
          <p:cNvSpPr/>
          <p:nvPr/>
        </p:nvSpPr>
        <p:spPr>
          <a:xfrm>
            <a:off x="2151126" y="3647128"/>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真核</a:t>
            </a:r>
            <a:endParaRPr lang="en-US" altLang="zh-CN" sz="2000" dirty="0"/>
          </a:p>
        </p:txBody>
      </p:sp>
      <p:sp>
        <p:nvSpPr>
          <p:cNvPr id="6" name="QB_6_AN.20_1#91ac4b9c8.blank?pid=a93457f0c&amp;color=0,0,0&amp;vpa=7&amp;vtp=1&amp;bbb=1"/>
          <p:cNvSpPr/>
          <p:nvPr/>
        </p:nvSpPr>
        <p:spPr>
          <a:xfrm>
            <a:off x="7485126" y="3647128"/>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电子</a:t>
            </a:r>
            <a:endParaRPr lang="en-US" altLang="zh-CN" sz="2000" dirty="0"/>
          </a:p>
        </p:txBody>
      </p:sp>
      <p:sp>
        <p:nvSpPr>
          <p:cNvPr id="7" name="QB_6_AS.21_1#91ac4b9c8?pid=a93457f0c&amp;color=0,0,0&amp;vtp=1&amp;bt=1&amp;bbb=1&amp;hb=1"/>
          <p:cNvSpPr/>
          <p:nvPr/>
        </p:nvSpPr>
        <p:spPr>
          <a:xfrm>
            <a:off x="722376" y="465804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图示结构位于真核细胞内，是以核膜为界限的细胞核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图示结构是通过电子显微镜观察到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的亚显微结构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2_1#2a4dcc96f?pid=a93457f0c&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能被</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染成深色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大分子物质进出细胞核的通道是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，它对物质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的进出具有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在细胞内具有重要的功能，在代谢旺盛的细胞中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其数目</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22_1#2a4dcc96f?pid=a93457f0c&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r="-24" b="28"/>
                </a:stretch>
              </a:blipFill>
            </p:spPr>
            <p:txBody>
              <a:bodyPr/>
              <a:lstStyle/>
              <a:p>
                <a:r>
                  <a:rPr lang="zh-CN" altLang="en-US">
                    <a:noFill/>
                  </a:rPr>
                  <a:t> </a:t>
                </a:r>
              </a:p>
            </p:txBody>
          </p:sp>
        </mc:Fallback>
      </mc:AlternateContent>
      <p:sp>
        <p:nvSpPr>
          <p:cNvPr id="3" name="QB_6_AN.23_1#2a4dcc96f.blank?pid=a93457f0c&amp;color=0,0,0&amp;vpa=8&amp;vtp=1&amp;bbb=1"/>
          <p:cNvSpPr/>
          <p:nvPr/>
        </p:nvSpPr>
        <p:spPr>
          <a:xfrm>
            <a:off x="2216214" y="9311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碱性染料</a:t>
            </a:r>
            <a:endParaRPr lang="en-US" altLang="zh-CN" sz="2000" dirty="0"/>
          </a:p>
        </p:txBody>
      </p:sp>
      <p:sp>
        <p:nvSpPr>
          <p:cNvPr id="4" name="QB_6_AN.24_1#2a4dcc96f.blank?pid=a93457f0c&amp;color=0,0,0&amp;vpa=9&amp;vtp=1"/>
          <p:cNvSpPr/>
          <p:nvPr/>
        </p:nvSpPr>
        <p:spPr>
          <a:xfrm>
            <a:off x="8553514" y="931164"/>
            <a:ext cx="3413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p:sp>
        <p:nvSpPr>
          <p:cNvPr id="5" name="QB_6_AN.25_1#2a4dcc96f.blank?pid=a93457f0c&amp;color=0,0,0&amp;vpa=10&amp;vtp=1&amp;bbb=1"/>
          <p:cNvSpPr/>
          <p:nvPr/>
        </p:nvSpPr>
        <p:spPr>
          <a:xfrm>
            <a:off x="9328214"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核孔</a:t>
            </a:r>
            <a:endParaRPr lang="en-US" altLang="zh-CN" sz="2000" dirty="0"/>
          </a:p>
        </p:txBody>
      </p:sp>
      <p:sp>
        <p:nvSpPr>
          <p:cNvPr id="6" name="QB_6_AN.26_1#2a4dcc96f.blank?pid=a93457f0c&amp;color=0,0,0&amp;vpa=11&amp;vtp=1&amp;bbb=1"/>
          <p:cNvSpPr/>
          <p:nvPr/>
        </p:nvSpPr>
        <p:spPr>
          <a:xfrm>
            <a:off x="2001901" y="13883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选择</a:t>
            </a:r>
            <a:endParaRPr lang="en-US" altLang="zh-CN" sz="2000" dirty="0"/>
          </a:p>
        </p:txBody>
      </p:sp>
      <p:sp>
        <p:nvSpPr>
          <p:cNvPr id="7" name="QB_6_AN.27_1#2a4dcc96f.blank?pid=a93457f0c&amp;color=0,0,0&amp;vpa=12&amp;vtp=1&amp;bbb=1"/>
          <p:cNvSpPr/>
          <p:nvPr/>
        </p:nvSpPr>
        <p:spPr>
          <a:xfrm>
            <a:off x="9940989" y="13883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较多</a:t>
            </a:r>
            <a:endParaRPr lang="en-US" altLang="zh-CN" sz="2000" dirty="0"/>
          </a:p>
        </p:txBody>
      </p:sp>
      <mc:AlternateContent xmlns:mc="http://schemas.openxmlformats.org/markup-compatibility/2006">
        <mc:Choice xmlns:a14="http://schemas.microsoft.com/office/drawing/2010/main" Requires="a14">
          <p:sp>
            <p:nvSpPr>
              <p:cNvPr id="8" name="QB_6_AS.28_1#2a4dcc96f?pid=a93457f0c&amp;color=0,0,0&amp;vtp=1&amp;bt=1&amp;bbb=1&amp;hb=1"/>
              <p:cNvSpPr/>
              <p:nvPr/>
            </p:nvSpPr>
            <p:spPr>
              <a:xfrm>
                <a:off x="722376" y="18923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3是染色质，能被碱性染料染成深色；2为核孔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核孔是细胞核和细胞质之间进行物质交换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和信息交流的主要通道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，对物质进出细胞核具有选择性，一般</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可以通过核孔进入细胞质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白质可以通过核孔进入细胞核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不能通过核孔进入细胞质；在代谢旺盛的细胞中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细胞质之间的物质交换和信息交流更加频繁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，核孔的数目也较多。</a:t>
                </a:r>
                <a:endParaRPr lang="en-US" altLang="zh-CN" sz="2200" dirty="0"/>
              </a:p>
            </p:txBody>
          </p:sp>
        </mc:Choice>
        <mc:Fallback>
          <p:sp>
            <p:nvSpPr>
              <p:cNvPr id="8" name="QB_6_AS.28_1#2a4dcc96f?pid=a93457f0c&amp;color=0,0,0&amp;vtp=1&amp;bt=1&amp;bbb=1&amp;hb=1"/>
              <p:cNvSpPr>
                <a:spLocks noRot="1" noChangeAspect="1" noMove="1" noResize="1" noEditPoints="1" noAdjustHandles="1" noChangeArrowheads="1" noChangeShapeType="1" noTextEdit="1"/>
              </p:cNvSpPr>
              <p:nvPr/>
            </p:nvSpPr>
            <p:spPr>
              <a:xfrm>
                <a:off x="722376" y="1892300"/>
                <a:ext cx="10753344" cy="1854200"/>
              </a:xfrm>
              <a:prstGeom prst="rect">
                <a:avLst/>
              </a:prstGeom>
              <a:blipFill rotWithShape="1">
                <a:blip r:embed="rId2"/>
                <a:stretch>
                  <a:fillRect l="-4" r="-50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
                                            <p:txEl>
                                              <p:pRg st="1" end="1"/>
                                            </p:txEl>
                                          </p:spTgt>
                                        </p:tgtEl>
                                        <p:attrNameLst>
                                          <p:attrName>style.visibility</p:attrName>
                                        </p:attrNameLst>
                                      </p:cBhvr>
                                      <p:to>
                                        <p:strVal val="visible"/>
                                      </p:to>
                                    </p:set>
                                    <p:animEffect transition="in" filter="fade">
                                      <p:cBhvr>
                                        <p:cTn id="53" dur="500"/>
                                        <p:tgtEl>
                                          <p:spTgt spid="8">
                                            <p:txEl>
                                              <p:pRg st="1" end="1"/>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
                                            <p:txEl>
                                              <p:pRg st="2" end="2"/>
                                            </p:txEl>
                                          </p:spTgt>
                                        </p:tgtEl>
                                        <p:attrNameLst>
                                          <p:attrName>style.visibility</p:attrName>
                                        </p:attrNameLst>
                                      </p:cBhvr>
                                      <p:to>
                                        <p:strVal val="visible"/>
                                      </p:to>
                                    </p:set>
                                    <p:animEffect transition="in" filter="fade">
                                      <p:cBhvr>
                                        <p:cTn id="56" dur="500"/>
                                        <p:tgtEl>
                                          <p:spTgt spid="8">
                                            <p:txEl>
                                              <p:pRg st="2" end="2"/>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
                                            <p:txEl>
                                              <p:pRg st="3" end="3"/>
                                            </p:txEl>
                                          </p:spTgt>
                                        </p:tgtEl>
                                        <p:attrNameLst>
                                          <p:attrName>style.visibility</p:attrName>
                                        </p:attrNameLst>
                                      </p:cBhvr>
                                      <p:to>
                                        <p:strVal val="visible"/>
                                      </p:to>
                                    </p:set>
                                    <p:animEffect transition="in" filter="fade">
                                      <p:cBhvr>
                                        <p:cTn id="59"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9_1#b7cc80ce1?pid=a93457f0c&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（3）图中与核糖体中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加工以及核糖体的形成有关的结构是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29_1#b7cc80ce1?pid=a93457f0c&amp;color=0,0,0&amp;vtp=1&amp;bt=1&amp;bbb=1"/>
              <p:cNvSpPr>
                <a:spLocks noRot="1" noChangeAspect="1" noMove="1" noResize="1" noEditPoints="1" noAdjustHandles="1" noChangeArrowheads="1" noChangeShapeType="1" noTextEdit="1"/>
              </p:cNvSpPr>
              <p:nvPr/>
            </p:nvSpPr>
            <p:spPr>
              <a:xfrm>
                <a:off x="722376" y="969264"/>
                <a:ext cx="10753344" cy="431800"/>
              </a:xfrm>
              <a:prstGeom prst="rect">
                <a:avLst/>
              </a:prstGeom>
              <a:blipFill rotWithShape="1">
                <a:blip r:embed="rId1"/>
                <a:stretch>
                  <a:fillRect l="-4" t="-59" b="59"/>
                </a:stretch>
              </a:blipFill>
            </p:spPr>
            <p:txBody>
              <a:bodyPr/>
              <a:lstStyle/>
              <a:p>
                <a:r>
                  <a:rPr lang="zh-CN" altLang="en-US">
                    <a:noFill/>
                  </a:rPr>
                  <a:t> </a:t>
                </a:r>
              </a:p>
            </p:txBody>
          </p:sp>
        </mc:Fallback>
      </mc:AlternateContent>
      <p:sp>
        <p:nvSpPr>
          <p:cNvPr id="3" name="QB_6_AN.30_1#b7cc80ce1.blank?pid=a93457f0c&amp;color=0,0,0&amp;vpa=13&amp;vtp=1"/>
          <p:cNvSpPr/>
          <p:nvPr/>
        </p:nvSpPr>
        <p:spPr>
          <a:xfrm>
            <a:off x="8977376" y="931164"/>
            <a:ext cx="34131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p>
        </p:txBody>
      </p:sp>
      <p:sp>
        <p:nvSpPr>
          <p:cNvPr id="4" name="QB_6_AN.31_1#b7cc80ce1.blank?pid=a93457f0c&amp;color=0,0,0&amp;vpa=14&amp;vtp=1&amp;bbb=1"/>
          <p:cNvSpPr/>
          <p:nvPr/>
        </p:nvSpPr>
        <p:spPr>
          <a:xfrm>
            <a:off x="9752076" y="931164"/>
            <a:ext cx="69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核仁</a:t>
            </a:r>
            <a:endParaRPr lang="en-US" altLang="zh-CN" sz="2000" dirty="0"/>
          </a:p>
        </p:txBody>
      </p:sp>
      <mc:AlternateContent xmlns:mc="http://schemas.openxmlformats.org/markup-compatibility/2006">
        <mc:Choice xmlns:a14="http://schemas.microsoft.com/office/drawing/2010/main" Requires="a14">
          <p:sp>
            <p:nvSpPr>
              <p:cNvPr id="5" name="QB_6_AS.32_1#b7cc80ce1?pid=a93457f0c&amp;color=0,0,0&amp;vtp=1&amp;bt=1&amp;bbb=1"/>
              <p:cNvSpPr/>
              <p:nvPr/>
            </p:nvSpPr>
            <p:spPr>
              <a:xfrm>
                <a:off x="722376" y="136385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4核仁与核糖体中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的合成以及核糖体的形成有关。</a:t>
                </a:r>
                <a:endParaRPr lang="en-US" altLang="zh-CN" sz="2200" dirty="0"/>
              </a:p>
            </p:txBody>
          </p:sp>
        </mc:Choice>
        <mc:Fallback>
          <p:sp>
            <p:nvSpPr>
              <p:cNvPr id="5" name="QB_6_AS.32_1#b7cc80ce1?pid=a93457f0c&amp;color=0,0,0&amp;vtp=1&amp;bt=1&amp;bbb=1"/>
              <p:cNvSpPr>
                <a:spLocks noRot="1" noChangeAspect="1" noMove="1" noResize="1" noEditPoints="1" noAdjustHandles="1" noChangeArrowheads="1" noChangeShapeType="1" noTextEdit="1"/>
              </p:cNvSpPr>
              <p:nvPr/>
            </p:nvSpPr>
            <p:spPr>
              <a:xfrm>
                <a:off x="722376" y="1363853"/>
                <a:ext cx="10753344" cy="482600"/>
              </a:xfrm>
              <a:prstGeom prst="rect">
                <a:avLst/>
              </a:prstGeom>
              <a:blipFill rotWithShape="1">
                <a:blip r:embed="rId2"/>
                <a:stretch>
                  <a:fillRect l="-4" t="-105" b="1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33_1#a93457f0c?pid=371179e8b&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，1与核膜相连，为内质网；2为核孔，可以选择性地转运核内外的物质；3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为染色质</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和蛋白质组成；4为核仁，与细胞内某种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的合成以及核糖体的形成有关；5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为核膜</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包括外膜和内膜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EX.33_1#a93457f0c?pid=371179e8b&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2817"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4_1#0b3812150?sp=1&amp;pid=371179e8b&amp;color=0,0,0&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7.如图为变形虫切割实验的操作过程及结果，回答下列问题：</a:t>
            </a:r>
            <a:endParaRPr lang="en-US" altLang="zh-CN" sz="2000" dirty="0"/>
          </a:p>
        </p:txBody>
      </p:sp>
      <p:pic>
        <p:nvPicPr>
          <p:cNvPr id="3" name="QO_5_BD.34_2#0b3812150?pid=371179e8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57600" y="1563312"/>
            <a:ext cx="4882896" cy="12435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35_1#311aa175d?pid=0b3812150&amp;color=0,0,0&amp;vtp=1&amp;bbb=1"/>
          <p:cNvSpPr/>
          <p:nvPr/>
        </p:nvSpPr>
        <p:spPr>
          <a:xfrm>
            <a:off x="722376" y="2934912"/>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正常细胞中核与质的关系是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36_1#311aa175d.blank?pid=0b3812150&amp;color=0,0,0&amp;vpa=15&amp;vtp=1&amp;bbb=1"/>
          <p:cNvSpPr/>
          <p:nvPr/>
        </p:nvSpPr>
        <p:spPr>
          <a:xfrm>
            <a:off x="4437126" y="2896812"/>
            <a:ext cx="1200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相互依存</a:t>
            </a:r>
            <a:endParaRPr lang="en-US" altLang="zh-CN" sz="2000" dirty="0"/>
          </a:p>
        </p:txBody>
      </p:sp>
      <p:sp>
        <p:nvSpPr>
          <p:cNvPr id="6" name="QB_6_AS.37_1#311aa175d?pid=0b3812150&amp;color=0,0,0&amp;vtp=1&amp;bt=1&amp;bbb=1&amp;hb=1"/>
          <p:cNvSpPr/>
          <p:nvPr/>
        </p:nvSpPr>
        <p:spPr>
          <a:xfrm>
            <a:off x="722376" y="3366585"/>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由变形虫切割实验可知，无核的细胞质不能长时间存活，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而细胞核自身也不能单独存活</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但植入新核的细胞质能正常生活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，说明正常细胞中核与质之间是相互依存的关系，二者缺一不可。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8_1#ad00fcc50?pid=0b3812150&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（2）去核后的变形虫仍能存活一段时间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9_1#ad00fcc50.blank?pid=0b3812150&amp;color=0,0,0&amp;vpa=16&amp;vtp=1&amp;bbb=1"/>
          <p:cNvSpPr/>
          <p:nvPr/>
        </p:nvSpPr>
        <p:spPr>
          <a:xfrm>
            <a:off x="6215126" y="931164"/>
            <a:ext cx="348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已合成的蛋白质仍能发挥作用</a:t>
            </a:r>
            <a:endParaRPr lang="en-US" altLang="zh-CN" sz="2000" dirty="0"/>
          </a:p>
        </p:txBody>
      </p:sp>
      <p:sp>
        <p:nvSpPr>
          <p:cNvPr id="4" name="QB_6_AS.40_1#ad00fcc50?pid=0b3812150&amp;color=0,0,0&amp;vtp=1&amp;bt=1&amp;bbb=1&amp;hb=1"/>
          <p:cNvSpPr/>
          <p:nvPr/>
        </p:nvSpPr>
        <p:spPr>
          <a:xfrm>
            <a:off x="722376" y="14095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去核后的变形虫仍能存活一段时间，是因为细胞质中存在之前已合成的蛋白质等物质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蛋白质是细胞生命活动的主要承担者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_1#3593b5388?pid=0b3812150&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单独的细胞核不能存活的原因是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2_1#3593b5388.blank?pid=0b3812150&amp;color=0,0,0&amp;vpa=17&amp;vtp=1&amp;bbb=1"/>
          <p:cNvSpPr/>
          <p:nvPr/>
        </p:nvSpPr>
        <p:spPr>
          <a:xfrm>
            <a:off x="4945126" y="931164"/>
            <a:ext cx="297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没有营养物质和能量供应</a:t>
            </a:r>
            <a:endParaRPr lang="en-US" altLang="zh-CN" sz="2000" dirty="0"/>
          </a:p>
        </p:txBody>
      </p:sp>
      <p:sp>
        <p:nvSpPr>
          <p:cNvPr id="4" name="QB_6_AS.43_1#3593b5388?pid=0b3812150&amp;color=0,0,0&amp;vtp=1&amp;bt=1&amp;bbb=1&amp;hb=1"/>
          <p:cNvSpPr/>
          <p:nvPr/>
        </p:nvSpPr>
        <p:spPr>
          <a:xfrm>
            <a:off x="722376" y="14095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单独的细胞核不能存活，是因为没有细胞质中合成的各种营养物质和能量的供应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“饥饿”而死亡。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c178c771.fixed?pid=aa8c61ec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dc178c771.fixed?pid=aa8c61ec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细胞核的结构和功能</a:t>
            </a:r>
            <a:endParaRPr lang="en-US" altLang="zh-CN" sz="4400" dirty="0"/>
          </a:p>
        </p:txBody>
      </p:sp>
      <p:pic>
        <p:nvPicPr>
          <p:cNvPr id="4" name="C_3#dc178c771.fixed?pid=aa8c61ec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c178c771.fixed?pid=aa8c61ece&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44_1#0b3812150?pid=371179e8b&amp;color=0,0,0&amp;vtp=1&amp;bt=1&amp;bbb=1&amp;hb=1"/>
          <p:cNvSpPr/>
          <p:nvPr/>
        </p:nvSpPr>
        <p:spPr>
          <a:xfrm>
            <a:off x="722376" y="969264"/>
            <a:ext cx="10753344" cy="2781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细胞核和细胞质都不能单独成活</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1）细胞核不能脱离细胞质而独立生存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这是因为细胞核进行生命活动时所需的物质和能量均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由细胞质提供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。如几乎不含细胞质的精子寿命很短。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2）无核的细胞质也不能长期生存，这是由细胞核的功能决定的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如哺乳动物成熟的红细胞无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，其寿命较短。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5_1#1ab5ae7d7?pid=3b74b208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模型构建是学习生物学的一种有效策略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下列关于模型的叙述不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6_1#1ab5ae7d7.bracket?pid=3b74b208b&amp;color=0,0,0&amp;vpa=18&amp;vtp=1"/>
          <p:cNvSpPr/>
          <p:nvPr/>
        </p:nvSpPr>
        <p:spPr>
          <a:xfrm>
            <a:off x="1938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5_2#1ab5ae7d7.choices?pid=3b74b208b&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A.模型是对认识对象所做的一种简化的概括性的描述</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.拍摄的细胞亚显微结构照片是物理模型</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.制作真核细胞的结构模型时首先要考虑科学性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.构建细胞的结构与功能概念图属于概念模型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7_1#1ab5ae7d7?pid=3b74b208b&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模型是人们为了某种特定目的而对认识对象所作的一种简化的概括性的描述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这种描述可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以是定性的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，也可以是定量的，A正确；拍摄的细胞亚显微结构照片是真实的，不属于模型，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；制作真核细胞的结构模型时首先要考虑科学性，C正确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概念模型指用文字或符号等突出表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达对象的主要特征和联系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，所以构建细胞的结构与功能概念图属于概念模型，D正确。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8_1#50489135d?sp=1&amp;pid=f4520bf94&amp;color=0,0,0&amp;vtp=1&amp;bt=1&amp;bbb=1&amp;hb=1"/>
              <p:cNvSpPr/>
              <p:nvPr/>
            </p:nvSpPr>
            <p:spPr>
              <a:xfrm>
                <a:off x="722376" y="972000"/>
                <a:ext cx="10753344" cy="22225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［河南周口2025高一上月考］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科学家通过如图所示的实验对细胞核具有的功能进行探究：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头发将蝾螈的受精卵横缢为有核和无核的两半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，中间只有很少的细胞质相连，结果无核的一半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，有核的一半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能继续分裂；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部分分裂到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个细胞时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将一个细胞核挤入不能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部分，结果</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部分也开始分裂，最后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两部分都能发育成胚胎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48_1#50489135d?sp=1&amp;pid=f4520bf94&amp;color=0,0,0&amp;vtp=1&amp;bt=1&amp;bbb=1&amp;hb=1"/>
              <p:cNvSpPr>
                <a:spLocks noRot="1" noChangeAspect="1" noMove="1" noResize="1" noEditPoints="1" noAdjustHandles="1" noChangeArrowheads="1" noChangeShapeType="1" noTextEdit="1"/>
              </p:cNvSpPr>
              <p:nvPr/>
            </p:nvSpPr>
            <p:spPr>
              <a:xfrm>
                <a:off x="722376" y="972000"/>
                <a:ext cx="10753344" cy="2222500"/>
              </a:xfrm>
              <a:prstGeom prst="rect">
                <a:avLst/>
              </a:prstGeom>
              <a:blipFill rotWithShape="1">
                <a:blip r:embed="rId1"/>
                <a:stretch>
                  <a:fillRect l="-4" t="-20" r="-720" b="20"/>
                </a:stretch>
              </a:blipFill>
            </p:spPr>
            <p:txBody>
              <a:bodyPr/>
              <a:lstStyle/>
              <a:p>
                <a:r>
                  <a:rPr lang="zh-CN" altLang="en-US">
                    <a:noFill/>
                  </a:rPr>
                  <a:t> </a:t>
                </a:r>
              </a:p>
            </p:txBody>
          </p:sp>
        </mc:Fallback>
      </mc:AlternateContent>
      <p:pic>
        <p:nvPicPr>
          <p:cNvPr id="3" name="QC_6_BD.48_2#50489135d?pid=f4520bf9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054096" y="3304228"/>
            <a:ext cx="6080760" cy="10881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AN.49_1#50489135d.bracket?pid=f4520bf94&amp;color=0,0,0&amp;vpa=19&amp;vtp=1"/>
          <p:cNvSpPr/>
          <p:nvPr/>
        </p:nvSpPr>
        <p:spPr>
          <a:xfrm>
            <a:off x="909701" y="2755588"/>
            <a:ext cx="385763" cy="444500"/>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6_BD.48_3#50489135d.choices?pid=f4520bf94&amp;color=0,0,0&amp;vtp=1&amp;bbb=1"/>
              <p:cNvSpPr/>
              <p:nvPr/>
            </p:nvSpPr>
            <p:spPr>
              <a:xfrm>
                <a:off x="722376" y="4523428"/>
                <a:ext cx="10753344" cy="17780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A.实验结果可以说明细胞核与细胞的分裂、分化有关</a:t>
                </a:r>
                <a:endParaRPr lang="en-US" altLang="zh-CN" sz="2000" dirty="0"/>
              </a:p>
              <a:p>
                <a:pPr latinLnBrk="1">
                  <a:lnSpc>
                    <a:spcPts val="35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.实验①中，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部分细胞属于实验组</a:t>
                </a:r>
                <a:endParaRPr lang="en-US" altLang="zh-CN" sz="2000" dirty="0"/>
              </a:p>
              <a:p>
                <a:pPr latinLnBrk="1">
                  <a:lnSpc>
                    <a:spcPts val="35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部分的操作与实验①中的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部分形成对照</a:t>
                </a:r>
                <a:endParaRPr lang="en-US" altLang="zh-CN" sz="2000" dirty="0"/>
              </a:p>
              <a:p>
                <a:pPr latinLnBrk="1">
                  <a:lnSpc>
                    <a:spcPts val="35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.实验不能说明细胞只有保持结构的完整性才能完成正常的生命活动</a:t>
                </a:r>
                <a:endParaRPr lang="en-US" altLang="zh-CN" sz="2000" dirty="0"/>
              </a:p>
            </p:txBody>
          </p:sp>
        </mc:Choice>
        <mc:Fallback>
          <p:sp>
            <p:nvSpPr>
              <p:cNvPr id="5" name="QC_6_BD.48_3#50489135d.choices?pid=f4520bf94&amp;color=0,0,0&amp;vtp=1&amp;bbb=1"/>
              <p:cNvSpPr>
                <a:spLocks noRot="1" noChangeAspect="1" noMove="1" noResize="1" noEditPoints="1" noAdjustHandles="1" noChangeArrowheads="1" noChangeShapeType="1" noTextEdit="1"/>
              </p:cNvSpPr>
              <p:nvPr/>
            </p:nvSpPr>
            <p:spPr>
              <a:xfrm>
                <a:off x="722376" y="4523428"/>
                <a:ext cx="10753344" cy="1778000"/>
              </a:xfrm>
              <a:prstGeom prst="rect">
                <a:avLst/>
              </a:prstGeom>
              <a:blipFill rotWithShape="1">
                <a:blip r:embed="rId3"/>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50_1#50489135d?pid=f4520bf94&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1）①用头发将蝾螈的受精卵横缢为有核和无核的两半，中间只有很少的细胞质相连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核的一半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停止分裂，有核的一半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能继续分裂，这说明细胞核对于细胞分裂具有重要作用；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部分分裂到</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个细胞时，将一个细胞核挤入到不能分裂的</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部分，结果</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部分开始分裂</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，进而发育成胚胎，这说明细胞核对于细胞的分裂、分化和生物体的发育具有重要功能。</a:t>
                </a:r>
                <a:endParaRPr lang="en-US" altLang="zh-CN" sz="2000" spc="-50" dirty="0"/>
              </a:p>
            </p:txBody>
          </p:sp>
        </mc:Choice>
        <mc:Fallback>
          <p:sp>
            <p:nvSpPr>
              <p:cNvPr id="2" name="QC_6_EX.50_1#50489135d?pid=f4520bf94&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3224"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51_1#50489135d?pid=f4520bf94&amp;color=0,0,0&amp;vtp=1&amp;bt=1&amp;bbb=1&amp;hb=1"/>
              <p:cNvSpPr/>
              <p:nvPr/>
            </p:nvSpPr>
            <p:spPr>
              <a:xfrm>
                <a:off x="722376" y="972000"/>
                <a:ext cx="10753344" cy="2794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图中有细胞核的部分</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能分裂，而没有细胞核的部分</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不能分裂，而将一个细胞核挤入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部分后</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两部分最终都发育成胚胎，所以前后对照说明细胞核与细胞的分裂、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分化密切相关</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正确；实验①中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部分进行“去核”处理，为实验组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部分细胞为对照组，B正确；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部分没有细胞核，而实验②中的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部分又有了细胞核，两部分形成自身前后对照，C正确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①中有细胞核的部分</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能分裂，而没有细胞核的部分</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不能分裂，实验②中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两部分最终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都发育成胚胎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，能说明细胞只有保持结构的完整性才能完成正常的生命活动，D错误。</a:t>
                </a:r>
                <a:endParaRPr lang="en-US" altLang="zh-CN" sz="2200" dirty="0"/>
              </a:p>
            </p:txBody>
          </p:sp>
        </mc:Choice>
        <mc:Fallback>
          <p:sp>
            <p:nvSpPr>
              <p:cNvPr id="2" name="QC_6_AS.51_1#50489135d?pid=f4520bf94&amp;color=0,0,0&amp;vtp=1&amp;bt=1&amp;bbb=1&amp;hb=1"/>
              <p:cNvSpPr>
                <a:spLocks noRot="1" noChangeAspect="1" noMove="1" noResize="1" noEditPoints="1" noAdjustHandles="1" noChangeArrowheads="1" noChangeShapeType="1" noTextEdit="1"/>
              </p:cNvSpPr>
              <p:nvPr/>
            </p:nvSpPr>
            <p:spPr>
              <a:xfrm>
                <a:off x="722376" y="972000"/>
                <a:ext cx="10753344" cy="2794000"/>
              </a:xfrm>
              <a:prstGeom prst="rect">
                <a:avLst/>
              </a:prstGeom>
              <a:blipFill rotWithShape="1">
                <a:blip r:embed="rId1"/>
                <a:stretch>
                  <a:fillRect l="-4" t="-16" r="-3319"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52_1#50489135d?pid=f4520bf94&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对照实验的类型及处理</a:t>
            </a:r>
            <a:endParaRPr lang="en-US" altLang="zh-CN" sz="2000" dirty="0"/>
          </a:p>
        </p:txBody>
      </p:sp>
      <p:graphicFrame>
        <p:nvGraphicFramePr>
          <p:cNvPr id="35" name="QC_6_EX.52_2#50489135d?colgroup=9,30&amp;pid=f4520bf94&amp;color=0,0,0&amp;vtp=1&amp;bbb=1"/>
          <p:cNvGraphicFramePr>
            <a:graphicFrameLocks noGrp="1"/>
          </p:cNvGraphicFramePr>
          <p:nvPr/>
        </p:nvGraphicFramePr>
        <p:xfrm>
          <a:off x="722376" y="2019300"/>
          <a:ext cx="10725912" cy="1838960"/>
        </p:xfrm>
        <a:graphic>
          <a:graphicData uri="http://schemas.openxmlformats.org/drawingml/2006/table">
            <a:tbl>
              <a:tblPr/>
              <a:tblGrid>
                <a:gridCol w="2670048"/>
                <a:gridCol w="8055864"/>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空白对照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对照组不做任何实验处理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同施加处理的实验组进行比较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自身对照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指实验组与对照组设置在同一对象上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相互对照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指不另设对照组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而是几个实验组相互对照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EX.52_3#50489135d?pid=f4520bf94&amp;color=0,0,0&amp;vtp=1&amp;bbb=1"/>
          <p:cNvSpPr/>
          <p:nvPr/>
        </p:nvSpPr>
        <p:spPr>
          <a:xfrm>
            <a:off x="722376" y="3987800"/>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通过设置对照实验，既可排除无关变量的影响，又可增加实验结果的可信度和说服力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720a2f31.fixed?pid=aa8c61ec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4720a2f31.fixed?pid=aa8c61ec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细胞核的结构和功能</a:t>
            </a:r>
            <a:endParaRPr lang="en-US" altLang="zh-CN" sz="4400" dirty="0"/>
          </a:p>
        </p:txBody>
      </p:sp>
      <p:pic>
        <p:nvPicPr>
          <p:cNvPr id="4" name="C_3#4720a2f31.fixed?pid=aa8c61ec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4720a2f31.fixed?pid=aa8c61ece&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3_1#9958f47a4?sp=1&amp;pid=4720a2f3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如图所示为植物细胞部分膜结构示意图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它们分别属于哪一细胞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，按①②③④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顺序依次是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4_1#9958f47a4.bracket?pid=4720a2f31&amp;color=0,0,0&amp;vpa=20&amp;vtp=1"/>
          <p:cNvSpPr/>
          <p:nvPr/>
        </p:nvSpPr>
        <p:spPr>
          <a:xfrm>
            <a:off x="4211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3_2#9958f47a4?pid=4720a2f3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70248" y="2021528"/>
            <a:ext cx="3648456" cy="7589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53_3#9958f47a4.choices?pid=4720a2f31&amp;color=0,0,0&amp;vtp=1&amp;bbb=1"/>
          <p:cNvSpPr/>
          <p:nvPr/>
        </p:nvSpPr>
        <p:spPr>
          <a:xfrm>
            <a:off x="722376" y="29105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A.细胞膜、高尔基体膜、线粒体膜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.细胞膜、叶绿体膜、线粒体膜、内质网膜</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.线粒体膜、核膜、内质网膜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高尔基体膜</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.叶绿体膜、细胞膜、线粒体膜、核膜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5_1#9958f47a4?pid=4720a2f31&amp;color=0,0,0&amp;mp=1&amp;vtp=1&amp;bt=1&amp;bbb=1&amp;hb=1"/>
          <p:cNvSpPr/>
          <p:nvPr/>
        </p:nvSpPr>
        <p:spPr>
          <a:xfrm>
            <a:off x="722376" y="9720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细胞膜为单层膜，而叶绿体膜、线粒体膜、核膜都为双层膜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线粒体的内膜向内折叠形成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，核膜上有许多核孔，故①②③④分别对应叶绿体膜、细胞膜、线粒体膜、核膜，D符合题意。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_1#622c43a6b?sp=1&amp;pid=9f3ec15c4&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下列探究细胞核功能的相关实验，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有关分析错误的是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4" name="QB_5_BD.1_2#622c43a6b?colgroup=4,11,11,11&amp;pid=9f3ec15c4&amp;color=0,0,0&amp;vtp=1&amp;bbb=1&amp;hb=1"/>
          <p:cNvGraphicFramePr>
            <a:graphicFrameLocks noGrp="1"/>
          </p:cNvGraphicFramePr>
          <p:nvPr/>
        </p:nvGraphicFramePr>
        <p:xfrm>
          <a:off x="722376" y="1490853"/>
          <a:ext cx="10735056" cy="3091180"/>
        </p:xfrm>
        <a:graphic>
          <a:graphicData uri="http://schemas.openxmlformats.org/drawingml/2006/table">
            <a:tbl>
              <a:tblPr/>
              <a:tblGrid>
                <a:gridCol w="1380744"/>
                <a:gridCol w="3118104"/>
                <a:gridCol w="3118104"/>
                <a:gridCol w="3118104"/>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评价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美西螈核移植实验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可补充实验组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细胞核控制生物性状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蝾螈受精卵横缢实验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遵循对照原则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细胞核控制细胞分裂</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变形虫切割与核移植实验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遵循单一变量原则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细胞核控制细胞的代谢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伞藻嫁接实验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实验设计严密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排除其他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因素影响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细胞核控制遗传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AN.2_1#622c43a6b.bracket?pid=9f3ec15c4&amp;color=0,0,0&amp;vpa=1&amp;vtp=1"/>
          <p:cNvSpPr/>
          <p:nvPr/>
        </p:nvSpPr>
        <p:spPr>
          <a:xfrm>
            <a:off x="10137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6_1#5f11d95e8?sp=1&amp;pid=4720a2f3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2.亲核蛋白是在细胞核内发挥作用的一类蛋白质，具有头部和尾部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科学家为研究亲核蛋白进入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细胞核的机制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，进行了如表所示实验。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下列分析不合理的是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39" name="QC_4_BD.56_2#5f11d95e8?colgroup=4,31,4&amp;pid=4720a2f31&amp;color=0,0,0&amp;vtp=1&amp;bbb=1&amp;hb=1"/>
              <p:cNvGraphicFramePr>
                <a:graphicFrameLocks noGrp="1"/>
              </p:cNvGraphicFramePr>
              <p:nvPr/>
            </p:nvGraphicFramePr>
            <p:xfrm>
              <a:off x="722376" y="2021528"/>
              <a:ext cx="10725912" cy="2631440"/>
            </p:xfrm>
            <a:graphic>
              <a:graphicData uri="http://schemas.openxmlformats.org/drawingml/2006/table">
                <a:tbl>
                  <a:tblPr/>
                  <a:tblGrid>
                    <a:gridCol w="1280160"/>
                    <a:gridCol w="5047488"/>
                    <a:gridCol w="3118104"/>
                    <a:gridCol w="1280160"/>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放射性标记亲核蛋白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3">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分别注入细胞质中</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时间后检测细胞核中的放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分离得到亲核蛋白的头部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并进行放射性标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分离得到亲核蛋白的尾部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并进行放射性标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9" name="QC_4_BD.56_2#5f11d95e8?colgroup=4,31,4&amp;pid=4720a2f31&amp;color=0,0,0&amp;vtp=1&amp;bbb=1&amp;hb=1"/>
              <p:cNvGraphicFramePr>
                <a:graphicFrameLocks noGrp="1"/>
              </p:cNvGraphicFramePr>
              <p:nvPr/>
            </p:nvGraphicFramePr>
            <p:xfrm>
              <a:off x="722376" y="2021528"/>
              <a:ext cx="10725912" cy="2631440"/>
            </p:xfrm>
            <a:graphic>
              <a:graphicData uri="http://schemas.openxmlformats.org/drawingml/2006/table">
                <a:tbl>
                  <a:tblPr/>
                  <a:tblGrid>
                    <a:gridCol w="1280160"/>
                    <a:gridCol w="5047488"/>
                    <a:gridCol w="3118104"/>
                    <a:gridCol w="1280160"/>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放射性标记亲核蛋白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3">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分别注入细胞质中</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时间后检测细胞核中的放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85598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分离得到亲核蛋白的头部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并进行放射性标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分离得到亲核蛋白的尾部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并进行放射性标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mc:AlternateContent xmlns:mc="http://schemas.openxmlformats.org/markup-compatibility/2006">
        <mc:Choice xmlns:a14="http://schemas.microsoft.com/office/drawing/2010/main" Requires="a14">
          <p:sp>
            <p:nvSpPr>
              <p:cNvPr id="4" name="QC_4_BD.56_3#5f11d95e8?pid=4720a2f31&amp;color=0,0,0&amp;vtp=1&amp;bbb=1"/>
              <p:cNvSpPr/>
              <p:nvPr/>
            </p:nvSpPr>
            <p:spPr>
              <a:xfrm>
                <a:off x="722376" y="4790128"/>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”表示有放射性，“-”表示无放射性</a:t>
                </a:r>
                <a:endParaRPr lang="en-US" altLang="zh-CN" sz="2000" dirty="0"/>
              </a:p>
            </p:txBody>
          </p:sp>
        </mc:Choice>
        <mc:Fallback>
          <p:sp>
            <p:nvSpPr>
              <p:cNvPr id="4" name="QC_4_BD.56_3#5f11d95e8?pid=4720a2f31&amp;color=0,0,0&amp;vtp=1&amp;bbb=1"/>
              <p:cNvSpPr>
                <a:spLocks noRot="1" noChangeAspect="1" noMove="1" noResize="1" noEditPoints="1" noAdjustHandles="1" noChangeArrowheads="1" noChangeShapeType="1" noTextEdit="1"/>
              </p:cNvSpPr>
              <p:nvPr/>
            </p:nvSpPr>
            <p:spPr>
              <a:xfrm>
                <a:off x="722376" y="4790128"/>
                <a:ext cx="10753344" cy="520700"/>
              </a:xfrm>
              <a:prstGeom prst="rect">
                <a:avLst/>
              </a:prstGeom>
              <a:blipFill rotWithShape="1">
                <a:blip r:embed="rId2"/>
                <a:stretch>
                  <a:fillRect l="-4" t="-62" b="62"/>
                </a:stretch>
              </a:blipFill>
            </p:spPr>
            <p:txBody>
              <a:bodyPr/>
              <a:lstStyle/>
              <a:p>
                <a:r>
                  <a:rPr lang="zh-CN" altLang="en-US">
                    <a:noFill/>
                  </a:rPr>
                  <a:t> </a:t>
                </a:r>
              </a:p>
            </p:txBody>
          </p:sp>
        </mc:Fallback>
      </mc:AlternateContent>
      <p:sp>
        <p:nvSpPr>
          <p:cNvPr id="5" name="QC_4_AN.57_1#5f11d95e8.bracket?pid=4720a2f31&amp;color=0,0,0&amp;vpa=21&amp;vtp=1"/>
          <p:cNvSpPr/>
          <p:nvPr/>
        </p:nvSpPr>
        <p:spPr>
          <a:xfrm>
            <a:off x="7526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6" name="QC_4_BD.56_4#5f11d95e8.choices?pid=4720a2f31&amp;color=0,0,0&amp;vtp=1&amp;bbb=1"/>
              <p:cNvSpPr/>
              <p:nvPr/>
            </p:nvSpPr>
            <p:spPr>
              <a:xfrm>
                <a:off x="722376" y="5284446"/>
                <a:ext cx="10753344" cy="939800"/>
              </a:xfrm>
              <a:prstGeom prst="rect">
                <a:avLst/>
              </a:prstGeom>
              <a:noFill/>
            </p:spPr>
            <p:txBody>
              <a:bodyPr wrap="none" lIns="0" tIns="0" rIns="0" bIns="0" rtlCol="0" anchor="t"/>
              <a:lstStyle/>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本实验不能用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进行标记</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.细胞核对于吸收的物质具有选择性</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亲核蛋白的头部是进入细胞核的关键</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.亲核蛋白可能是通过核孔进入细胞核的</a:t>
                </a:r>
                <a:endParaRPr lang="en-US" altLang="zh-CN" sz="2000" dirty="0"/>
              </a:p>
            </p:txBody>
          </p:sp>
        </mc:Choice>
        <mc:Fallback>
          <p:sp>
            <p:nvSpPr>
              <p:cNvPr id="6" name="QC_4_BD.56_4#5f11d95e8.choices?pid=4720a2f31&amp;color=0,0,0&amp;vtp=1&amp;bbb=1"/>
              <p:cNvSpPr>
                <a:spLocks noRot="1" noChangeAspect="1" noMove="1" noResize="1" noEditPoints="1" noAdjustHandles="1" noChangeArrowheads="1" noChangeShapeType="1" noTextEdit="1"/>
              </p:cNvSpPr>
              <p:nvPr/>
            </p:nvSpPr>
            <p:spPr>
              <a:xfrm>
                <a:off x="722376" y="5284446"/>
                <a:ext cx="10753344" cy="939800"/>
              </a:xfrm>
              <a:prstGeom prst="rect">
                <a:avLst/>
              </a:prstGeom>
              <a:blipFill rotWithShape="1">
                <a:blip r:embed="rId3"/>
                <a:stretch>
                  <a:fillRect l="-4" t="-65" b="6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8_1#5f11d95e8?pid=4720a2f31&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分析表格可知</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，放射性标记单独的亲核蛋白头部后不能在细胞核中检测到放射性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放射性标记单独</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的亲核蛋白尾部后能在细胞核中检测到放射性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，说明亲核蛋白的尾部是进入细胞核的关键，C错误。</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9_1#5f11d95e8?pid=4720a2f31&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不具有放射性，是稳定同位素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故本实验不能用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进行标记，A正确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由表实验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，放射性标记的头部没有进入细胞核，放射性标记的尾部能够进入细胞核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说明细胞核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对物质的运输具有选择性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，B正确；亲核蛋白是大分子物质，可能通过核孔进入细胞核，D正确。</a:t>
                </a:r>
                <a:endParaRPr lang="en-US" altLang="zh-CN" sz="2200" dirty="0"/>
              </a:p>
            </p:txBody>
          </p:sp>
        </mc:Choice>
        <mc:Fallback>
          <p:sp>
            <p:nvSpPr>
              <p:cNvPr id="2" name="QC_4_AS.59_1#5f11d95e8?pid=4720a2f31&amp;color=0,0,0&amp;mp=1&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720"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60_1#687b33c80?sp=1&amp;pid=4720a2f3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［浙江温州2025高一上期末］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核孔的选择性输送机制由中央运输蛋白决定（如图所示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大分子物质可与中央运输蛋白上的受体结合后通过核孔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61_1#687b33c80.bracket?pid=4720a2f31&amp;color=0,0,0&amp;vpa=22&amp;vtp=1"/>
          <p:cNvSpPr/>
          <p:nvPr/>
        </p:nvSpPr>
        <p:spPr>
          <a:xfrm>
            <a:off x="9304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60_2#687b33c80?htil=3&amp;pid=4720a2f3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37092" y="2021528"/>
            <a:ext cx="2898648" cy="151790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60_3#687b33c80.choices?htil=3&amp;pid=4720a2f31&amp;color=0,0,0&amp;vtp=1&amp;bbb=1"/>
              <p:cNvSpPr/>
              <p:nvPr/>
            </p:nvSpPr>
            <p:spPr>
              <a:xfrm>
                <a:off x="722376" y="1932662"/>
                <a:ext cx="77175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A.核膜上除核孔外，其余部位不具有选择透过性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.线粒体功能障碍会影响细胞核内外的信息交流</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.哺乳动物成熟的红细胞存在图示结构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.核孔中央运输蛋白上存在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的受体</a:t>
                </a:r>
                <a:endParaRPr lang="en-US" altLang="zh-CN" sz="2000" dirty="0"/>
              </a:p>
            </p:txBody>
          </p:sp>
        </mc:Choice>
        <mc:Fallback>
          <p:sp>
            <p:nvSpPr>
              <p:cNvPr id="5" name="QC_4_BD.60_3#687b33c80.choices?htil=3&amp;pid=4720a2f31&amp;color=0,0,0&amp;vtp=1&amp;bbb=1"/>
              <p:cNvSpPr>
                <a:spLocks noRot="1" noChangeAspect="1" noMove="1" noResize="1" noEditPoints="1" noAdjustHandles="1" noChangeArrowheads="1" noChangeShapeType="1" noTextEdit="1"/>
              </p:cNvSpPr>
              <p:nvPr/>
            </p:nvSpPr>
            <p:spPr>
              <a:xfrm>
                <a:off x="722376" y="1932662"/>
                <a:ext cx="7717536" cy="1866900"/>
              </a:xfrm>
              <a:prstGeom prst="rect">
                <a:avLst/>
              </a:prstGeom>
              <a:blipFill rotWithShape="1">
                <a:blip r:embed="rId2"/>
                <a:stretch>
                  <a:fillRect l="-5"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2_1#687b33c80?pid=4720a2f31&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核膜属于生物膜，和其他生物膜一样，也具有选择透过性，A错误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细胞核与细胞质之间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进行信息交流需要消耗能量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，线粒体是细胞的“动力车间”，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线粒体功能障碍会影响能量供应</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进而影响细胞核内外的信息交流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，B正确；哺乳动物成熟的红细胞没有细胞核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也就不存在图示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不能通过核孔进出细胞核，所以核孔中央运输蛋白上不存在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的受体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4_AS.62_1#687b33c80?pid=4720a2f31&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40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63_1#e9b07ec97?sp=1&amp;pid=4720a2f31&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科学家将每个变形虫切成两半，一半含有细胞核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一半没有细胞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。将所有细胞放在相同且适宜的条件下培养，一段时间后，实验结果如图所示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据图分析下列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说法错误的是(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64_1#e9b07ec97.bracket?pid=4720a2f31&amp;color=0,0,0&amp;vpa=23&amp;vtp=1"/>
          <p:cNvSpPr/>
          <p:nvPr/>
        </p:nvSpPr>
        <p:spPr>
          <a:xfrm>
            <a:off x="2446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63_2#e9b07ec97?htil=4&amp;pid=4720a2f3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90159" y="2478728"/>
            <a:ext cx="3877056" cy="2752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63_3#e9b07ec97.choices?htil=4&amp;pid=4720a2f31&amp;color=0,0,0&amp;vtp=1&amp;bbb=1&amp;hb=1"/>
          <p:cNvSpPr/>
          <p:nvPr/>
        </p:nvSpPr>
        <p:spPr>
          <a:xfrm>
            <a:off x="722376" y="2389862"/>
            <a:ext cx="6739128" cy="3238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A.到第4天，无核细胞几乎全部死亡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原因主要是实验操作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对细胞造成损伤</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.无核细胞仍能存活一段时间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原因是细胞内已经合成的蛋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白质等物质仍能发挥作用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.培养过程中有核细胞存活细胞个数也会减少</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.若将有核细胞的细胞核取出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则剩余部分的新陈代谢速度</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会逐渐减慢直至细胞死亡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5_1#e9b07ec97?pid=4720a2f31&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由题图可知，无核细胞培养至第4天几乎全部死亡，其原因主要是没有细胞核，A错误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核细胞仍能存活一段时间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，原因是细胞质中已经合成的蛋白质等物质仍能发挥作用，B正确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图示可以看出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，培养过程中有核细胞存活细胞个数也会有少量减少，C正确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若将有核细胞的细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胞核取出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，则剩余部分的新陈代谢速度会逐渐减慢直至细胞死亡，D正确。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6_1#c64288a07?sp=1&amp;pid=c86872d16&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［湖北宜昌六校2024高一上期中联考］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如图为某细胞的电镜照片的局部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箭头所指为正在穿越</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核膜的核糖体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7_1#c64288a07.bracket?pid=c86872d16&amp;color=0,0,0&amp;vpa=24&amp;vtp=1"/>
          <p:cNvSpPr/>
          <p:nvPr/>
        </p:nvSpPr>
        <p:spPr>
          <a:xfrm>
            <a:off x="5240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66_2#c64288a07?htil=5&amp;pid=c86872d1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17553" y="2021528"/>
            <a:ext cx="2331720" cy="14173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66_3#c64288a07.choices?htil=5&amp;pid=c86872d16&amp;color=0,0,0&amp;vtp=1&amp;bbb=1"/>
          <p:cNvSpPr/>
          <p:nvPr/>
        </p:nvSpPr>
        <p:spPr>
          <a:xfrm>
            <a:off x="722376" y="1932662"/>
            <a:ext cx="829360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A.图中核糖体穿越的结构是核孔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.核糖体移动的方向是从核外向核内</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.核糖体的形成与细胞核内的核仁有关</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.胰腺腺泡细胞比口腔上皮细胞更易观察到此现象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8_1#c64288a07?pid=c86872d16&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核孔位于核膜上，是大分子物质进出细胞核的通道，因此图中核糖体穿越的结构是核孔</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；核糖体在细胞质中参与蛋白质的合成，真核生物中，核糖体的形成与核仁有关</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据此推测核</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糖体移动的方向是从核内到核外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，B错误，C正确；与口腔上皮细胞相比</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胰腺腺泡细胞的蛋白质合</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成较为旺盛</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，需要的核糖体较多，故胰腺腺泡细胞比口腔上皮细胞更易观察到此现象，D正确。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3_1#622c43a6b?pid=9f3ec15c4&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美西螈核移植实验说明细胞核控制生物性状，实验中可补充实验组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即将白色美西螈胚胎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细胞的细胞核移植到黑色美西螈的去核卵细胞中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，A正确；蝾螈受精卵横缢实验，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符合对照原则</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既有相互对照又有自身前后对照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，实验结论为细胞核控制细胞分裂、分化，B正确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变形虫切割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与核移植实验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，切割后的变形虫一半有核、一半无核，遵循单一变量原则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实验结果说明细胞核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控制细胞的代谢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，C正确；伞藻嫁接实验仅能证明伞藻帽的形状取决于假根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要证明伞藻帽的形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状取决于细胞核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，细胞核控制遗传，还需进行细胞核移植实验，D错误。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be5d13cef?sp=1&amp;pid=9f3ec15c4&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伞藻是一种单细胞绿藻，由“帽”、柄和假根三部分构成。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2分别为科学家以伞形帽和菊花形帽两种伞藻为材料进行的嫁接和核移植实验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be5d13cef.bracket?pid=9f3ec15c4&amp;color=0,0,0&amp;vpa=2&amp;vtp=1"/>
          <p:cNvSpPr/>
          <p:nvPr/>
        </p:nvSpPr>
        <p:spPr>
          <a:xfrm>
            <a:off x="2179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6_2#be5d13cef?iti=1&amp;htil=1&amp;pid=9f3ec15c4&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73352" y="2478728"/>
            <a:ext cx="3474720" cy="143560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6_3#be5d13cef?iti=2&amp;htil=1&amp;pid=9f3ec15c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01000" y="2487872"/>
            <a:ext cx="1572768" cy="14264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6_4#be5d13cef?iti=1&amp;htil=1&amp;pid=9f3ec15c4&amp;color=0,0,0&amp;vtp=1&amp;bbb=1"/>
          <p:cNvSpPr/>
          <p:nvPr/>
        </p:nvSpPr>
        <p:spPr>
          <a:xfrm>
            <a:off x="3180524" y="404133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6_5#be5d13cef?iti=2&amp;htil=1&amp;pid=9f3ec15c4&amp;color=0,0,0&amp;vtp=1&amp;bbb=1"/>
          <p:cNvSpPr/>
          <p:nvPr/>
        </p:nvSpPr>
        <p:spPr>
          <a:xfrm>
            <a:off x="8557196" y="404133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C_5_BD.6_6#be5d13cef.choices?pid=9f3ec15c4&amp;color=0,0,0&amp;vtp=1&amp;bt=1&amp;bbb=1"/>
          <p:cNvSpPr/>
          <p:nvPr/>
        </p:nvSpPr>
        <p:spPr>
          <a:xfrm>
            <a:off x="722376" y="4548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A.根据图1实验结果说明伞藻帽的形态由细胞核决定</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.图1中的②与图2中的③新生长出来的伞帽都是伞形帽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.图2实验说明细胞核能通过影响细胞分裂控制伞藻帽的形态</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.图2的实验是对图1研究细胞核功能实验的完善和补充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be5d13cef?pid=9f3ec15c4&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图1实验只能说明伞藻帽的形态与伞藻的假根有关，假根中还含有细胞质部分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因而不可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以证明伞藻帽的形态由细胞核决定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，A错误；细胞核是细胞遗传和代谢的控制中心，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据此可推测</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2中的③与图1中①的帽形相同，都是菊花形帽，B错误；图2进行的是伞藻核移植实验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结果能说明细胞核决定伞藻帽的形状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，但不能说明是通过影响细胞分裂起作用的，C错误；图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验结果说明伞藻帽的形状与假根有关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，图2实验说明伞藻帽的形状与假根中的细胞核有关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2实验是对图1研究细胞核功能实验的完善和补充，D正确。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040ba27d5?sp=1&amp;pid=371179e8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［福建龙岩2025高一上期中］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下图是细胞核的结构模式图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下列关于各结构及功能的叙述正确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040ba27d5.bracket?pid=371179e8b&amp;color=0,0,0&amp;vpa=3&amp;vtp=1"/>
          <p:cNvSpPr/>
          <p:nvPr/>
        </p:nvSpPr>
        <p:spPr>
          <a:xfrm>
            <a:off x="1430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8_2#040ba27d5?htil=2&amp;pid=371179e8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263111" y="2021528"/>
            <a:ext cx="1499616" cy="128930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8_3#040ba27d5.choices?htil=2&amp;pid=371179e8b&amp;color=0,0,0&amp;vtp=1&amp;bbb=1"/>
              <p:cNvSpPr/>
              <p:nvPr/>
            </p:nvSpPr>
            <p:spPr>
              <a:xfrm>
                <a:off x="722376" y="1932662"/>
                <a:ext cx="911656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A.①属于生物膜系统，把核内物质与细胞质分开</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与蛋白质构成，存在于所有细胞中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的合成以及核糖体的形成有关</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.④有利于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从细胞核进入细胞质，实现核质之间的物质交换</a:t>
                </a:r>
                <a:endParaRPr lang="en-US" altLang="zh-CN" sz="2000" dirty="0"/>
              </a:p>
            </p:txBody>
          </p:sp>
        </mc:Choice>
        <mc:Fallback>
          <p:sp>
            <p:nvSpPr>
              <p:cNvPr id="5" name="QC_5_BD.8_3#040ba27d5.choices?htil=2&amp;pid=371179e8b&amp;color=0,0,0&amp;vtp=1&amp;bbb=1"/>
              <p:cNvSpPr>
                <a:spLocks noRot="1" noChangeAspect="1" noMove="1" noResize="1" noEditPoints="1" noAdjustHandles="1" noChangeArrowheads="1" noChangeShapeType="1" noTextEdit="1"/>
              </p:cNvSpPr>
              <p:nvPr/>
            </p:nvSpPr>
            <p:spPr>
              <a:xfrm>
                <a:off x="722376" y="1932662"/>
                <a:ext cx="9116568" cy="1866900"/>
              </a:xfrm>
              <a:prstGeom prst="rect">
                <a:avLst/>
              </a:prstGeom>
              <a:blipFill rotWithShape="1">
                <a:blip r:embed="rId2"/>
                <a:stretch>
                  <a:fillRect l="-4" t="-19" r="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040ba27d5?pid=371179e8b&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①表示核膜，其属于生物膜系统，把核内物质与细胞质分开，A正确；②表示染色质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与蛋白质构成，并不存在于所有细胞中，B错误；③表示核仁，与某种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的合成以及</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核糖体的形成有关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，C错误；④表示核孔，有利于蛋白质和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从细胞核进入细胞质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实现核质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之间的物质交换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0_1#040ba27d5?pid=371179e8b&amp;color=0,0,0&amp;mp=1&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19f21f34f?sp=1&amp;pid=371179e8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［重庆八中2025高一上期末］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2型糖尿病患者体内胰岛素含量较高，胰岛素是一种由胰岛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分泌的可以调节血糖的蛋白质类激素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，合成胰岛素时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核质之间会进行频繁的物质交换和信息交</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。如图是胰岛B细胞局部的电镜照片，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均为细胞核的结构，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下列相关分析错误的是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1_1#19f21f34f?sp=1&amp;pid=371179e8b&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502" b="33"/>
                </a:stretch>
              </a:blipFill>
            </p:spPr>
            <p:txBody>
              <a:bodyPr/>
              <a:lstStyle/>
              <a:p>
                <a:r>
                  <a:rPr lang="zh-CN" altLang="en-US">
                    <a:noFill/>
                  </a:rPr>
                  <a:t> </a:t>
                </a:r>
              </a:p>
            </p:txBody>
          </p:sp>
        </mc:Fallback>
      </mc:AlternateContent>
      <p:sp>
        <p:nvSpPr>
          <p:cNvPr id="3" name="QC_5_AN.12_1#19f21f34f.bracket?pid=371179e8b&amp;color=0,0,0&amp;vpa=4&amp;vtp=1"/>
          <p:cNvSpPr/>
          <p:nvPr/>
        </p:nvSpPr>
        <p:spPr>
          <a:xfrm>
            <a:off x="10829798"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1_2#19f21f34f?pid=371179e8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029200" y="2478728"/>
            <a:ext cx="2139696" cy="170078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1_3#19f21f34f.choices?pid=371179e8b&amp;color=0,0,0&amp;vtp=1&amp;bbb=1"/>
              <p:cNvSpPr/>
              <p:nvPr/>
            </p:nvSpPr>
            <p:spPr>
              <a:xfrm>
                <a:off x="722376" y="43075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A.1的主要成分是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型糖尿病患者胰岛B细胞的核孔数较多</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C.3共由两层磷脂分子构成</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是与核糖体形成有关的场所</a:t>
                </a:r>
                <a:endParaRPr lang="en-US" altLang="zh-CN" sz="2000" dirty="0"/>
              </a:p>
            </p:txBody>
          </p:sp>
        </mc:Choice>
        <mc:Fallback>
          <p:sp>
            <p:nvSpPr>
              <p:cNvPr id="5" name="QC_5_BD.11_3#19f21f34f.choices?pid=371179e8b&amp;color=0,0,0&amp;vtp=1&amp;bbb=1"/>
              <p:cNvSpPr>
                <a:spLocks noRot="1" noChangeAspect="1" noMove="1" noResize="1" noEditPoints="1" noAdjustHandles="1" noChangeArrowheads="1" noChangeShapeType="1" noTextEdit="1"/>
              </p:cNvSpPr>
              <p:nvPr/>
            </p:nvSpPr>
            <p:spPr>
              <a:xfrm>
                <a:off x="722376" y="4307528"/>
                <a:ext cx="10753344" cy="927100"/>
              </a:xfrm>
              <a:prstGeom prst="rect">
                <a:avLst/>
              </a:prstGeom>
              <a:blipFill rotWithShape="1">
                <a:blip r:embed="rId3"/>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6064</Words>
  <Application>WPS 演示</Application>
  <PresentationFormat>宽屏</PresentationFormat>
  <Paragraphs>388</Paragraphs>
  <Slides>39</Slides>
  <Notes>39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39</vt:i4>
      </vt:variant>
    </vt:vector>
  </HeadingPairs>
  <TitlesOfParts>
    <vt:vector size="6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2025-05-08T07:32:00Z</dcterms:created>
  <dcterms:modified xsi:type="dcterms:W3CDTF">2025-05-16T01:11:59Z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62921F652E414ABDBD4875426FFBA09D_12</vt:lpwstr>
  </property>
  <property fmtid="{D5CDD505-2E9C-101B-9397-08002B2CF9AE}" pid="3" name="KSOProductBuildVer">
    <vt:lpwstr>2052-12.1.0.20784</vt:lpwstr>
  </property>
</Properties>
</file>