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7" r:id="rId33"/>
    <p:sldId id="289" r:id="rId34"/>
    <p:sldId id="290" r:id="rId35"/>
    <p:sldId id="291" r:id="rId36"/>
    <p:sldId id="293" r:id="rId37"/>
    <p:sldId id="295" r:id="rId38"/>
    <p:sldId id="297" r:id="rId39"/>
    <p:sldId id="299" r:id="rId40"/>
    <p:sldId id="300" r:id="rId41"/>
    <p:sldId id="302" r:id="rId42"/>
    <p:sldId id="303" r:id="rId43"/>
    <p:sldId id="304" r:id="rId44"/>
    <p:sldId id="305" r:id="rId45"/>
    <p:sldId id="306" r:id="rId46"/>
    <p:sldId id="307" r:id="rId47"/>
    <p:sldId id="308" r:id="rId48"/>
    <p:sldId id="309" r:id="rId49"/>
    <p:sldId id="310" r:id="rId50"/>
    <p:sldId id="311" r:id="rId51"/>
    <p:sldId id="312" r:id="rId52"/>
    <p:sldId id="313" r:id="rId53"/>
    <p:sldId id="314" r:id="rId54"/>
    <p:sldId id="315" r:id="rId55"/>
    <p:sldId id="316" r:id="rId56"/>
    <p:sldId id="317" r:id="rId57"/>
    <p:sldId id="318" r:id="rId58"/>
    <p:sldId id="319" r:id="rId59"/>
    <p:sldId id="320" r:id="rId60"/>
    <p:sldId id="321" r:id="rId61"/>
    <p:sldId id="322" r:id="rId62"/>
    <p:sldId id="323" r:id="rId63"/>
    <p:sldId id="324" r:id="rId64"/>
    <p:sldId id="325" r:id="rId65"/>
    <p:sldId id="327" r:id="rId66"/>
    <p:sldId id="329" r:id="rId67"/>
    <p:sldId id="330" r:id="rId68"/>
    <p:sldId id="331" r:id="rId69"/>
    <p:sldId id="332" r:id="rId70"/>
    <p:sldId id="333" r:id="rId71"/>
    <p:sldId id="334" r:id="rId72"/>
    <p:sldId id="335" r:id="rId73"/>
    <p:sldId id="336" r:id="rId74"/>
    <p:sldId id="337" r:id="rId75"/>
    <p:sldId id="338" r:id="rId76"/>
    <p:sldId id="339" r:id="rId77"/>
    <p:sldId id="340" r:id="rId78"/>
    <p:sldId id="341" r:id="rId79"/>
    <p:sldId id="342" r:id="rId80"/>
    <p:sldId id="343" r:id="rId81"/>
    <p:sldId id="344" r:id="rId82"/>
    <p:sldId id="345" r:id="rId83"/>
    <p:sldId id="346" r:id="rId84"/>
    <p:sldId id="347" r:id="rId85"/>
    <p:sldId id="349" r:id="rId86"/>
    <p:sldId id="351" r:id="rId87"/>
    <p:sldId id="353" r:id="rId88"/>
    <p:sldId id="354" r:id="rId89"/>
    <p:sldId id="355" r:id="rId90"/>
    <p:sldId id="357" r:id="rId91"/>
    <p:sldId id="358" r:id="rId92"/>
    <p:sldId id="359" r:id="rId93"/>
    <p:sldId id="361" r:id="rId94"/>
    <p:sldId id="363" r:id="rId95"/>
    <p:sldId id="364" r:id="rId96"/>
    <p:sldId id="365" r:id="rId9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2" autoAdjust="0"/>
    <p:restoredTop sz="94610"/>
  </p:normalViewPr>
  <p:slideViewPr>
    <p:cSldViewPr snapToGrid="0" snapToObjects="1">
      <p:cViewPr>
        <p:scale>
          <a:sx n="75" d="100"/>
          <a:sy n="75" d="100"/>
        </p:scale>
        <p:origin x="1890" y="9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viewProps" Target="viewProps.xml"/><Relationship Id="rId98" Type="http://schemas.openxmlformats.org/officeDocument/2006/relationships/presProps" Target="presProps.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0" Type="http://schemas.openxmlformats.org/officeDocument/2006/relationships/tableStyles" Target="tableStyle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e7539412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混淆提取和分离色素的原理</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06241054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混淆条件突变后光合作用中物质的变化规律</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332b8187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捕获光能的色素</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42ce3a66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叶绿体的结构适于进行光合作用</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8da5b9e7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光合作用的探索历程中的相关实验</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dd071f41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光合作用的具体过程</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66e20f78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影响光合作用的因素</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996b4852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题型4 化能合成作用</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1efdd0bee9fc1ba322d54#tid=681b32a20e521b0009d8e539#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df=e7539412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混淆提取和分离色素的原理</a:t>
            </a:r>
            <a:endParaRPr lang="en-US" sz="28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1#df=06241054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混淆条件突变后光合作用中物质的变化规律</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010144" y="4334256"/>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生物学</a:t>
            </a:r>
            <a:endParaRPr lang="en-US" sz="2400" dirty="0"/>
          </a:p>
        </p:txBody>
      </p:sp>
      <p:sp>
        <p:nvSpPr>
          <p:cNvPr id="4" name="MasterShapeName"/>
          <p:cNvSpPr/>
          <p:nvPr/>
        </p:nvSpPr>
        <p:spPr>
          <a:xfrm>
            <a:off x="8010144" y="4782312"/>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必修1 分子与细胞 RJ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4.xml"/><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image" Target="../media/image18.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0.xml"/><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0.xml"/><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xml"/><Relationship Id="rId1"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9.xml"/><Relationship Id="rId2" Type="http://schemas.openxmlformats.org/officeDocument/2006/relationships/image" Target="../media/image24.png"/><Relationship Id="rId1"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9.xml"/><Relationship Id="rId2" Type="http://schemas.openxmlformats.org/officeDocument/2006/relationships/image" Target="../media/image27.png"/><Relationship Id="rId1"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9.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image" Target="../media/image33.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9.xml"/><Relationship Id="rId2" Type="http://schemas.openxmlformats.org/officeDocument/2006/relationships/image" Target="../media/image35.png"/><Relationship Id="rId1"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image" Target="../media/image36.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9.xml"/><Relationship Id="rId2" Type="http://schemas.openxmlformats.org/officeDocument/2006/relationships/image" Target="../media/image38.png"/><Relationship Id="rId1" Type="http://schemas.openxmlformats.org/officeDocument/2006/relationships/image" Target="../media/image37.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9.xml"/><Relationship Id="rId2" Type="http://schemas.openxmlformats.org/officeDocument/2006/relationships/image" Target="../media/image40.png"/><Relationship Id="rId1" Type="http://schemas.openxmlformats.org/officeDocument/2006/relationships/image" Target="../media/image39.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9.xml"/><Relationship Id="rId2" Type="http://schemas.openxmlformats.org/officeDocument/2006/relationships/image" Target="../media/image42.png"/><Relationship Id="rId1" Type="http://schemas.openxmlformats.org/officeDocument/2006/relationships/image" Target="../media/image41.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9.xml"/><Relationship Id="rId1" Type="http://schemas.openxmlformats.org/officeDocument/2006/relationships/image" Target="../media/image4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9.xml"/><Relationship Id="rId1" Type="http://schemas.openxmlformats.org/officeDocument/2006/relationships/image" Target="../media/image44.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6.xml"/><Relationship Id="rId1" Type="http://schemas.openxmlformats.org/officeDocument/2006/relationships/image" Target="../media/image45.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6.xml"/><Relationship Id="rId1" Type="http://schemas.openxmlformats.org/officeDocument/2006/relationships/image" Target="../media/image46.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17.xml"/><Relationship Id="rId2" Type="http://schemas.openxmlformats.org/officeDocument/2006/relationships/image" Target="../media/image48.png"/><Relationship Id="rId1" Type="http://schemas.openxmlformats.org/officeDocument/2006/relationships/image" Target="../media/image47.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7.xml"/><Relationship Id="rId1" Type="http://schemas.openxmlformats.org/officeDocument/2006/relationships/image" Target="../media/image49.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17.xml"/><Relationship Id="rId2" Type="http://schemas.openxmlformats.org/officeDocument/2006/relationships/image" Target="../media/image51.png"/><Relationship Id="rId1" Type="http://schemas.openxmlformats.org/officeDocument/2006/relationships/image" Target="../media/image50.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7.xml"/><Relationship Id="rId1" Type="http://schemas.openxmlformats.org/officeDocument/2006/relationships/image" Target="../media/image52.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7.xml"/><Relationship Id="rId1" Type="http://schemas.openxmlformats.org/officeDocument/2006/relationships/image" Target="../media/image5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18.xml"/><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8.xml"/><Relationship Id="rId1" Type="http://schemas.openxmlformats.org/officeDocument/2006/relationships/image" Target="../media/image57.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8.xml"/><Relationship Id="rId1" Type="http://schemas.openxmlformats.org/officeDocument/2006/relationships/image" Target="../media/image58.png"/></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18.xml"/><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8.xml"/><Relationship Id="rId1" Type="http://schemas.openxmlformats.org/officeDocument/2006/relationships/image" Target="../media/image62.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8.xml"/><Relationship Id="rId1" Type="http://schemas.openxmlformats.org/officeDocument/2006/relationships/image" Target="../media/image63.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8.xml"/><Relationship Id="rId1" Type="http://schemas.openxmlformats.org/officeDocument/2006/relationships/image" Target="../media/image64.png"/></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19.xml"/><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image" Target="../media/image65.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9.xml"/><Relationship Id="rId1" Type="http://schemas.openxmlformats.org/officeDocument/2006/relationships/image" Target="../media/image6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9.pn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21.xml"/><Relationship Id="rId2" Type="http://schemas.openxmlformats.org/officeDocument/2006/relationships/image" Target="../media/image70.png"/><Relationship Id="rId1" Type="http://schemas.openxmlformats.org/officeDocument/2006/relationships/image" Target="../media/image69.jpe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1.xml"/><Relationship Id="rId1" Type="http://schemas.openxmlformats.org/officeDocument/2006/relationships/image" Target="../media/image71.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21.xml"/><Relationship Id="rId2" Type="http://schemas.openxmlformats.org/officeDocument/2006/relationships/image" Target="../media/image73.png"/><Relationship Id="rId1" Type="http://schemas.openxmlformats.org/officeDocument/2006/relationships/image" Target="../media/image72.png"/></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63.xml"/><Relationship Id="rId4" Type="http://schemas.openxmlformats.org/officeDocument/2006/relationships/slideLayout" Target="../slideLayouts/slideLayout21.xml"/><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image" Target="../media/image74.png"/></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21.xml"/><Relationship Id="rId2" Type="http://schemas.openxmlformats.org/officeDocument/2006/relationships/image" Target="../media/image78.png"/><Relationship Id="rId1" Type="http://schemas.openxmlformats.org/officeDocument/2006/relationships/image" Target="../media/image77.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1.xml"/><Relationship Id="rId1" Type="http://schemas.openxmlformats.org/officeDocument/2006/relationships/image" Target="../media/image79.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67.xml.rels><?xml version="1.0" encoding="UTF-8" standalone="yes"?>
<Relationships xmlns="http://schemas.openxmlformats.org/package/2006/relationships"><Relationship Id="rId6" Type="http://schemas.openxmlformats.org/officeDocument/2006/relationships/notesSlide" Target="../notesSlides/notesSlide67.xml"/><Relationship Id="rId5" Type="http://schemas.openxmlformats.org/officeDocument/2006/relationships/slideLayout" Target="../slideLayouts/slideLayout9.xml"/><Relationship Id="rId4" Type="http://schemas.openxmlformats.org/officeDocument/2006/relationships/image" Target="../media/image83.png"/><Relationship Id="rId3" Type="http://schemas.openxmlformats.org/officeDocument/2006/relationships/image" Target="../media/image82.jpeg"/><Relationship Id="rId2" Type="http://schemas.openxmlformats.org/officeDocument/2006/relationships/image" Target="../media/image81.png"/><Relationship Id="rId1" Type="http://schemas.openxmlformats.org/officeDocument/2006/relationships/image" Target="../media/image80.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9.xml"/><Relationship Id="rId1" Type="http://schemas.openxmlformats.org/officeDocument/2006/relationships/image" Target="../media/image84.png"/></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9.xml"/><Relationship Id="rId2" Type="http://schemas.openxmlformats.org/officeDocument/2006/relationships/image" Target="../media/image86.png"/><Relationship Id="rId1" Type="http://schemas.openxmlformats.org/officeDocument/2006/relationships/image" Target="../media/image85.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4.xml"/><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9.xml"/><Relationship Id="rId1" Type="http://schemas.openxmlformats.org/officeDocument/2006/relationships/image" Target="../media/image87.png"/></Relationships>
</file>

<file path=ppt/slides/_rels/slide71.xml.rels><?xml version="1.0" encoding="UTF-8" standalone="yes"?>
<Relationships xmlns="http://schemas.openxmlformats.org/package/2006/relationships"><Relationship Id="rId5" Type="http://schemas.openxmlformats.org/officeDocument/2006/relationships/notesSlide" Target="../notesSlides/notesSlide71.xml"/><Relationship Id="rId4" Type="http://schemas.openxmlformats.org/officeDocument/2006/relationships/slideLayout" Target="../slideLayouts/slideLayout9.xml"/><Relationship Id="rId3" Type="http://schemas.openxmlformats.org/officeDocument/2006/relationships/image" Target="../media/image90.png"/><Relationship Id="rId2" Type="http://schemas.openxmlformats.org/officeDocument/2006/relationships/image" Target="../media/image89.jpeg"/><Relationship Id="rId1" Type="http://schemas.openxmlformats.org/officeDocument/2006/relationships/image" Target="../media/image88.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9.xml"/><Relationship Id="rId1" Type="http://schemas.openxmlformats.org/officeDocument/2006/relationships/image" Target="../media/image91.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74.xml"/><Relationship Id="rId4" Type="http://schemas.openxmlformats.org/officeDocument/2006/relationships/slideLayout" Target="../slideLayouts/slideLayout9.xml"/><Relationship Id="rId3" Type="http://schemas.openxmlformats.org/officeDocument/2006/relationships/image" Target="../media/image94.png"/><Relationship Id="rId2" Type="http://schemas.openxmlformats.org/officeDocument/2006/relationships/image" Target="../media/image93.jpeg"/><Relationship Id="rId1" Type="http://schemas.openxmlformats.org/officeDocument/2006/relationships/image" Target="../media/image92.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9.xml"/><Relationship Id="rId1" Type="http://schemas.openxmlformats.org/officeDocument/2006/relationships/image" Target="../media/image95.png"/></Relationships>
</file>

<file path=ppt/slides/_rels/slide76.xml.rels><?xml version="1.0" encoding="UTF-8" standalone="yes"?>
<Relationships xmlns="http://schemas.openxmlformats.org/package/2006/relationships"><Relationship Id="rId5" Type="http://schemas.openxmlformats.org/officeDocument/2006/relationships/notesSlide" Target="../notesSlides/notesSlide76.xml"/><Relationship Id="rId4" Type="http://schemas.openxmlformats.org/officeDocument/2006/relationships/slideLayout" Target="../slideLayouts/slideLayout9.xml"/><Relationship Id="rId3" Type="http://schemas.openxmlformats.org/officeDocument/2006/relationships/image" Target="../media/image98.png"/><Relationship Id="rId2" Type="http://schemas.openxmlformats.org/officeDocument/2006/relationships/image" Target="../media/image97.jpeg"/><Relationship Id="rId1" Type="http://schemas.openxmlformats.org/officeDocument/2006/relationships/image" Target="../media/image96.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9.xml"/><Relationship Id="rId1" Type="http://schemas.openxmlformats.org/officeDocument/2006/relationships/image" Target="../media/image99.png"/></Relationships>
</file>

<file path=ppt/slides/_rels/slide78.xml.rels><?xml version="1.0" encoding="UTF-8" standalone="yes"?>
<Relationships xmlns="http://schemas.openxmlformats.org/package/2006/relationships"><Relationship Id="rId5" Type="http://schemas.openxmlformats.org/officeDocument/2006/relationships/notesSlide" Target="../notesSlides/notesSlide78.xml"/><Relationship Id="rId4" Type="http://schemas.openxmlformats.org/officeDocument/2006/relationships/slideLayout" Target="../slideLayouts/slideLayout9.xml"/><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image" Target="../media/image100.jpe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9.xml"/><Relationship Id="rId1" Type="http://schemas.openxmlformats.org/officeDocument/2006/relationships/image" Target="../media/image10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image" Target="../media/image13.png"/></Relationships>
</file>

<file path=ppt/slides/_rels/slide80.xml.rels><?xml version="1.0" encoding="UTF-8" standalone="yes"?>
<Relationships xmlns="http://schemas.openxmlformats.org/package/2006/relationships"><Relationship Id="rId5" Type="http://schemas.openxmlformats.org/officeDocument/2006/relationships/notesSlide" Target="../notesSlides/notesSlide80.xml"/><Relationship Id="rId4" Type="http://schemas.openxmlformats.org/officeDocument/2006/relationships/slideLayout" Target="../slideLayouts/slideLayout9.xml"/><Relationship Id="rId3" Type="http://schemas.openxmlformats.org/officeDocument/2006/relationships/image" Target="../media/image106.png"/><Relationship Id="rId2" Type="http://schemas.openxmlformats.org/officeDocument/2006/relationships/image" Target="../media/image105.jpeg"/><Relationship Id="rId1" Type="http://schemas.openxmlformats.org/officeDocument/2006/relationships/image" Target="../media/image104.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9.xml"/><Relationship Id="rId1" Type="http://schemas.openxmlformats.org/officeDocument/2006/relationships/image" Target="../media/image107.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9.xml"/><Relationship Id="rId1" Type="http://schemas.openxmlformats.org/officeDocument/2006/relationships/image" Target="../media/image108.jpeg"/></Relationships>
</file>

<file path=ppt/slides/_rels/slide84.xml.rels><?xml version="1.0" encoding="UTF-8" standalone="yes"?>
<Relationships xmlns="http://schemas.openxmlformats.org/package/2006/relationships"><Relationship Id="rId6" Type="http://schemas.openxmlformats.org/officeDocument/2006/relationships/notesSlide" Target="../notesSlides/notesSlide84.xml"/><Relationship Id="rId5" Type="http://schemas.openxmlformats.org/officeDocument/2006/relationships/slideLayout" Target="../slideLayouts/slideLayout9.xml"/><Relationship Id="rId4" Type="http://schemas.openxmlformats.org/officeDocument/2006/relationships/image" Target="../media/image112.png"/><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image" Target="../media/image109.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9.xml"/><Relationship Id="rId1" Type="http://schemas.openxmlformats.org/officeDocument/2006/relationships/image" Target="../media/image113.jpe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9.xml"/><Relationship Id="rId1" Type="http://schemas.openxmlformats.org/officeDocument/2006/relationships/image" Target="../media/image114.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4.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jpe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4" Type="http://schemas.openxmlformats.org/officeDocument/2006/relationships/notesSlide" Target="../notesSlides/notesSlide91.xml"/><Relationship Id="rId3" Type="http://schemas.openxmlformats.org/officeDocument/2006/relationships/slideLayout" Target="../slideLayouts/slideLayout9.xml"/><Relationship Id="rId2" Type="http://schemas.openxmlformats.org/officeDocument/2006/relationships/image" Target="../media/image116.png"/><Relationship Id="rId1" Type="http://schemas.openxmlformats.org/officeDocument/2006/relationships/image" Target="../media/image115.png"/></Relationships>
</file>

<file path=ppt/slides/_rels/slide92.xml.rels><?xml version="1.0" encoding="UTF-8" standalone="yes"?>
<Relationships xmlns="http://schemas.openxmlformats.org/package/2006/relationships"><Relationship Id="rId5" Type="http://schemas.openxmlformats.org/officeDocument/2006/relationships/notesSlide" Target="../notesSlides/notesSlide92.xml"/><Relationship Id="rId4" Type="http://schemas.openxmlformats.org/officeDocument/2006/relationships/slideLayout" Target="../slideLayouts/slideLayout9.xml"/><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image" Target="../media/image117.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9.xml"/><Relationship Id="rId1" Type="http://schemas.openxmlformats.org/officeDocument/2006/relationships/image" Target="../media/image120.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11_1#6b645e037?pid=332b81874&amp;color=0,0,0&amp;mp=1&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本题是教材第</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99页“图5-12</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叶绿素和类胡萝卜素的吸收光谱”的变式题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教材中通过图示显示</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叶绿素和类胡萝卜素的吸收光谱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；本题以光合色素的吸收光谱为情境，考查光合色素的分布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收光谱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、元素组成及影响因素。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2_1#6b645e037?pid=332b81874&amp;color=0,0,0&amp;mp=1&amp;vtp=1&amp;bt=1&amp;bbb=1&amp;hb=1"/>
              <p:cNvSpPr/>
              <p:nvPr/>
            </p:nvSpPr>
            <p:spPr>
              <a:xfrm>
                <a:off x="722376" y="972000"/>
                <a:ext cx="10753344" cy="18542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光合色素位于叶绿体的类囊体薄膜上，不位于叶绿体内膜上，A错误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叶绿素的组成元素</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，植物体内缺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时，会影响叶绿素的合成，图中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为叶绿素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它们的含</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量均会减少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，B正确；色素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是类胡萝卜素，在绿叶中的含量较少，主要吸收蓝紫光，C正确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深</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秋季节温度降低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，叶绿素降解加快而合成受阻，叶绿素大量减少，导致叶色发黄，D正确。</a:t>
                </a:r>
                <a:endParaRPr lang="en-US" altLang="zh-CN" sz="2200" dirty="0"/>
              </a:p>
            </p:txBody>
          </p:sp>
        </mc:Choice>
        <mc:Fallback>
          <p:sp>
            <p:nvSpPr>
              <p:cNvPr id="2" name="QC_6_AS.12_1#6b645e037?pid=332b81874&amp;color=0,0,0&amp;mp=1&amp;vtp=1&amp;bt=1&amp;bbb=1&amp;hb=1"/>
              <p:cNvSpPr>
                <a:spLocks noRot="1" noChangeAspect="1" noMove="1" noResize="1" noEditPoints="1" noAdjustHandles="1" noChangeArrowheads="1" noChangeShapeType="1" noTextEdit="1"/>
              </p:cNvSpPr>
              <p:nvPr/>
            </p:nvSpPr>
            <p:spPr>
              <a:xfrm>
                <a:off x="722376" y="972000"/>
                <a:ext cx="10753344" cy="1854200"/>
              </a:xfrm>
              <a:prstGeom prst="rect">
                <a:avLst/>
              </a:prstGeom>
              <a:blipFill rotWithShape="1">
                <a:blip r:embed="rId1"/>
                <a:stretch>
                  <a:fillRect l="-4" t="-24" r="-738" b="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3_1#9cf285883?sp=1&amp;pid=42ce3a665&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［山东济宁2025高一上月考］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将叶绿体从叶肉细胞中分离出来，破坏其外膜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仍可以进行光合</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。如图是叶绿体的结构模式图，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以下分析正确的是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4_1#9cf285883.bracket?pid=42ce3a665&amp;color=0,0,0&amp;vpa=4&amp;vtp=1"/>
          <p:cNvSpPr/>
          <p:nvPr/>
        </p:nvSpPr>
        <p:spPr>
          <a:xfrm>
            <a:off x="7018401" y="14292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13_2#9cf285883?pid=42ce3a665&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928616" y="2021528"/>
            <a:ext cx="2340864" cy="11887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6_BD.13_3#9cf285883.choices?pid=42ce3a665&amp;color=0,0,0&amp;vtp=1&amp;bbb=1"/>
          <p:cNvSpPr/>
          <p:nvPr/>
        </p:nvSpPr>
        <p:spPr>
          <a:xfrm>
            <a:off x="722376" y="3342328"/>
            <a:ext cx="10753344" cy="927100"/>
          </a:xfrm>
          <a:prstGeom prst="rect">
            <a:avLst/>
          </a:prstGeom>
          <a:noFill/>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860" algn="l"/>
              </a:tabLst>
              <a:defRPr/>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A.光合作用所需的酶都位于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r>
              <a:rPr lang="en-US" altLang="zh-CN" sz="20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.光合作用所需的色素主要位于④中</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860" algn="l"/>
              </a:tabLst>
              <a:defRPr/>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叶绿素被破坏则不能进行光合作用</a:t>
            </a:r>
            <a:r>
              <a:rPr lang="en-US" altLang="zh-CN" sz="20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.叶绿体外膜具有全透性，起支持和保护作用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5_1#9cf285883?pid=42ce3a665&amp;color=0,0,0&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③为基粒，由类囊体堆叠而成，④为叶绿体基质，光合作用有关的酶位于③和④中，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；光合作用所需的色素主要位于类囊体膜上，即位于③上，B错误；叶绿素具有吸收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传递和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转化光能的作用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，叶绿素被破坏会导致光合作用不能进行，C正确；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叶绿体外膜属于生物膜系统</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具有选择透过性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6_1#112b347e3?sp=1&amp;pid=e75394121&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［山西朔州2024高一下期末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某同学用绿色菠菜叶和黄化菠菜叶进行了光合色素的提取和分离</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，实验操作过程相同，分别得到滤纸条甲和乙，如图所示。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7_1#112b347e3.bracket?pid=e75394121&amp;color=0,0,0&amp;vpa=5&amp;vtp=1"/>
          <p:cNvSpPr/>
          <p:nvPr/>
        </p:nvSpPr>
        <p:spPr>
          <a:xfrm>
            <a:off x="10066401" y="1429200"/>
            <a:ext cx="357188"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7_BD.16_2#112b347e3?htil=3&amp;pid=e7539412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991648" y="2021528"/>
            <a:ext cx="859536" cy="10881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7_BD.16_3#112b347e3.choices?htil=3&amp;pid=e75394121&amp;color=0,0,0&amp;vtp=1&amp;bbb=1"/>
          <p:cNvSpPr/>
          <p:nvPr/>
        </p:nvSpPr>
        <p:spPr>
          <a:xfrm>
            <a:off x="722376" y="1932662"/>
            <a:ext cx="9756648"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A.分离色素利用了光合色素易溶于有机溶剂无水乙醇的原理</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.滤纸条甲与乙上的色素带不会随着层析液的挥发而消失</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.滤液细线若触及层析液的液面将得到宽度变窄的色素带</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.滤纸条乙缺少2条色素带的原因是研磨叶片时未加碳酸钙</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AS.18_1#112b347e3?pid=e75394121&amp;color=0,0,0&amp;mp=1&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提取色素利用了光合色素易溶于有机溶剂无水乙醇的原理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分离色素利用了不同色素在层</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析液中溶解度不同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，随层析液在滤纸上扩散速率不同的原理，A错误；色素吸附在滤纸条上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纸条甲与乙上的色素带不会随着层析液的挥发而消失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滤液细线若触及层析液的液面</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其中的色素将溶解在层析液中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，导致得不到色素带，C错误；滤纸条乙缺少2条色素带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分别是叶</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，是因为乙的材料是黄化菠菜叶，材料本身缺少叶绿素，D错误。</a:t>
                </a:r>
                <a:endParaRPr lang="en-US" altLang="zh-CN" sz="2200" dirty="0"/>
              </a:p>
            </p:txBody>
          </p:sp>
        </mc:Choice>
        <mc:Fallback>
          <p:sp>
            <p:nvSpPr>
              <p:cNvPr id="2" name="QC_7_AS.18_1#112b347e3?pid=e75394121&amp;color=0,0,0&amp;mp=1&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1010"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EX.19_1#112b347e3?pid=e75394121&amp;color=0,0,0&amp;mp=1&amp;vtp=1&amp;bt=1&amp;bbb=1&amp;hb=1"/>
          <p:cNvSpPr/>
          <p:nvPr/>
        </p:nvSpPr>
        <p:spPr>
          <a:xfrm>
            <a:off x="722376" y="972000"/>
            <a:ext cx="10753344" cy="27813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要审清楚试题要求是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“提取色素”还是“分离色素”，两者原理不同。</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提取色素的原理：绿叶中的色素能溶解在有机溶剂无水乙醇中，所以可用无水乙醇提取色素；</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分离色素的原理：不同的色素在层析液中的溶解度不同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溶解度高的色素随层析液在滤纸条上</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扩散得快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，溶解度低的色素在滤纸条上扩散得慢。这样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绿叶中的色素会随着层析液在滤纸上扩</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散而分开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2a0eb0db1.fixed?pid=c0927e28e&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2a0eb0db1.fixed?pid=c0927e28e&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捕获光能的色素和结构</a:t>
            </a:r>
            <a:endParaRPr lang="en-US" altLang="zh-CN" sz="4400" dirty="0"/>
          </a:p>
        </p:txBody>
      </p:sp>
      <p:pic>
        <p:nvPicPr>
          <p:cNvPr id="4" name="C_4#2a0eb0db1.fixed?pid=c0927e28e&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2a0eb0db1.fixed?pid=c0927e28e&amp;color=255,255,255&amp;vtp=1&amp;bbb=1"/>
          <p:cNvSpPr/>
          <p:nvPr/>
        </p:nvSpPr>
        <p:spPr>
          <a:xfrm>
            <a:off x="10460736" y="4343400"/>
            <a:ext cx="1709928" cy="640080"/>
          </a:xfrm>
          <a:prstGeom prst="rect">
            <a:avLst/>
          </a:prstGeom>
          <a:noFill/>
        </p:spPr>
        <p:txBody>
          <a:bodyPr wrap="none" lIns="0" tIns="0" rIns="0" bIns="0" rtlCol="0" anchor="ctr"/>
          <a:lstStyle/>
          <a:p>
            <a:pPr algn="l" latinLnBrk="1">
              <a:lnSpc>
                <a:spcPts val="49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0_1#f1ea8c5d5?pid=2a0eb0db1&amp;color=0,0,0&amp;vtp=1&amp;bt=1&amp;bbb=1&amp;hb=1"/>
          <p:cNvSpPr/>
          <p:nvPr/>
        </p:nvSpPr>
        <p:spPr>
          <a:xfrm>
            <a:off x="722376" y="972000"/>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［北京十二中2024高一上月考］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秋季枫树等植物的叶片变为红色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主要是由花青素含量增多而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叶绿素含量降低所致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。实验小组对此进行了实验验证：用有机溶剂提取叶片中的色素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用层析液</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进行分离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，结果滤纸条上出现四条色素带，靠近层析液的两条色素带非常窄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下列有关推断不合</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理的是(</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1_1#f1ea8c5d5.bracket?pid=2a0eb0db1&amp;color=0,0,0&amp;vpa=6&amp;vtp=1"/>
          <p:cNvSpPr/>
          <p:nvPr/>
        </p:nvSpPr>
        <p:spPr>
          <a:xfrm>
            <a:off x="1684401" y="2343600"/>
            <a:ext cx="3746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mc:AlternateContent xmlns:mc="http://schemas.openxmlformats.org/markup-compatibility/2006">
        <mc:Choice xmlns:a14="http://schemas.microsoft.com/office/drawing/2010/main" Requires="a14">
          <p:sp>
            <p:nvSpPr>
              <p:cNvPr id="4" name="QC_5_BD.20_2#f1ea8c5d5.choices?pid=2a0eb0db1&amp;color=0,0,0&amp;vtp=1&amp;bbb=1"/>
              <p:cNvSpPr/>
              <p:nvPr/>
            </p:nvSpPr>
            <p:spPr>
              <a:xfrm>
                <a:off x="722376" y="2847062"/>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A.变窄的是叶黄素和叶绿素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.低温条件下叶绿素容易被破坏</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.滤纸条未显现花青素的原因可能是花青素为水溶性色素</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.叶绿素易溶于无水乙醇</a:t>
                </a:r>
                <a:endParaRPr lang="en-US" altLang="zh-CN" sz="2000" dirty="0"/>
              </a:p>
            </p:txBody>
          </p:sp>
        </mc:Choice>
        <mc:Fallback>
          <p:sp>
            <p:nvSpPr>
              <p:cNvPr id="4" name="QC_5_BD.20_2#f1ea8c5d5.choices?pid=2a0eb0db1&amp;color=0,0,0&amp;vtp=1&amp;bbb=1"/>
              <p:cNvSpPr>
                <a:spLocks noRot="1" noChangeAspect="1" noMove="1" noResize="1" noEditPoints="1" noAdjustHandles="1" noChangeArrowheads="1" noChangeShapeType="1" noTextEdit="1"/>
              </p:cNvSpPr>
              <p:nvPr/>
            </p:nvSpPr>
            <p:spPr>
              <a:xfrm>
                <a:off x="722376" y="2847062"/>
                <a:ext cx="10753344" cy="1866900"/>
              </a:xfrm>
              <a:prstGeom prst="rect">
                <a:avLst/>
              </a:prstGeom>
              <a:blipFill rotWithShape="1">
                <a:blip r:embed="rId1"/>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22_1#f1ea8c5d5?pid=2a0eb0db1&amp;color=0,0,0&amp;mp=1&amp;vtp=1&amp;bt=1&amp;bbb=1"/>
          <p:cNvSpPr/>
          <p:nvPr/>
        </p:nvSpPr>
        <p:spPr>
          <a:xfrm>
            <a:off x="722376" y="972000"/>
            <a:ext cx="10753344" cy="520700"/>
          </a:xfrm>
          <a:prstGeom prst="rect">
            <a:avLst/>
          </a:prstGeom>
          <a:noFill/>
        </p:spPr>
        <p:txBody>
          <a:bodyPr wrap="none" lIns="0" tIns="0" rIns="0" bIns="0" rtlCol="0" anchor="t"/>
          <a:lstStyle/>
          <a:p>
            <a:pPr algn="l" latinLnBrk="1">
              <a:lnSpc>
                <a:spcPts val="41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信息提取</a:t>
            </a:r>
            <a:endParaRPr lang="en-US" altLang="zh-CN" sz="2000" dirty="0"/>
          </a:p>
        </p:txBody>
      </p:sp>
      <p:pic>
        <p:nvPicPr>
          <p:cNvPr id="3" name="QC_5_EX.22_2#f1ea8c5d5?pid=2a0eb0db1&amp;color=0,0,0&amp;mp=1&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0664" y="1563312"/>
            <a:ext cx="6638544" cy="128930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07a44e5a7.fixed?pid=8727cdb28&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4</a:t>
            </a:r>
            <a:endParaRPr lang="en-US" altLang="zh-CN" sz="7200" dirty="0"/>
          </a:p>
        </p:txBody>
      </p:sp>
      <p:sp>
        <p:nvSpPr>
          <p:cNvPr id="3" name="C_2#07a44e5a7.fixed?pid=8727cdb28&amp;color=255,255,255&amp;vtp=1&amp;bbb=1"/>
          <p:cNvSpPr/>
          <p:nvPr/>
        </p:nvSpPr>
        <p:spPr>
          <a:xfrm>
            <a:off x="0" y="3712464"/>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第4节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光合作用与能量转化</a:t>
            </a:r>
            <a:endParaRPr lang="en-US" altLang="zh-CN" sz="4400"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3_1#f1ea8c5d5?pid=2a0eb0db1&amp;color=0,0,0&amp;mp=1&amp;vtp=1&amp;bt=1&amp;bbb=1&amp;hb=1"/>
          <p:cNvSpPr/>
          <p:nvPr/>
        </p:nvSpPr>
        <p:spPr>
          <a:xfrm>
            <a:off x="722376" y="972000"/>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滤纸条上未显现花青素条带的原因可能是花青素为水溶性色素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所以用无水乙醇几乎提取</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不到花青素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，C正确；提取叶绿素的原理是叶绿素易溶于有机溶剂（无水乙醇）中，D正确。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4_1#6d567de7f?sp=1&amp;pid=2a0eb0db1&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［湖南师大附中2025高一上期末］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如图是某同学用无水乙醇提取的某种植物叶绿体中的色素</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即在圆心处滴加适量色素滤液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，待干燥后再滴加适量层析液进行层析，结果出现不同颜色的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同心圆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5_1#6d567de7f.bracket?pid=2a0eb0db1&amp;color=0,0,0&amp;vpa=7&amp;vtp=1"/>
          <p:cNvSpPr/>
          <p:nvPr/>
        </p:nvSpPr>
        <p:spPr>
          <a:xfrm>
            <a:off x="3970401" y="18864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24_2#6d567de7f?htil=4&amp;pid=2a0eb0db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494982" y="2478728"/>
            <a:ext cx="1892808" cy="15819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24_3#6d567de7f.choices?htil=4&amp;pid=2a0eb0db1&amp;color=0,0,0&amp;vtp=1&amp;bbb=1&amp;hb=1"/>
              <p:cNvSpPr/>
              <p:nvPr/>
            </p:nvSpPr>
            <p:spPr>
              <a:xfrm>
                <a:off x="722376" y="2389862"/>
                <a:ext cx="8723376" cy="23241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A.实验研磨操作中若加入碳酸钙过少，会导致所有色素环颜色都显著变浅</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.实验中对研磨液过滤时，采用滤纸过滤，实验效果更好</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.植物的叶片呈现绿色，是由于光合色素对绿光的吸收最少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大部分绿光被反</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射</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.①是胡萝卜素，②叶黄素，③是叶绿素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,④是叶绿素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5" name="QC_5_BD.24_3#6d567de7f.choices?htil=4&amp;pid=2a0eb0db1&amp;color=0,0,0&amp;vtp=1&amp;bbb=1&amp;hb=1"/>
              <p:cNvSpPr>
                <a:spLocks noRot="1" noChangeAspect="1" noMove="1" noResize="1" noEditPoints="1" noAdjustHandles="1" noChangeArrowheads="1" noChangeShapeType="1" noTextEdit="1"/>
              </p:cNvSpPr>
              <p:nvPr/>
            </p:nvSpPr>
            <p:spPr>
              <a:xfrm>
                <a:off x="722376" y="2389862"/>
                <a:ext cx="8723376" cy="2324100"/>
              </a:xfrm>
              <a:prstGeom prst="rect">
                <a:avLst/>
              </a:prstGeom>
              <a:blipFill rotWithShape="1">
                <a:blip r:embed="rId2"/>
                <a:stretch>
                  <a:fillRect l="-4" t="-15" r="-210" b="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6_1#6d567de7f?pid=2a0eb0db1&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如果加入的碳酸钙（保护叶绿素）过少，会导致叶绿素被破坏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基本不影响类胡萝卜素的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，所以只有部分色素环明显变浅，A错误；实验中对研磨液过滤时采用滤纸过滤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会使色素吸</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附在滤纸上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，导致实验失败，B错误；光合色素主要吸收红光和蓝紫光，对绿光吸收量少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大部</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分绿光被反射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，使植物的叶片呈现绿色，C正确；①是胡萝卜素，②是叶黄素，③是叶绿素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5_AS.26_1#6d567de7f?pid=2a0eb0db1&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774"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27_1#50bba6b2f?htil=5&amp;pid=2a0eb0db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933688" y="1054296"/>
            <a:ext cx="2523744" cy="29809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5_BD.27_2#50bba6b2f?htil=5&amp;sp=1&amp;pid=2a0eb0db1&amp;color=0,0,0&amp;vtp=1&amp;bt=1&amp;bbb=1&amp;hb=1"/>
          <p:cNvSpPr/>
          <p:nvPr/>
        </p:nvSpPr>
        <p:spPr>
          <a:xfrm>
            <a:off x="722376" y="972000"/>
            <a:ext cx="810158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［陕西榆林2025高一上月考］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为研究强光照对移栽幼苗光合色素的影响</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某同学用无水乙醇分别提取正常光照和强光照下移栽幼苗的叶绿体色素，</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用层析液进行分离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。如图为滤纸条层析的结果（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Ⅰ、Ⅱ、Ⅲ、Ⅳ</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为色素</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5_AN.28_1#50bba6b2f.bracket?pid=2a0eb0db1&amp;color=0,0,0&amp;vpa=8&amp;vtp=1"/>
          <p:cNvSpPr/>
          <p:nvPr/>
        </p:nvSpPr>
        <p:spPr>
          <a:xfrm>
            <a:off x="3957701" y="23436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5_BD.27_3#50bba6b2f.choices?htil=5&amp;pid=2a0eb0db1&amp;color=0,0,0&amp;vtp=1&amp;bbb=1&amp;hb=1"/>
              <p:cNvSpPr/>
              <p:nvPr/>
            </p:nvSpPr>
            <p:spPr>
              <a:xfrm>
                <a:off x="722376" y="2847062"/>
                <a:ext cx="8101584" cy="23241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A.强光照下的幼苗相比正常光照下绿色较浅</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.强光照可能抑制叶绿素的合成，促进类胡萝卜素的合成</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.四种色素在层析液中溶解度大小为胡萝卜素</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叶黄素</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.如果采用圆形滤纸法分离色素，则最外一圈的颜色为黄色</a:t>
                </a:r>
                <a:endParaRPr lang="en-US" altLang="zh-CN" sz="2000" dirty="0"/>
              </a:p>
            </p:txBody>
          </p:sp>
        </mc:Choice>
        <mc:Fallback>
          <p:sp>
            <p:nvSpPr>
              <p:cNvPr id="5" name="QC_5_BD.27_3#50bba6b2f.choices?htil=5&amp;pid=2a0eb0db1&amp;color=0,0,0&amp;vtp=1&amp;bbb=1&amp;hb=1"/>
              <p:cNvSpPr>
                <a:spLocks noRot="1" noChangeAspect="1" noMove="1" noResize="1" noEditPoints="1" noAdjustHandles="1" noChangeArrowheads="1" noChangeShapeType="1" noTextEdit="1"/>
              </p:cNvSpPr>
              <p:nvPr/>
            </p:nvSpPr>
            <p:spPr>
              <a:xfrm>
                <a:off x="722376" y="2847062"/>
                <a:ext cx="8101584" cy="2324100"/>
              </a:xfrm>
              <a:prstGeom prst="rect">
                <a:avLst/>
              </a:prstGeom>
              <a:blipFill rotWithShape="1">
                <a:blip r:embed="rId2"/>
                <a:stretch>
                  <a:fillRect l="-5" t="-15" r="-118" b="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9_1#50bba6b2f?pid=2a0eb0db1&amp;color=0,0,0&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色素带的宽窄与色素含量呈正相关，对比正常光照和强光照下的四条色素带宽度可知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光照下叶绿素条带变窄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，而类胡萝卜素条带变宽，说明强光照可能抑制叶绿素的合成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促进类胡</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萝卜素的合成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，所以强光照下的幼苗相比正常光照下绿色较浅，A、B正确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溶解度高的色素随层</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析液在滤纸上扩散得快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，根据色素在滤纸条上的位置可知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四种色素在层析液中溶解度大小是胡</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萝卜素</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叶黄素</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，C正确。如果采用圆形滤纸法分离色素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最外一圈色素</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应该是胡萝卜素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，颜色为橙黄色，D错误。</a:t>
                </a:r>
                <a:endParaRPr lang="en-US" altLang="zh-CN" sz="2200" dirty="0"/>
              </a:p>
            </p:txBody>
          </p:sp>
        </mc:Choice>
        <mc:Fallback>
          <p:sp>
            <p:nvSpPr>
              <p:cNvPr id="2" name="QC_5_AS.29_1#50bba6b2f?pid=2a0eb0db1&amp;color=0,0,0&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1181"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30_1#50bba6b2f?pid=2a0eb0db1&amp;color=0,0,0&amp;vtp=1&amp;bt=1&amp;bbb=1&amp;hb=1"/>
          <p:cNvSpPr/>
          <p:nvPr/>
        </p:nvSpPr>
        <p:spPr>
          <a:xfrm>
            <a:off x="722376" y="969264"/>
            <a:ext cx="10753344" cy="37338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滤纸条上色素带宽度过窄或颜色过浅的原因分析</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1）未加二氧化硅或加入过少，研磨不充分。</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2）使用放置数天的菠菜叶，提取到的色素（叶绿素）太少。</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3）一次加入大量的无水乙醇，导致提取液中色素浓度太低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正确做法应为分次少量加入无水</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4）未加碳酸钙或加入过少，叶绿素分子被破坏。</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5）画滤液细线时没有重复画线。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31_1#86c9e0f0d?htil=6&amp;pid=2a0eb0db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732520" y="1054296"/>
            <a:ext cx="2724912" cy="26243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5_BD.31_2#86c9e0f0d?htil=6&amp;sp=1&amp;pid=2a0eb0db1&amp;color=0,0,0&amp;vtp=1&amp;bt=1&amp;bbb=1&amp;hb=1"/>
              <p:cNvSpPr/>
              <p:nvPr/>
            </p:nvSpPr>
            <p:spPr>
              <a:xfrm>
                <a:off x="722376" y="972000"/>
                <a:ext cx="7891272"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4.叶绿素是由谷氨酸</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COOH</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分子经过一系列反应</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在光照条件下合成的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的分子结构如图所示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其头部和尾部分</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别具有亲水性和亲脂性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下列分析错误的是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5_BD.31_2#86c9e0f0d?htil=6&amp;sp=1&amp;pid=2a0eb0db1&amp;color=0,0,0&amp;vtp=1&amp;bt=1&amp;bbb=1&amp;hb=1"/>
              <p:cNvSpPr>
                <a:spLocks noRot="1" noChangeAspect="1" noMove="1" noResize="1" noEditPoints="1" noAdjustHandles="1" noChangeArrowheads="1" noChangeShapeType="1" noTextEdit="1"/>
              </p:cNvSpPr>
              <p:nvPr/>
            </p:nvSpPr>
            <p:spPr>
              <a:xfrm>
                <a:off x="722376" y="972000"/>
                <a:ext cx="7891272" cy="1371600"/>
              </a:xfrm>
              <a:prstGeom prst="rect">
                <a:avLst/>
              </a:prstGeom>
              <a:blipFill rotWithShape="1">
                <a:blip r:embed="rId2"/>
                <a:stretch>
                  <a:fillRect l="-5" t="-33" r="-2182" b="33"/>
                </a:stretch>
              </a:blipFill>
            </p:spPr>
            <p:txBody>
              <a:bodyPr/>
              <a:lstStyle/>
              <a:p>
                <a:r>
                  <a:rPr lang="zh-CN" altLang="en-US">
                    <a:noFill/>
                  </a:rPr>
                  <a:t> </a:t>
                </a:r>
              </a:p>
            </p:txBody>
          </p:sp>
        </mc:Fallback>
      </mc:AlternateContent>
      <p:sp>
        <p:nvSpPr>
          <p:cNvPr id="4" name="QC_5_AN.32_1#86c9e0f0d.bracket?pid=2a0eb0db1&amp;color=0,0,0&amp;vpa=9&amp;vtp=1"/>
          <p:cNvSpPr/>
          <p:nvPr/>
        </p:nvSpPr>
        <p:spPr>
          <a:xfrm>
            <a:off x="5748401" y="1886400"/>
            <a:ext cx="3746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mc:AlternateContent xmlns:mc="http://schemas.openxmlformats.org/markup-compatibility/2006">
        <mc:Choice xmlns:a14="http://schemas.microsoft.com/office/drawing/2010/main" Requires="a14">
          <p:sp>
            <p:nvSpPr>
              <p:cNvPr id="5" name="QC_5_BD.31_3#86c9e0f0d.choices?htil=6&amp;pid=2a0eb0db1&amp;color=0,0,0&amp;vtp=1&amp;bbb=1"/>
              <p:cNvSpPr/>
              <p:nvPr/>
            </p:nvSpPr>
            <p:spPr>
              <a:xfrm>
                <a:off x="722376" y="2389862"/>
                <a:ext cx="7891272"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分子与谷氨酸分子的元素组成相同</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.植物缺乏叶绿素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会导致生长缓慢</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.尾部对于叶绿素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分子在膜上的固定起重要作用</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.可利用光合色素在层析液中的溶解度不同分离叶绿素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5" name="QC_5_BD.31_3#86c9e0f0d.choices?htil=6&amp;pid=2a0eb0db1&amp;color=0,0,0&amp;vtp=1&amp;bbb=1"/>
              <p:cNvSpPr>
                <a:spLocks noRot="1" noChangeAspect="1" noMove="1" noResize="1" noEditPoints="1" noAdjustHandles="1" noChangeArrowheads="1" noChangeShapeType="1" noTextEdit="1"/>
              </p:cNvSpPr>
              <p:nvPr/>
            </p:nvSpPr>
            <p:spPr>
              <a:xfrm>
                <a:off x="722376" y="2389862"/>
                <a:ext cx="7891272" cy="1866900"/>
              </a:xfrm>
              <a:prstGeom prst="rect">
                <a:avLst/>
              </a:prstGeom>
              <a:blipFill rotWithShape="1">
                <a:blip r:embed="rId3"/>
                <a:stretch>
                  <a:fillRect l="-5" t="-19" r="6"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3_1#86c9e0f0d?pid=2a0eb0db1&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分子中含有</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，谷氨酸分子中没有</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是光合作用的重要色素</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若植物缺乏叶绿素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会导致光合作用合成有机物减少，植物生长缓慢，B正确；叶绿素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分子的尾</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部是亲脂性的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，而磷脂双分子层构成膜的基本支架，所以尾部对于叶绿素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分子在膜上的固定起</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重要作用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，C正确；不同色素在层析液中溶解度不同，在滤纸条上随层析液扩散的速度不同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而相互分离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33_1#86c9e0f0d?pid=2a0eb0db1&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526"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34_1#6a4faab35?htil=7&amp;pid=2a0eb0db1&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340427" y="1054296"/>
            <a:ext cx="4087368" cy="27980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5_BD.34_2#6a4faab35?htil=7&amp;sp=1&amp;pid=2a0eb0db1&amp;color=0,0,0&amp;vtp=1&amp;bt=1&amp;bbb=1&amp;hb=1&amp;hs=1"/>
          <p:cNvSpPr/>
          <p:nvPr/>
        </p:nvSpPr>
        <p:spPr>
          <a:xfrm>
            <a:off x="722376" y="972000"/>
            <a:ext cx="6537960"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［河南许昌2024高一上联考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为研究城市环境污染与某</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植物生命活动的关系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研究者测定了不同污染程度下该植</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物叶片光合色素的含量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，将获得的数据进行处理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得到下</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面的柱状图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。请分析回答下列问题：</a:t>
            </a:r>
            <a:endParaRPr lang="en-US" altLang="zh-CN" sz="2000" dirty="0"/>
          </a:p>
        </p:txBody>
      </p:sp>
      <p:sp>
        <p:nvSpPr>
          <p:cNvPr id="4" name="QB_6_BD.35_1#061657c43?htil=7&amp;pid=6a4faab35&amp;color=0,0,0&amp;vtp=1&amp;bbb=1&amp;hb=1&amp;hs=1"/>
          <p:cNvSpPr/>
          <p:nvPr/>
        </p:nvSpPr>
        <p:spPr>
          <a:xfrm>
            <a:off x="722376" y="2847062"/>
            <a:ext cx="6537960"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（1）叶绿体内部类囊体的巨大膜表面上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不仅分布着许多</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吸收光能的色素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还有许多进行光合作用所需的</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B_6_AN.36_1#061657c43.blank?pid=6a4faab35&amp;color=0,0,0&amp;vpa=10&amp;vtp=1"/>
          <p:cNvSpPr/>
          <p:nvPr/>
        </p:nvSpPr>
        <p:spPr>
          <a:xfrm>
            <a:off x="6065901" y="3266162"/>
            <a:ext cx="438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酶</a:t>
            </a:r>
            <a:endParaRPr lang="en-US" altLang="zh-CN" sz="2000" dirty="0"/>
          </a:p>
        </p:txBody>
      </p:sp>
      <p:sp>
        <p:nvSpPr>
          <p:cNvPr id="6" name="QB_6_AS.37_1#061657c43?htil=7&amp;pid=6a4faab35&amp;color=0,0,0&amp;vtp=1&amp;bbb=1&amp;hb=1&amp;hs=1"/>
          <p:cNvSpPr/>
          <p:nvPr/>
        </p:nvSpPr>
        <p:spPr>
          <a:xfrm>
            <a:off x="722376" y="3819848"/>
            <a:ext cx="6537960" cy="482600"/>
          </a:xfrm>
          <a:prstGeom prst="rect">
            <a:avLst/>
          </a:prstGeom>
          <a:noFill/>
        </p:spPr>
        <p:txBody>
          <a:bodyPr wrap="none" lIns="0" tIns="0" rIns="0" bIns="0" rtlCol="0" anchor="t"/>
          <a:lstStyle/>
          <a:p>
            <a:pPr algn="l" latinLnBrk="1">
              <a:lnSpc>
                <a:spcPts val="38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叶绿体是绿色植物光合作用的主要场所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叶绿体内</a:t>
            </a:r>
            <a:endParaRPr lang="en-US" altLang="zh-CN" sz="2200" dirty="0"/>
          </a:p>
        </p:txBody>
      </p:sp>
      <p:sp>
        <p:nvSpPr>
          <p:cNvPr id="7" name="QB_6_AS.37_1#061657c43?htil=7&amp;pid=6a4faab35&amp;color=0,0,0&amp;vtp=1&amp;bbb=1&amp;hb=1&amp;hs=1"/>
          <p:cNvSpPr/>
          <p:nvPr/>
        </p:nvSpPr>
        <p:spPr>
          <a:xfrm>
            <a:off x="719993" y="4255268"/>
            <a:ext cx="10752014" cy="520700"/>
          </a:xfrm>
          <a:prstGeom prst="rect">
            <a:avLst/>
          </a:prstGeom>
          <a:noFill/>
        </p:spPr>
        <p:txBody>
          <a:bodyPr wrap="none" lIns="0" tIns="0" rIns="0" bIns="0" rtlCol="0" anchor="t"/>
          <a:lstStyle/>
          <a:p>
            <a:pPr latinLnBrk="1">
              <a:lnSpc>
                <a:spcPts val="41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部类囊体的巨大膜表面上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不仅分布着许多吸收光能的色素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，还有许多光合作用必需的酶。</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500"/>
                                        <p:tgtEl>
                                          <p:spTgt spid="6">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bg/>
                                          </p:spTgt>
                                        </p:tgtEl>
                                        <p:attrNameLst>
                                          <p:attrName>style.visibility</p:attrName>
                                        </p:attrNameLst>
                                      </p:cBhvr>
                                      <p:to>
                                        <p:strVal val="visible"/>
                                      </p:to>
                                    </p:set>
                                    <p:animEffect transition="in" filter="fade">
                                      <p:cBhvr>
                                        <p:cTn id="21" dur="500"/>
                                        <p:tgtEl>
                                          <p:spTgt spid="7">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fade">
                                      <p:cBhvr>
                                        <p:cTn id="2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P spid="7"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38_1#4c0a6b7d9?pid=6a4faab35&amp;color=0,0,0&amp;vtp=1&amp;bt=1&amp;bbb=1&amp;hb=1"/>
              <p:cNvSpPr/>
              <p:nvPr/>
            </p:nvSpPr>
            <p:spPr>
              <a:xfrm>
                <a:off x="722376" y="969264"/>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（2）据图可知，随污染程度的加剧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叶绿素含量</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含量变化的比例</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填“大于”“小于”或“等于”）叶绿素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6_BD.38_1#4c0a6b7d9?pid=6a4faab35&amp;color=0,0,0&amp;vtp=1&amp;bt=1&amp;bbb=1&amp;hb=1"/>
              <p:cNvSpPr>
                <a:spLocks noRot="1" noChangeAspect="1" noMove="1" noResize="1" noEditPoints="1" noAdjustHandles="1" noChangeArrowheads="1" noChangeShapeType="1" noTextEdit="1"/>
              </p:cNvSpPr>
              <p:nvPr/>
            </p:nvSpPr>
            <p:spPr>
              <a:xfrm>
                <a:off x="722376" y="969264"/>
                <a:ext cx="10753344" cy="914400"/>
              </a:xfrm>
              <a:prstGeom prst="rect">
                <a:avLst/>
              </a:prstGeom>
              <a:blipFill rotWithShape="1">
                <a:blip r:embed="rId1"/>
                <a:stretch>
                  <a:fillRect l="-4" t="-28" b="28"/>
                </a:stretch>
              </a:blipFill>
            </p:spPr>
            <p:txBody>
              <a:bodyPr/>
              <a:lstStyle/>
              <a:p>
                <a:r>
                  <a:rPr lang="zh-CN" altLang="en-US">
                    <a:noFill/>
                  </a:rPr>
                  <a:t> </a:t>
                </a:r>
              </a:p>
            </p:txBody>
          </p:sp>
        </mc:Fallback>
      </mc:AlternateContent>
      <p:sp>
        <p:nvSpPr>
          <p:cNvPr id="3" name="QB_6_AN.39_1#4c0a6b7d9.blank?pid=6a4faab35&amp;color=0,0,0&amp;vpa=11&amp;vtp=1&amp;bbb=1"/>
          <p:cNvSpPr/>
          <p:nvPr/>
        </p:nvSpPr>
        <p:spPr>
          <a:xfrm>
            <a:off x="6215126" y="931164"/>
            <a:ext cx="692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降低</a:t>
            </a:r>
            <a:endParaRPr lang="en-US" altLang="zh-CN" sz="2000" dirty="0"/>
          </a:p>
        </p:txBody>
      </p:sp>
      <p:sp>
        <p:nvSpPr>
          <p:cNvPr id="4" name="QB_6_AN.40_1#4c0a6b7d9.blank?pid=6a4faab35&amp;color=0,0,0&amp;vpa=12&amp;vtp=1&amp;bbb=1"/>
          <p:cNvSpPr/>
          <p:nvPr/>
        </p:nvSpPr>
        <p:spPr>
          <a:xfrm>
            <a:off x="10418826" y="931164"/>
            <a:ext cx="692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大于</a:t>
            </a:r>
            <a:endParaRPr lang="en-US" altLang="zh-CN" sz="2000" dirty="0"/>
          </a:p>
        </p:txBody>
      </p:sp>
      <mc:AlternateContent xmlns:mc="http://schemas.openxmlformats.org/markup-compatibility/2006">
        <mc:Choice xmlns:a14="http://schemas.microsoft.com/office/drawing/2010/main" Requires="a14">
          <p:sp>
            <p:nvSpPr>
              <p:cNvPr id="5" name="QB_6_AS.41_1#4c0a6b7d9?pid=6a4faab35&amp;color=0,0,0&amp;vtp=1&amp;bt=1&amp;bbb=1&amp;hb=1"/>
              <p:cNvSpPr/>
              <p:nvPr/>
            </p:nvSpPr>
            <p:spPr>
              <a:xfrm>
                <a:off x="722376" y="1892300"/>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据图可知，随污染程度的加剧，叶绿素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的含量都逐渐下降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叶绿素的含量逐渐</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的比值是增加的，所以叶绿素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含量变化的比例大于叶绿素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5" name="QB_6_AS.41_1#4c0a6b7d9?pid=6a4faab35&amp;color=0,0,0&amp;vtp=1&amp;bt=1&amp;bbb=1&amp;hb=1"/>
              <p:cNvSpPr>
                <a:spLocks noRot="1" noChangeAspect="1" noMove="1" noResize="1" noEditPoints="1" noAdjustHandles="1" noChangeArrowheads="1" noChangeShapeType="1" noTextEdit="1"/>
              </p:cNvSpPr>
              <p:nvPr/>
            </p:nvSpPr>
            <p:spPr>
              <a:xfrm>
                <a:off x="722376" y="1892300"/>
                <a:ext cx="10753344" cy="965200"/>
              </a:xfrm>
              <a:prstGeom prst="rect">
                <a:avLst/>
              </a:prstGeom>
              <a:blipFill rotWithShape="1">
                <a:blip r:embed="rId2"/>
                <a:stretch>
                  <a:fillRect l="-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cdda57233.fixed?pid=c0927e28e&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cdda57233.fixed?pid=c0927e28e&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捕获光能的色素和结构</a:t>
            </a:r>
            <a:endParaRPr lang="en-US" altLang="zh-CN" sz="4400" dirty="0"/>
          </a:p>
        </p:txBody>
      </p:sp>
      <p:pic>
        <p:nvPicPr>
          <p:cNvPr id="4" name="C_4#cdda57233.fixed?pid=c0927e28e&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cdda57233.fixed?pid=c0927e28e&amp;color=255,255,255&amp;vtp=1&amp;bbb=1"/>
          <p:cNvSpPr/>
          <p:nvPr/>
        </p:nvSpPr>
        <p:spPr>
          <a:xfrm>
            <a:off x="10460736" y="4343400"/>
            <a:ext cx="1709928" cy="640080"/>
          </a:xfrm>
          <a:prstGeom prst="rect">
            <a:avLst/>
          </a:prstGeom>
          <a:noFill/>
        </p:spPr>
        <p:txBody>
          <a:bodyPr wrap="none" lIns="0" tIns="0" rIns="0" bIns="0" rtlCol="0" anchor="ctr"/>
          <a:lstStyle/>
          <a:p>
            <a:pPr algn="l" latinLnBrk="1">
              <a:lnSpc>
                <a:spcPts val="49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42_1#64cc01138?pid=6a4faab35&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叶绿体内有众多的</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堆积成</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极大地扩展了受光面积。</a:t>
            </a:r>
            <a:endParaRPr lang="en-US" altLang="zh-CN" sz="2000" dirty="0"/>
          </a:p>
        </p:txBody>
      </p:sp>
      <p:sp>
        <p:nvSpPr>
          <p:cNvPr id="3" name="QB_6_AN.43_1#64cc01138.blank?pid=6a4faab35&amp;color=0,0,0&amp;vpa=13&amp;vtp=1&amp;bbb=1"/>
          <p:cNvSpPr/>
          <p:nvPr/>
        </p:nvSpPr>
        <p:spPr>
          <a:xfrm>
            <a:off x="3421126" y="931164"/>
            <a:ext cx="94615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类囊体</a:t>
            </a:r>
            <a:endParaRPr lang="en-US" altLang="zh-CN" sz="2000" dirty="0"/>
          </a:p>
        </p:txBody>
      </p:sp>
      <p:sp>
        <p:nvSpPr>
          <p:cNvPr id="4" name="QB_6_AN.44_1#64cc01138.blank?pid=6a4faab35&amp;color=0,0,0&amp;vpa=14&amp;vtp=1&amp;bbb=1"/>
          <p:cNvSpPr/>
          <p:nvPr/>
        </p:nvSpPr>
        <p:spPr>
          <a:xfrm>
            <a:off x="5199126" y="931164"/>
            <a:ext cx="69215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基粒</a:t>
            </a:r>
            <a:endParaRPr lang="en-US" altLang="zh-CN" sz="2000" dirty="0"/>
          </a:p>
        </p:txBody>
      </p:sp>
      <p:sp>
        <p:nvSpPr>
          <p:cNvPr id="5" name="QB_6_AS.45_1#64cc01138?pid=6a4faab35&amp;color=0,0,0&amp;vtp=1&amp;bt=1&amp;bbb=1"/>
          <p:cNvSpPr/>
          <p:nvPr/>
        </p:nvSpPr>
        <p:spPr>
          <a:xfrm>
            <a:off x="722376" y="1409573"/>
            <a:ext cx="10753344" cy="482600"/>
          </a:xfrm>
          <a:prstGeom prst="rect">
            <a:avLst/>
          </a:prstGeom>
          <a:noFill/>
        </p:spPr>
        <p:txBody>
          <a:bodyPr wrap="none" lIns="0" tIns="0" rIns="0" bIns="0" rtlCol="0" anchor="t"/>
          <a:lstStyle/>
          <a:p>
            <a:pPr algn="l" latinLnBrk="1">
              <a:lnSpc>
                <a:spcPts val="38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叶绿体内有众多的类囊体堆叠成基粒，广阔的类囊体膜极大地扩展了受光面积。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46_1#e56665ad6?sp=1&amp;pid=2a0eb0db1&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［江苏南通2024高一上统考］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进行探究实验是获得生物学知识的一种有效方法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某中学几个生</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物兴趣小组进行了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“绿叶中色素的提取和分离”实验，图1中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①～④</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表示用新鲜菠菜叶进行实验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的几个主要操作步骤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。请回答下列问题：</a:t>
            </a:r>
            <a:endParaRPr lang="en-US" altLang="zh-CN" sz="2000" dirty="0"/>
          </a:p>
        </p:txBody>
      </p:sp>
      <p:pic>
        <p:nvPicPr>
          <p:cNvPr id="3" name="QO_5_BD.46_2#e56665ad6?iti=1&amp;pid=2a0eb0db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630168" y="2478728"/>
            <a:ext cx="4937760" cy="203911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5_BD.46_3#e56665ad6?iti=1&amp;pid=2a0eb0db1&amp;color=0,0,0&amp;vtp=1&amp;bbb=1"/>
          <p:cNvSpPr/>
          <p:nvPr/>
        </p:nvSpPr>
        <p:spPr>
          <a:xfrm>
            <a:off x="5868860" y="4644840"/>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47_1#e64612918?pid=e56665ad6&amp;color=0,0,0&amp;mp=1&amp;vtp=1&amp;bt=1&amp;bbb=1&amp;hb=1"/>
          <p:cNvSpPr/>
          <p:nvPr/>
        </p:nvSpPr>
        <p:spPr>
          <a:xfrm>
            <a:off x="722376" y="969264"/>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中实验操作步骤的先后顺序是</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中加入的物质有</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endPar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6_AN.48_1#e64612918.blank?pid=e56665ad6&amp;color=0,0,0&amp;mp=1&amp;vpa=15&amp;vtp=1&amp;bbb=1"/>
          <p:cNvSpPr/>
          <p:nvPr/>
        </p:nvSpPr>
        <p:spPr>
          <a:xfrm>
            <a:off x="5094351" y="931164"/>
            <a:ext cx="1200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②④①③</a:t>
            </a:r>
            <a:endParaRPr lang="en-US" altLang="zh-CN" sz="2000" dirty="0"/>
          </a:p>
        </p:txBody>
      </p:sp>
      <p:sp>
        <p:nvSpPr>
          <p:cNvPr id="4" name="QB_6_AN.49_1#e64612918.blank?pid=e56665ad6&amp;color=0,0,0&amp;mp=1&amp;vpa=16&amp;vtp=1&amp;bbb=1&amp;hb=1"/>
          <p:cNvSpPr/>
          <p:nvPr/>
        </p:nvSpPr>
        <p:spPr>
          <a:xfrm>
            <a:off x="722377" y="931164"/>
            <a:ext cx="10749631" cy="914400"/>
          </a:xfrm>
          <a:prstGeom prst="rect">
            <a:avLst/>
          </a:prstGeom>
          <a:noFill/>
        </p:spPr>
        <p:txBody>
          <a:bodyPr wrap="square" lIns="0" tIns="0" rIns="0" bIns="0" rtlCol="0" anchor="t"/>
          <a:lstStyle/>
          <a:p>
            <a:pPr latinLnBrk="1">
              <a:lnSpc>
                <a:spcPts val="3600"/>
              </a:lnSpc>
            </a:pPr>
            <a:r>
              <a:rPr lang="en-US" altLang="zh-CN" sz="2000" b="1" i="0" smtClean="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菠菜叶</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、无水乙醇</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二</a:t>
            </a:r>
            <a:endPar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氧化硅</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、碳酸钙</a:t>
            </a:r>
            <a:endParaRPr lang="en-US" altLang="zh-CN" sz="2000" dirty="0"/>
          </a:p>
        </p:txBody>
      </p:sp>
      <p:sp>
        <p:nvSpPr>
          <p:cNvPr id="5" name="QB_6_AS.50_1#e64612918?pid=e56665ad6&amp;color=0,0,0&amp;vtp=1&amp;bbb=1&amp;hb=1"/>
          <p:cNvSpPr/>
          <p:nvPr/>
        </p:nvSpPr>
        <p:spPr>
          <a:xfrm>
            <a:off x="722376" y="1938020"/>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据图分析，①为画滤液细线，②为提取色素，③为分离色素，④为过滤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实验操作步骤的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先后顺序是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②④①③。②提取色素时，研钵中需要加入菠菜叶、无水乙醇、二氧化硅、碳酸钙。</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bg/>
                                          </p:spTgt>
                                        </p:tgtEl>
                                        <p:attrNameLst>
                                          <p:attrName>style.visibility</p:attrName>
                                        </p:attrNameLst>
                                      </p:cBhvr>
                                      <p:to>
                                        <p:strVal val="visible"/>
                                      </p:to>
                                    </p:set>
                                    <p:animEffect transition="in" filter="fade">
                                      <p:cBhvr>
                                        <p:cTn id="26" dur="500"/>
                                        <p:tgtEl>
                                          <p:spTgt spid="5">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500"/>
                                        <p:tgtEl>
                                          <p:spTgt spid="5">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fade">
                                      <p:cBhvr>
                                        <p:cTn id="3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51_1#7203b9d30?pid=e56665ad6&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（2）试剂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的颜色是</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图1操作①中，为了增加色素量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6_BD.51_1#7203b9d30?pid=e56665ad6&amp;color=0,0,0&amp;vtp=1&amp;bt=1&amp;bbb=1"/>
              <p:cNvSpPr>
                <a:spLocks noRot="1" noChangeAspect="1" noMove="1" noResize="1" noEditPoints="1" noAdjustHandles="1" noChangeArrowheads="1" noChangeShapeType="1" noTextEdit="1"/>
              </p:cNvSpPr>
              <p:nvPr/>
            </p:nvSpPr>
            <p:spPr>
              <a:xfrm>
                <a:off x="722376" y="969264"/>
                <a:ext cx="10753344" cy="431800"/>
              </a:xfrm>
              <a:prstGeom prst="rect">
                <a:avLst/>
              </a:prstGeom>
              <a:blipFill rotWithShape="1">
                <a:blip r:embed="rId1"/>
                <a:stretch>
                  <a:fillRect l="-4" t="-59" b="59"/>
                </a:stretch>
              </a:blipFill>
            </p:spPr>
            <p:txBody>
              <a:bodyPr/>
              <a:lstStyle/>
              <a:p>
                <a:r>
                  <a:rPr lang="zh-CN" altLang="en-US">
                    <a:noFill/>
                  </a:rPr>
                  <a:t> </a:t>
                </a:r>
              </a:p>
            </p:txBody>
          </p:sp>
        </mc:Fallback>
      </mc:AlternateContent>
      <p:sp>
        <p:nvSpPr>
          <p:cNvPr id="3" name="QB_6_AN.52_1#7203b9d30.blank?pid=e56665ad6&amp;color=0,0,0&amp;vpa=17&amp;vtp=1&amp;bbb=1"/>
          <p:cNvSpPr/>
          <p:nvPr/>
        </p:nvSpPr>
        <p:spPr>
          <a:xfrm>
            <a:off x="3036951" y="931164"/>
            <a:ext cx="69215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无色</a:t>
            </a:r>
            <a:endParaRPr lang="en-US" altLang="zh-CN" sz="2000" dirty="0"/>
          </a:p>
        </p:txBody>
      </p:sp>
      <p:sp>
        <p:nvSpPr>
          <p:cNvPr id="4" name="QB_6_AN.53_1#7203b9d30.blank?pid=e56665ad6&amp;color=0,0,0&amp;vpa=18&amp;vtp=1&amp;bbb=1"/>
          <p:cNvSpPr/>
          <p:nvPr/>
        </p:nvSpPr>
        <p:spPr>
          <a:xfrm>
            <a:off x="8266176" y="931164"/>
            <a:ext cx="196215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多次画滤液细线</a:t>
            </a:r>
            <a:endParaRPr lang="en-US" altLang="zh-CN" sz="2000" dirty="0"/>
          </a:p>
        </p:txBody>
      </p:sp>
      <mc:AlternateContent xmlns:mc="http://schemas.openxmlformats.org/markup-compatibility/2006">
        <mc:Choice xmlns:a14="http://schemas.microsoft.com/office/drawing/2010/main" Requires="a14">
          <p:sp>
            <p:nvSpPr>
              <p:cNvPr id="5" name="QB_6_AS.54_1#7203b9d30?pid=e56665ad6&amp;color=0,0,0&amp;vtp=1&amp;bt=1&amp;bbb=1"/>
              <p:cNvSpPr/>
              <p:nvPr/>
            </p:nvSpPr>
            <p:spPr>
              <a:xfrm>
                <a:off x="722376" y="1363853"/>
                <a:ext cx="11133138" cy="482600"/>
              </a:xfrm>
              <a:prstGeom prst="rect">
                <a:avLst/>
              </a:prstGeom>
              <a:noFill/>
            </p:spPr>
            <p:txBody>
              <a:bodyPr wrap="none" lIns="0" tIns="0" rIns="0" bIns="0" rtlCol="0" anchor="t"/>
              <a:lstStyle/>
              <a:p>
                <a:pPr algn="l" latinLnBrk="1">
                  <a:lnSpc>
                    <a:spcPts val="38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是无色的层析液。图1操作①中，为了增加色素量可以在滤液干后，再重画一到两次。</a:t>
                </a:r>
                <a:endParaRPr lang="en-US" altLang="zh-CN" sz="2200" dirty="0"/>
              </a:p>
            </p:txBody>
          </p:sp>
        </mc:Choice>
        <mc:Fallback>
          <p:sp>
            <p:nvSpPr>
              <p:cNvPr id="5" name="QB_6_AS.54_1#7203b9d30?pid=e56665ad6&amp;color=0,0,0&amp;vtp=1&amp;bt=1&amp;bbb=1"/>
              <p:cNvSpPr>
                <a:spLocks noRot="1" noChangeAspect="1" noMove="1" noResize="1" noEditPoints="1" noAdjustHandles="1" noChangeArrowheads="1" noChangeShapeType="1" noTextEdit="1"/>
              </p:cNvSpPr>
              <p:nvPr/>
            </p:nvSpPr>
            <p:spPr>
              <a:xfrm>
                <a:off x="722376" y="1363853"/>
                <a:ext cx="11133138" cy="482600"/>
              </a:xfrm>
              <a:prstGeom prst="rect">
                <a:avLst/>
              </a:prstGeom>
              <a:blipFill rotWithShape="1">
                <a:blip r:embed="rId2"/>
                <a:stretch>
                  <a:fillRect l="-3" t="-105" r="1" b="10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55_1#1ae2ce07a?pid=e56665ad6&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（3）步骤③中，滤纸条上出现四条色素带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其中最宽的一条色素带中的色素是</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AlternateContent xmlns:mc="http://schemas.openxmlformats.org/markup-compatibility/2006">
        <mc:Choice xmlns:a14="http://schemas.microsoft.com/office/drawing/2010/main" Requires="a14">
          <p:sp>
            <p:nvSpPr>
              <p:cNvPr id="3" name="QB_6_AN.56_1#1ae2ce07a.blank?pid=e56665ad6&amp;color=0,0,0&amp;vpa=19&amp;vtp=1&amp;bbb=1"/>
              <p:cNvSpPr/>
              <p:nvPr/>
            </p:nvSpPr>
            <p:spPr>
              <a:xfrm>
                <a:off x="9569514" y="1012952"/>
                <a:ext cx="1031875" cy="317500"/>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叶绿素</a:t>
                </a: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𝐚</m:t>
                    </m:r>
                  </m:oMath>
                </a14:m>
                <a:r>
                  <a:rPr lang="en-US" altLang="zh-CN" sz="100" b="1"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3" name="QB_6_AN.56_1#1ae2ce07a.blank?pid=e56665ad6&amp;color=0,0,0&amp;vpa=19&amp;vtp=1&amp;bbb=1"/>
              <p:cNvSpPr>
                <a:spLocks noRot="1" noChangeAspect="1" noMove="1" noResize="1" noEditPoints="1" noAdjustHandles="1" noChangeArrowheads="1" noChangeShapeType="1" noTextEdit="1"/>
              </p:cNvSpPr>
              <p:nvPr/>
            </p:nvSpPr>
            <p:spPr>
              <a:xfrm>
                <a:off x="9569514" y="1012952"/>
                <a:ext cx="1031875" cy="317500"/>
              </a:xfrm>
              <a:prstGeom prst="rect">
                <a:avLst/>
              </a:prstGeom>
              <a:blipFill rotWithShape="1">
                <a:blip r:embed="rId1"/>
                <a:stretch>
                  <a:fillRect l="-6" t="-3640" r="6" b="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6_AS.57_1#1ae2ce07a?pid=e56665ad6&amp;color=0,0,0&amp;vtp=1&amp;bt=1&amp;bbb=1"/>
              <p:cNvSpPr/>
              <p:nvPr/>
            </p:nvSpPr>
            <p:spPr>
              <a:xfrm>
                <a:off x="722376" y="1363853"/>
                <a:ext cx="10753344" cy="482600"/>
              </a:xfrm>
              <a:prstGeom prst="rect">
                <a:avLst/>
              </a:prstGeom>
              <a:noFill/>
            </p:spPr>
            <p:txBody>
              <a:bodyPr wrap="none" lIns="0" tIns="0" rIns="0" bIns="0" rtlCol="0" anchor="t"/>
              <a:lstStyle/>
              <a:p>
                <a:pPr algn="l" latinLnBrk="1">
                  <a:lnSpc>
                    <a:spcPts val="38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步骤③得到的滤纸条上最宽的一条色素带中的色素是叶绿素</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solidFill>
                    <a:srgbClr val="000000"/>
                  </a:solidFill>
                </a:endParaRPr>
              </a:p>
            </p:txBody>
          </p:sp>
        </mc:Choice>
        <mc:Fallback>
          <p:sp>
            <p:nvSpPr>
              <p:cNvPr id="4" name="QB_6_AS.57_1#1ae2ce07a?pid=e56665ad6&amp;color=0,0,0&amp;vtp=1&amp;bt=1&amp;bbb=1"/>
              <p:cNvSpPr>
                <a:spLocks noRot="1" noChangeAspect="1" noMove="1" noResize="1" noEditPoints="1" noAdjustHandles="1" noChangeArrowheads="1" noChangeShapeType="1" noTextEdit="1"/>
              </p:cNvSpPr>
              <p:nvPr/>
            </p:nvSpPr>
            <p:spPr>
              <a:xfrm>
                <a:off x="722376" y="1363853"/>
                <a:ext cx="10753344" cy="482600"/>
              </a:xfrm>
              <a:prstGeom prst="rect">
                <a:avLst/>
              </a:prstGeom>
              <a:blipFill rotWithShape="1">
                <a:blip r:embed="rId2"/>
                <a:stretch>
                  <a:fillRect l="-4" t="-105" b="10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58_1#8b02ae5dc?pid=e56665ad6&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（4）当改变层析液的组成成分进行分离时，滤纸条上只出现了黄、绿两条色素带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用乙醚溶解</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色素带中的色素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，浓缩后用分析仪检测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可以通过分析色素溶液的</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来判断色素的种类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6_AN.59_1#8b02ae5dc.blank?pid=e56665ad6&amp;color=0,0,0&amp;vpa=20&amp;vtp=1&amp;bbb=1"/>
          <p:cNvSpPr/>
          <p:nvPr/>
        </p:nvSpPr>
        <p:spPr>
          <a:xfrm>
            <a:off x="8097901" y="1391100"/>
            <a:ext cx="1200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吸收光谱</a:t>
            </a:r>
            <a:endParaRPr lang="en-US" altLang="zh-CN" sz="2000" dirty="0"/>
          </a:p>
        </p:txBody>
      </p:sp>
      <p:sp>
        <p:nvSpPr>
          <p:cNvPr id="4" name="QB_6_AS.60_1#8b02ae5dc?pid=e56665ad6&amp;color=0,0,0&amp;vtp=1&amp;bt=1&amp;bbb=1&amp;hb=1"/>
          <p:cNvSpPr/>
          <p:nvPr/>
        </p:nvSpPr>
        <p:spPr>
          <a:xfrm>
            <a:off x="722376" y="1940248"/>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不同的色素吸收不同波长的光，叶绿素主要吸收红光和蓝紫光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类胡萝卜素主要吸收蓝紫</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。所以通过分析色素溶液的吸收光谱可判断色素种类。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61_1#d3c1dde5e?pid=e56665ad6&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（5）若将实验中的滤纸条换成圆形滤纸，层析结果会得到近似同心环的四个色素圈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排列在最</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外侧的色素圈的颜色是</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，主要吸收的光是</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6_AN.62_1#d3c1dde5e.blank?pid=e56665ad6&amp;color=0,0,0&amp;vpa=21&amp;vtp=1&amp;bbb=1"/>
          <p:cNvSpPr/>
          <p:nvPr/>
        </p:nvSpPr>
        <p:spPr>
          <a:xfrm>
            <a:off x="3271901" y="1391100"/>
            <a:ext cx="946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橙黄色</a:t>
            </a:r>
            <a:endParaRPr lang="en-US" altLang="zh-CN" sz="2000" dirty="0"/>
          </a:p>
        </p:txBody>
      </p:sp>
      <p:sp>
        <p:nvSpPr>
          <p:cNvPr id="4" name="QB_6_AN.63_1#d3c1dde5e.blank?pid=e56665ad6&amp;color=0,0,0&amp;vpa=22&amp;vtp=1&amp;bbb=1"/>
          <p:cNvSpPr/>
          <p:nvPr/>
        </p:nvSpPr>
        <p:spPr>
          <a:xfrm>
            <a:off x="6319901" y="1391100"/>
            <a:ext cx="946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蓝紫光</a:t>
            </a:r>
            <a:endParaRPr lang="en-US" altLang="zh-CN" sz="2000" dirty="0"/>
          </a:p>
        </p:txBody>
      </p:sp>
      <p:sp>
        <p:nvSpPr>
          <p:cNvPr id="5" name="QB_6_AS.64_1#d3c1dde5e?pid=e56665ad6&amp;color=0,0,0&amp;vtp=1&amp;bt=1&amp;bbb=1&amp;hb=1"/>
          <p:cNvSpPr/>
          <p:nvPr/>
        </p:nvSpPr>
        <p:spPr>
          <a:xfrm>
            <a:off x="722376" y="1940248"/>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若将实验中的滤纸条换成圆形滤纸，层析结果会得到近似同心环的四个色素圈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排列在最</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外侧的色素圈是胡萝卜素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，颜色是橙黄色，主要吸收蓝紫光。</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B_6_BD.65_1#02b1db50b?iti=2&amp;htil=8&amp;pid=e56665ad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197424" y="1054296"/>
            <a:ext cx="4233672" cy="329184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B_6_BD.65_2#02b1db50b?iti=2&amp;htil=8&amp;pid=e56665ad6&amp;color=0,0,0&amp;vtp=1&amp;bbb=1"/>
          <p:cNvSpPr/>
          <p:nvPr/>
        </p:nvSpPr>
        <p:spPr>
          <a:xfrm>
            <a:off x="9084073" y="4440116"/>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p:sp>
        <p:nvSpPr>
          <p:cNvPr id="4" name="QB_6_BD.65_3#02b1db50b?htil=8&amp;sp=1&amp;pid=e56665ad6&amp;color=0,0,0&amp;vtp=1&amp;bt=1&amp;bbb=1&amp;hb=1"/>
          <p:cNvSpPr/>
          <p:nvPr/>
        </p:nvSpPr>
        <p:spPr>
          <a:xfrm>
            <a:off x="722376" y="972000"/>
            <a:ext cx="6391656"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（6）由于各小组操作不同，出现了图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四种不同的层析</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正确操作得到的理想结果应是</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B_6_AN.66_1#02b1db50b.blank?pid=e56665ad6&amp;color=0,0,0&amp;vpa=23&amp;vtp=1"/>
          <p:cNvSpPr/>
          <p:nvPr/>
        </p:nvSpPr>
        <p:spPr>
          <a:xfrm>
            <a:off x="4795901" y="1391100"/>
            <a:ext cx="438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2000" dirty="0"/>
          </a:p>
        </p:txBody>
      </p:sp>
      <mc:AlternateContent xmlns:mc="http://schemas.openxmlformats.org/markup-compatibility/2006">
        <mc:Choice xmlns:a14="http://schemas.microsoft.com/office/drawing/2010/main" Requires="a14">
          <p:sp>
            <p:nvSpPr>
              <p:cNvPr id="6" name="QB_6_AS.67_1#02b1db50b?htil=8&amp;pid=e56665ad6&amp;color=0,0,0&amp;vtp=1&amp;bbb=1&amp;hb=1"/>
              <p:cNvSpPr/>
              <p:nvPr/>
            </p:nvSpPr>
            <p:spPr>
              <a:xfrm>
                <a:off x="722376" y="1940248"/>
                <a:ext cx="6391656" cy="18415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纸层析法得到的四种色素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距离点样处最远的是胡</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萝卜素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，含量最少，往下依次是含量较少的叶黄素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最多的叶绿素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、含量较多的叶绿素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故正确操作得到的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理想结果应为乙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6" name="QB_6_AS.67_1#02b1db50b?htil=8&amp;pid=e56665ad6&amp;color=0,0,0&amp;vtp=1&amp;bbb=1&amp;hb=1"/>
              <p:cNvSpPr>
                <a:spLocks noRot="1" noChangeAspect="1" noMove="1" noResize="1" noEditPoints="1" noAdjustHandles="1" noChangeArrowheads="1" noChangeShapeType="1" noTextEdit="1"/>
              </p:cNvSpPr>
              <p:nvPr/>
            </p:nvSpPr>
            <p:spPr>
              <a:xfrm>
                <a:off x="722376" y="1940248"/>
                <a:ext cx="6391656" cy="1841500"/>
              </a:xfrm>
              <a:prstGeom prst="rect">
                <a:avLst/>
              </a:prstGeom>
              <a:blipFill rotWithShape="1">
                <a:blip r:embed="rId2"/>
                <a:stretch>
                  <a:fillRect l="-6" t="-18" r="-1498" b="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500"/>
                                        <p:tgtEl>
                                          <p:spTgt spid="6">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500"/>
                                        <p:tgtEl>
                                          <p:spTgt spid="6">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fade">
                                      <p:cBhvr>
                                        <p:cTn id="24" dur="500"/>
                                        <p:tgtEl>
                                          <p:spTgt spid="6">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fade">
                                      <p:cBhvr>
                                        <p:cTn id="2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68_1#8e46f1521?pid=e56665ad6&amp;color=0,0,0&amp;vtp=1&amp;bt=1&amp;bbb=1&amp;hb=1"/>
          <p:cNvSpPr/>
          <p:nvPr/>
        </p:nvSpPr>
        <p:spPr>
          <a:xfrm>
            <a:off x="722376" y="969264"/>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（7）如果想探究菠菜生长过程中色素含量和种类的变化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实验设计的主要思路是</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endPar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6_AN.69_1#8e46f1521.blank?pid=e56665ad6&amp;color=0,0,0&amp;vpa=24&amp;vtp=1&amp;bbb=1&amp;hb=1"/>
          <p:cNvSpPr/>
          <p:nvPr/>
        </p:nvSpPr>
        <p:spPr>
          <a:xfrm>
            <a:off x="722377" y="931164"/>
            <a:ext cx="10749631" cy="914400"/>
          </a:xfrm>
          <a:prstGeom prst="rect">
            <a:avLst/>
          </a:prstGeom>
          <a:noFill/>
        </p:spPr>
        <p:txBody>
          <a:bodyPr wrap="square" lIns="0" tIns="0" rIns="0" bIns="0" rtlCol="0" anchor="t"/>
          <a:lstStyle/>
          <a:p>
            <a:pPr latinLnBrk="1">
              <a:lnSpc>
                <a:spcPts val="3600"/>
              </a:lnSpc>
            </a:pPr>
            <a:r>
              <a:rPr lang="en-US" altLang="zh-CN" sz="2000" b="1" i="0" smtClean="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选取相同面</a:t>
            </a:r>
            <a:endPar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积不同生长时期的菠菜叶片</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，提取和分离里面的色素，比较色素的含量和种类的变化情况</a:t>
            </a:r>
            <a:endParaRPr lang="en-US" altLang="zh-CN" sz="2000" dirty="0"/>
          </a:p>
        </p:txBody>
      </p:sp>
      <p:sp>
        <p:nvSpPr>
          <p:cNvPr id="4" name="QB_6_AS.70_1#8e46f1521?pid=e56665ad6&amp;color=0,0,0&amp;vtp=1&amp;bt=1&amp;bbb=1&amp;hb=1"/>
          <p:cNvSpPr/>
          <p:nvPr/>
        </p:nvSpPr>
        <p:spPr>
          <a:xfrm>
            <a:off x="722376" y="1938020"/>
            <a:ext cx="10753344" cy="1384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如果想探究菠菜生长过程中色素含量和种类的变化，实验的自变量是菠菜的生长时期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变量是色素种类和含量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，因此可以选取相同面积不同生长时期菠菜的叶片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提取和分离里面的色</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，比较色素含量和种类的变化情况。</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1_1#4105a0d6d?sp=1&amp;pid=acd984966&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［湖北武汉2025高一上月考］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羽衣甘蓝因其耐寒性和叶色丰富多变的特点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成为冬季重要的观</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叶植物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。某同学将其叶片色素提取液在滤纸上进行点样，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先后置于层析液和蒸馏水中进行分离</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过程及结果如图所示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。已知1、2、3、4、5代表不同类型的色素。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72_1#4105a0d6d.bracket?pid=acd984966&amp;color=0,0,0&amp;vpa=25&amp;vtp=1"/>
          <p:cNvSpPr/>
          <p:nvPr/>
        </p:nvSpPr>
        <p:spPr>
          <a:xfrm>
            <a:off x="10304526" y="18864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71_2#4105a0d6d?htil=9&amp;pid=acd98496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420596" y="2478728"/>
            <a:ext cx="4626864" cy="150876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6_BD.71_3#4105a0d6d.choices?htil=9&amp;pid=acd984966&amp;color=0,0,0&amp;vtp=1&amp;bbb=1"/>
          <p:cNvSpPr/>
          <p:nvPr/>
        </p:nvSpPr>
        <p:spPr>
          <a:xfrm>
            <a:off x="722376" y="2389862"/>
            <a:ext cx="5989320"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A.用层析液分离后，色素3的条带颜色为黄绿色</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.色素1、2主要吸收红光和蓝紫光</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.色素5可能存在于植物的液泡中</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.提取色素时仅加入无水乙醇即可</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_1#ebbb947f5?pid=332b81874&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1.关于绿叶中色素的提取和分离实验，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叙述正确的是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_1#ebbb947f5.bracket?pid=332b81874&amp;color=0,0,0&amp;vpa=1&amp;vtp=1"/>
          <p:cNvSpPr/>
          <p:nvPr/>
        </p:nvSpPr>
        <p:spPr>
          <a:xfrm>
            <a:off x="6721539" y="969264"/>
            <a:ext cx="35560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1_2#ebbb947f5.choices?pid=332b81874&amp;color=0,0,0&amp;vtp=1&amp;bbb=1"/>
          <p:cNvSpPr/>
          <p:nvPr/>
        </p:nvSpPr>
        <p:spPr>
          <a:xfrm>
            <a:off x="722376" y="1401987"/>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A.用洋葱鳞片叶进行实验效果较好</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.无水乙醇只能溶解叶绿素，不能溶解其他色素</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.画滤液细线应做到细、齐、直，并重复画线以增加色素含量</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.可使用圆珠笔在滤纸条上画线，确定色素扩散的起始位置</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73_1#4105a0d6d?pid=acd984966&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根据在层析液中的层析结果可知，1、2、3、4依次为胡萝卜素、叶黄素、叶绿素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，色素3的条带颜色为蓝绿色，A错误；色素1距离起点最远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说明其在层析液中的溶解度最</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，色素1、2依次为胡萝卜素和叶黄素，主要吸收蓝紫光，B错误；色素5溶于水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为水溶性色</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，因而可能存在于植物的液泡中，C正确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提取色素时需加入</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无水乙醇和二氧化硅</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有保护色素的作用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，无水乙醇能溶解色素，二氧化硅起到充分研磨的作用，D错误。</a:t>
                </a:r>
                <a:endParaRPr lang="en-US" altLang="zh-CN" sz="2200" dirty="0"/>
              </a:p>
            </p:txBody>
          </p:sp>
        </mc:Choice>
        <mc:Fallback>
          <p:sp>
            <p:nvSpPr>
              <p:cNvPr id="2" name="QC_6_AS.73_1#4105a0d6d?pid=acd984966&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53d7217c3.fixed?pid=a2ee5f415&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53d7217c3.fixed?pid=a2ee5f415&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光合作用的原理和应用</a:t>
            </a:r>
            <a:endParaRPr lang="en-US" altLang="zh-CN" sz="4400" dirty="0"/>
          </a:p>
        </p:txBody>
      </p:sp>
      <p:pic>
        <p:nvPicPr>
          <p:cNvPr id="4" name="C_4#53d7217c3.fixed?pid=a2ee5f415&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53d7217c3.fixed?pid=a2ee5f415&amp;color=255,255,255&amp;vtp=1&amp;bbb=1"/>
          <p:cNvSpPr/>
          <p:nvPr/>
        </p:nvSpPr>
        <p:spPr>
          <a:xfrm>
            <a:off x="10460736" y="4343400"/>
            <a:ext cx="1709928" cy="640080"/>
          </a:xfrm>
          <a:prstGeom prst="rect">
            <a:avLst/>
          </a:prstGeom>
          <a:noFill/>
        </p:spPr>
        <p:txBody>
          <a:bodyPr wrap="none" lIns="0" tIns="0" rIns="0" bIns="0" rtlCol="0" anchor="ctr"/>
          <a:lstStyle/>
          <a:p>
            <a:pPr algn="l" latinLnBrk="1">
              <a:lnSpc>
                <a:spcPts val="49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4_1#88f680649?pid=8da5b9e72&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1.下列关于探索光合作用原理的部分实验，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描述正确的是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75_1#88f680649.bracket?pid=8da5b9e72&amp;color=0,0,0&amp;vpa=26&amp;vtp=1"/>
          <p:cNvSpPr/>
          <p:nvPr/>
        </p:nvSpPr>
        <p:spPr>
          <a:xfrm>
            <a:off x="7229539" y="969264"/>
            <a:ext cx="35560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6_BD.74_2#88f680649.choices?pid=8da5b9e72&amp;color=0,0,0&amp;vtp=1&amp;bbb=1"/>
              <p:cNvSpPr/>
              <p:nvPr/>
            </p:nvSpPr>
            <p:spPr>
              <a:xfrm>
                <a:off x="722376" y="1401987"/>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A.卡尔文的实验中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向小球藻提供</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光照一段时间</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先于</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出现</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.希尔反应表明植物的光合作用产生的氧气中的氧元素全部来自水</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.阿尔农在光照下进行实验，发现水的光解过程伴随着</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的合成</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鲁宾和卡门利用</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sup>
                    </m:s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的同位素</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sup>
                    </m:s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同时标记</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证明光合作用释放的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来自水</a:t>
                </a:r>
                <a:endParaRPr lang="en-US" altLang="zh-CN" sz="2000" dirty="0"/>
              </a:p>
            </p:txBody>
          </p:sp>
        </mc:Choice>
        <mc:Fallback>
          <p:sp>
            <p:nvSpPr>
              <p:cNvPr id="4" name="QC_6_BD.74_2#88f680649.choices?pid=8da5b9e72&amp;color=0,0,0&amp;vtp=1&amp;bbb=1"/>
              <p:cNvSpPr>
                <a:spLocks noRot="1" noChangeAspect="1" noMove="1" noResize="1" noEditPoints="1" noAdjustHandles="1" noChangeArrowheads="1" noChangeShapeType="1" noTextEdit="1"/>
              </p:cNvSpPr>
              <p:nvPr/>
            </p:nvSpPr>
            <p:spPr>
              <a:xfrm>
                <a:off x="722376" y="1401987"/>
                <a:ext cx="10753344" cy="1866900"/>
              </a:xfrm>
              <a:prstGeom prst="rect">
                <a:avLst/>
              </a:prstGeom>
              <a:blipFill rotWithShape="1">
                <a:blip r:embed="rId1"/>
                <a:stretch>
                  <a:fillRect l="-4" t="-29" b="2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76_1#88f680649?pid=8da5b9e72&amp;color=0,0,0&amp;mp=1&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向小球藻提供</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光照一段时间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暗反应中先进行</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的固定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，再进行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的还原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而后生成</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先于</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希尔反应是指离体叶绿体在适当条件</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下发生水的光解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、产生氧气的化学反应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不能表明植物光合作用产生的氧气中的氧元素全部来自</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，B错误；阿尔农通过实验证实了叶绿体合成</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的过程总是与水的光解相伴随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该实验需要</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在光照下进行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鲁宾和卡门利用</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sup>
                    </m:s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的同位素</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sup>
                    </m:s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分别标记</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证明光合作用释放</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来自水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6_AS.76_1#88f680649?pid=8da5b9e72&amp;color=0,0,0&amp;mp=1&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1092"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77_1#88f680649?pid=8da5b9e72&amp;color=0,0,0&amp;mp=1&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离体叶绿体在适当条件下发生水的光解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、产生氧气的化学反应称为希尔反应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希尔反应的结果能</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说明水的光解产生氧气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，但不能说明植物光合作用所产生的氧气中的氧元素全部来自水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鲁宾和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卡门的实验才证明了植物光合作用产生的氧气中的氧元素全部来自水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8_1#8cd7b4a2d?sp=1&amp;pid=dd071f413&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［云南文山2025高一上月考］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下图为高等植物光合作用的部分过程示意图，甲、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乙表示物质</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表示反应阶段。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79_1#8cd7b4a2d.bracket?pid=dd071f413&amp;color=0,0,0&amp;vpa=27&amp;vtp=1"/>
          <p:cNvSpPr/>
          <p:nvPr/>
        </p:nvSpPr>
        <p:spPr>
          <a:xfrm>
            <a:off x="5227701" y="14292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6_BD.78_2#8cd7b4a2d?htil=10&amp;pid=dd071f413&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587791" y="2021528"/>
            <a:ext cx="3026664" cy="130759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78_3#8cd7b4a2d.choices?htil=10&amp;pid=dd071f413&amp;color=0,0,0&amp;vtp=1&amp;bbb=1"/>
              <p:cNvSpPr/>
              <p:nvPr/>
            </p:nvSpPr>
            <p:spPr>
              <a:xfrm>
                <a:off x="722376" y="1932662"/>
                <a:ext cx="759866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物质甲是</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图中①是光合作用的暗反应阶段</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.吸收光能的色素分布在叶绿体的基质中</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.图中①为②提供的物质乙是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阶段包括的生理过程有</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的固定和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的还原</a:t>
                </a:r>
                <a:endParaRPr lang="en-US" altLang="zh-CN" sz="2000" dirty="0"/>
              </a:p>
            </p:txBody>
          </p:sp>
        </mc:Choice>
        <mc:Fallback>
          <p:sp>
            <p:nvSpPr>
              <p:cNvPr id="5" name="QC_6_BD.78_3#8cd7b4a2d.choices?htil=10&amp;pid=dd071f413&amp;color=0,0,0&amp;vtp=1&amp;bbb=1"/>
              <p:cNvSpPr>
                <a:spLocks noRot="1" noChangeAspect="1" noMove="1" noResize="1" noEditPoints="1" noAdjustHandles="1" noChangeArrowheads="1" noChangeShapeType="1" noTextEdit="1"/>
              </p:cNvSpPr>
              <p:nvPr/>
            </p:nvSpPr>
            <p:spPr>
              <a:xfrm>
                <a:off x="722376" y="1932662"/>
                <a:ext cx="7598664" cy="1866900"/>
              </a:xfrm>
              <a:prstGeom prst="rect">
                <a:avLst/>
              </a:prstGeom>
              <a:blipFill rotWithShape="1">
                <a:blip r:embed="rId2"/>
                <a:stretch>
                  <a:fillRect l="-5"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80_1#8cd7b4a2d?pid=dd071f413&amp;color=0,0,0&amp;mp=1&amp;vtp=1&amp;bt=1&amp;bbb=1&amp;hb=1"/>
              <p:cNvSpPr/>
              <p:nvPr/>
            </p:nvSpPr>
            <p:spPr>
              <a:xfrm>
                <a:off x="722376" y="972000"/>
                <a:ext cx="10753344" cy="1384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光反应中水的光解可产生氧气，物质甲为氧气，①是光反应阶段，A错误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吸收光能的色</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素分布在叶绿体的类囊体薄膜上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，B错误；①为光反应阶段，②为暗反应阶段，①为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提供的物</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质乙是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，C错误；②是暗反应阶段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该过程的物质变化包括</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的固定和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的还原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80_1#8cd7b4a2d?pid=dd071f413&amp;color=0,0,0&amp;mp=1&amp;vtp=1&amp;bt=1&amp;bbb=1&amp;hb=1"/>
              <p:cNvSpPr>
                <a:spLocks noRot="1" noChangeAspect="1" noMove="1" noResize="1" noEditPoints="1" noAdjustHandles="1" noChangeArrowheads="1" noChangeShapeType="1" noTextEdit="1"/>
              </p:cNvSpPr>
              <p:nvPr/>
            </p:nvSpPr>
            <p:spPr>
              <a:xfrm>
                <a:off x="722376" y="972000"/>
                <a:ext cx="10753344" cy="1384300"/>
              </a:xfrm>
              <a:prstGeom prst="rect">
                <a:avLst/>
              </a:prstGeom>
              <a:blipFill rotWithShape="1">
                <a:blip r:embed="rId1"/>
                <a:stretch>
                  <a:fillRect l="-4" t="-33" r="-2911" b="3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81_1#20345bc94?htil=11&amp;pid=dd071f413&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126526" y="1115568"/>
            <a:ext cx="4069080" cy="19476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6_BD.81_2#20345bc94?htil=11&amp;sp=1&amp;pid=dd071f413&amp;color=0,0,0&amp;vtp=1&amp;bt=1&amp;bbb=1&amp;hb=1"/>
          <p:cNvSpPr/>
          <p:nvPr/>
        </p:nvSpPr>
        <p:spPr>
          <a:xfrm>
            <a:off x="722376" y="969264"/>
            <a:ext cx="654710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3.根据如图所示光合作用过程判断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6_AN.82_1#20345bc94.bracket?pid=dd071f413&amp;color=0,0,0&amp;vpa=28&amp;vtp=1"/>
          <p:cNvSpPr/>
          <p:nvPr/>
        </p:nvSpPr>
        <p:spPr>
          <a:xfrm>
            <a:off x="922401" y="1426464"/>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5" name="QC_6_BD.81_3#20345bc94.choices?htil=11&amp;pid=dd071f413&amp;color=0,0,0&amp;vtp=1&amp;bbb=1"/>
              <p:cNvSpPr/>
              <p:nvPr/>
            </p:nvSpPr>
            <p:spPr>
              <a:xfrm>
                <a:off x="722376" y="1930434"/>
                <a:ext cx="654710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A.⑤过程发生于叶绿体基质中</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.⑥过程发生于叶绿体类囊体薄膜上</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.图中①～④依次为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不仅用于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的还原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，还可促进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的结合</a:t>
                </a:r>
                <a:endParaRPr lang="en-US" altLang="zh-CN" sz="2000" dirty="0"/>
              </a:p>
            </p:txBody>
          </p:sp>
        </mc:Choice>
        <mc:Fallback>
          <p:sp>
            <p:nvSpPr>
              <p:cNvPr id="5" name="QC_6_BD.81_3#20345bc94.choices?htil=11&amp;pid=dd071f413&amp;color=0,0,0&amp;vtp=1&amp;bbb=1"/>
              <p:cNvSpPr>
                <a:spLocks noRot="1" noChangeAspect="1" noMove="1" noResize="1" noEditPoints="1" noAdjustHandles="1" noChangeArrowheads="1" noChangeShapeType="1" noTextEdit="1"/>
              </p:cNvSpPr>
              <p:nvPr/>
            </p:nvSpPr>
            <p:spPr>
              <a:xfrm>
                <a:off x="722376" y="1930434"/>
                <a:ext cx="6547104" cy="1866900"/>
              </a:xfrm>
              <a:prstGeom prst="rect">
                <a:avLst/>
              </a:prstGeom>
              <a:blipFill rotWithShape="1">
                <a:blip r:embed="rId2"/>
                <a:stretch>
                  <a:fillRect l="-6" t="-2" b="2"/>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83_1#20345bc94?pid=dd071f413&amp;color=0,0,0&amp;mp=1&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P106“概念检测”</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的变式题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教材中题目以填图的形式考查光合作用过程中的物</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质的变化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，较基础；本题以选择题形式综合考查光合作用过程中物质变化、场所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光反应与暗反</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应的关系等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，难度略有增加。</a:t>
                </a:r>
                <a:endParaRPr lang="en-US" altLang="zh-CN" sz="2000" dirty="0"/>
              </a:p>
            </p:txBody>
          </p:sp>
        </mc:Choice>
        <mc:Fallback>
          <p:sp>
            <p:nvSpPr>
              <p:cNvPr id="2" name="QC_6_EX.83_1#20345bc94?pid=dd071f413&amp;color=0,0,0&amp;mp=1&amp;vtp=1&amp;bt=1&amp;bbb=1&amp;hb=1"/>
              <p:cNvSpPr>
                <a:spLocks noRot="1" noChangeAspect="1" noMove="1" noResize="1" noEditPoints="1" noAdjustHandles="1" noChangeArrowheads="1" noChangeShapeType="1" noTextEdit="1"/>
              </p:cNvSpPr>
              <p:nvPr/>
            </p:nvSpPr>
            <p:spPr>
              <a:xfrm>
                <a:off x="722376" y="972000"/>
                <a:ext cx="10753344" cy="1841500"/>
              </a:xfrm>
              <a:prstGeom prst="rect">
                <a:avLst/>
              </a:prstGeom>
              <a:blipFill rotWithShape="1">
                <a:blip r:embed="rId1"/>
                <a:stretch>
                  <a:fillRect l="-4" t="-24" r="-402" b="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84_1#20345bc94?pid=dd071f413&amp;color=0,0,0&amp;mp=1&amp;vtp=1&amp;bt=1&amp;bbb=1&amp;hb=1"/>
              <p:cNvSpPr/>
              <p:nvPr/>
            </p:nvSpPr>
            <p:spPr>
              <a:xfrm>
                <a:off x="722376" y="972000"/>
                <a:ext cx="10753344" cy="1943100"/>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分析题图可知，⑤是光反应阶段，发生于叶绿体类囊体薄膜上，A错误；⑥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为暗反应阶段</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9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发生于叶绿体基质中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，B错误；据图分析可知，①是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④是</a:t>
                </a:r>
                <a14:m>
                  <m:oMath xmlns:m="http://schemas.openxmlformats.org/officeDocument/2006/math">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2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22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9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正确；②是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，是光反应的产物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的还原提供能量</a:t>
                </a:r>
                <a:r>
                  <a:rPr lang="en-US" altLang="zh-CN" sz="22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结合形成</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不消耗能量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2" name="QC_6_AS.84_1#20345bc94?pid=dd071f413&amp;color=0,0,0&amp;mp=1&amp;vtp=1&amp;bt=1&amp;bbb=1&amp;hb=1"/>
              <p:cNvSpPr>
                <a:spLocks noRot="1" noChangeAspect="1" noMove="1" noResize="1" noEditPoints="1" noAdjustHandles="1" noChangeArrowheads="1" noChangeShapeType="1" noTextEdit="1"/>
              </p:cNvSpPr>
              <p:nvPr/>
            </p:nvSpPr>
            <p:spPr>
              <a:xfrm>
                <a:off x="722376" y="972000"/>
                <a:ext cx="10753344" cy="1943100"/>
              </a:xfrm>
              <a:prstGeom prst="rect">
                <a:avLst/>
              </a:prstGeom>
              <a:blipFill rotWithShape="1">
                <a:blip r:embed="rId1"/>
                <a:stretch>
                  <a:fillRect l="-4" t="-23" r="-2120" b="2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3_1#ebbb947f5?pid=332b81874&amp;color=0,0,0&amp;mp=1&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洋葱鳞片叶中含有的色素较少，用洋葱鳞片叶进行实验效果较差，A错误；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除了叶绿素</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叶绿体中的类胡萝卜素也能溶解在无水乙醇中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，B错误；画滤液细线时应做到细、齐、直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待滤</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液干后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，再重画一到两次以增加色素含量，这样滤纸条上的色素条带明显，效果好，C正确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圆</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珠笔中的色素可溶解到层析液中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，会对实验结果造成干扰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应使用铅笔在滤纸条上画线确定色素</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扩散的起始位置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85_1#8a5c25e16?htil=12&amp;pid=66e20f78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959486" y="1054296"/>
            <a:ext cx="2478024" cy="214884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6_BD.85_2#8a5c25e16?htil=12&amp;sp=1&amp;pid=66e20f78f&amp;color=0,0,0&amp;vtp=1&amp;bt=1&amp;bbb=1&amp;hb=1"/>
              <p:cNvSpPr/>
              <p:nvPr/>
            </p:nvSpPr>
            <p:spPr>
              <a:xfrm>
                <a:off x="722376" y="972000"/>
                <a:ext cx="8138160"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［天津武清区2025高一上月考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在一定的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浓度和适宜的温度下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得不同光照强度下的番茄叶片光合作用强度如图所示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6_BD.85_2#8a5c25e16?htil=12&amp;sp=1&amp;pid=66e20f78f&amp;color=0,0,0&amp;vtp=1&amp;bt=1&amp;bbb=1&amp;hb=1"/>
              <p:cNvSpPr>
                <a:spLocks noRot="1" noChangeAspect="1" noMove="1" noResize="1" noEditPoints="1" noAdjustHandles="1" noChangeArrowheads="1" noChangeShapeType="1" noTextEdit="1"/>
              </p:cNvSpPr>
              <p:nvPr/>
            </p:nvSpPr>
            <p:spPr>
              <a:xfrm>
                <a:off x="722376" y="972000"/>
                <a:ext cx="8138160" cy="1371600"/>
              </a:xfrm>
              <a:prstGeom prst="rect">
                <a:avLst/>
              </a:prstGeom>
              <a:blipFill rotWithShape="1">
                <a:blip r:embed="rId2"/>
                <a:stretch>
                  <a:fillRect l="-5" t="-33" r="-1454" b="33"/>
                </a:stretch>
              </a:blipFill>
            </p:spPr>
            <p:txBody>
              <a:bodyPr/>
              <a:lstStyle/>
              <a:p>
                <a:r>
                  <a:rPr lang="zh-CN" altLang="en-US">
                    <a:noFill/>
                  </a:rPr>
                  <a:t> </a:t>
                </a:r>
              </a:p>
            </p:txBody>
          </p:sp>
        </mc:Fallback>
      </mc:AlternateContent>
      <p:sp>
        <p:nvSpPr>
          <p:cNvPr id="4" name="QC_6_AN.86_1#8a5c25e16.bracket?pid=66e20f78f&amp;color=0,0,0&amp;vpa=29&amp;vtp=1"/>
          <p:cNvSpPr/>
          <p:nvPr/>
        </p:nvSpPr>
        <p:spPr>
          <a:xfrm>
            <a:off x="909701" y="18864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6_BD.85_3#8a5c25e16.choices?htil=12&amp;pid=66e20f78f&amp;color=0,0,0&amp;vtp=1&amp;bbb=1"/>
              <p:cNvSpPr/>
              <p:nvPr/>
            </p:nvSpPr>
            <p:spPr>
              <a:xfrm>
                <a:off x="722376" y="2389862"/>
                <a:ext cx="8138160"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A.A点时产生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的场所只有线粒体</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点时，番茄开始进行光合作用</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点时真正的光合速率约为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D.C点后限制光合作用强度的因素可能是</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endParaRPr lang="en-US" altLang="zh-CN" sz="2000" dirty="0"/>
              </a:p>
            </p:txBody>
          </p:sp>
        </mc:Choice>
        <mc:Fallback>
          <p:sp>
            <p:nvSpPr>
              <p:cNvPr id="5" name="QC_6_BD.85_3#8a5c25e16.choices?htil=12&amp;pid=66e20f78f&amp;color=0,0,0&amp;vtp=1&amp;bbb=1"/>
              <p:cNvSpPr>
                <a:spLocks noRot="1" noChangeAspect="1" noMove="1" noResize="1" noEditPoints="1" noAdjustHandles="1" noChangeArrowheads="1" noChangeShapeType="1" noTextEdit="1"/>
              </p:cNvSpPr>
              <p:nvPr/>
            </p:nvSpPr>
            <p:spPr>
              <a:xfrm>
                <a:off x="722376" y="2389862"/>
                <a:ext cx="8138160" cy="1866900"/>
              </a:xfrm>
              <a:prstGeom prst="rect">
                <a:avLst/>
              </a:prstGeom>
              <a:blipFill rotWithShape="1">
                <a:blip r:embed="rId3"/>
                <a:stretch>
                  <a:fillRect l="-5" t="-19" r="5"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87_1#8a5c25e16?pid=66e20f78f&amp;color=0,0,0&amp;vtp=1&amp;bt=1&amp;bbb=1&amp;hb=1"/>
              <p:cNvSpPr/>
              <p:nvPr/>
            </p:nvSpPr>
            <p:spPr>
              <a:xfrm>
                <a:off x="722376" y="972000"/>
                <a:ext cx="10753344" cy="2781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A点没有光照，只进行细胞呼吸，产生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的场所是细胞质基质和线粒体，A错误；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点之</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后即开始了光合作用</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段光合速率小于呼吸速率，B点呼吸作用强度与光合作用强度相等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；C点时的净光合速率约为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真光合速率还必须加上细胞呼吸速率</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约为</a:t>
                </a:r>
                <a14:m>
                  <m:oMath xmlns:m="http://schemas.openxmlformats.org/officeDocument/2006/math">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15</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sz="22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m:t>
                        </m:r>
                      </m:e>
                      <m:sup>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p>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2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r>
                      <a:rPr lang="en-US" altLang="zh-CN" sz="22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点后的限制因素是除去光照强度之外的其</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他外界因素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，由于该实验是在适宜温度条件下进行的，因此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点后限制光合作用强度的因素可能</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87_1#8a5c25e16?pid=66e20f78f&amp;color=0,0,0&amp;vtp=1&amp;bt=1&amp;bbb=1&amp;hb=1"/>
              <p:cNvSpPr>
                <a:spLocks noRot="1" noChangeAspect="1" noMove="1" noResize="1" noEditPoints="1" noAdjustHandles="1" noChangeArrowheads="1" noChangeShapeType="1" noTextEdit="1"/>
              </p:cNvSpPr>
              <p:nvPr/>
            </p:nvSpPr>
            <p:spPr>
              <a:xfrm>
                <a:off x="722376" y="972000"/>
                <a:ext cx="10753344" cy="2781300"/>
              </a:xfrm>
              <a:prstGeom prst="rect">
                <a:avLst/>
              </a:prstGeom>
              <a:blipFill rotWithShape="1">
                <a:blip r:embed="rId1"/>
                <a:stretch>
                  <a:fillRect l="-4" t="-16"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88_1#8a5c25e16?pid=66e20f78f&amp;color=0,0,0&amp;vtp=1&amp;bt=1&amp;bbb=1&amp;hb=1"/>
              <p:cNvSpPr/>
              <p:nvPr/>
            </p:nvSpPr>
            <p:spPr>
              <a:xfrm>
                <a:off x="722376" y="972000"/>
                <a:ext cx="10753344" cy="41910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区分真正光合速率</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（总光合速率）和净光合速率的方法</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1）从检测对象上进行区分</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研究总光合速率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可检测</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的产生量、</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的消耗量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、有机物的合成量等；研究净光合速率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的释放量、</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的吸收量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、有机物的积累量等。</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2）在图像上区分</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总光合速率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，不会小于0；</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净光合速率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总光合速率-呼吸速率，当总光合速率小于呼吸速率时，净光合速率会出现负值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较典型的是在光照强度为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0时，净光合速率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呼吸速率，如本题图中的A点。</a:t>
                </a:r>
                <a:endParaRPr lang="en-US" altLang="zh-CN" sz="2000" dirty="0"/>
              </a:p>
            </p:txBody>
          </p:sp>
        </mc:Choice>
        <mc:Fallback>
          <p:sp>
            <p:nvSpPr>
              <p:cNvPr id="2" name="QC_6_EX.88_1#8a5c25e16?pid=66e20f78f&amp;color=0,0,0&amp;vtp=1&amp;bt=1&amp;bbb=1&amp;hb=1"/>
              <p:cNvSpPr>
                <a:spLocks noRot="1" noChangeAspect="1" noMove="1" noResize="1" noEditPoints="1" noAdjustHandles="1" noChangeArrowheads="1" noChangeShapeType="1" noTextEdit="1"/>
              </p:cNvSpPr>
              <p:nvPr/>
            </p:nvSpPr>
            <p:spPr>
              <a:xfrm>
                <a:off x="722376" y="972000"/>
                <a:ext cx="10753344" cy="4191000"/>
              </a:xfrm>
              <a:prstGeom prst="rect">
                <a:avLst/>
              </a:prstGeom>
              <a:blipFill rotWithShape="1">
                <a:blip r:embed="rId1"/>
                <a:stretch>
                  <a:fillRect l="-4" t="-11" r="-827" b="1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89_1#c8fbf2e4f?htil=13&amp;pid=66e20f78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369602" y="1054296"/>
            <a:ext cx="2852928" cy="243230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6_BD.89_2#c8fbf2e4f?htil=13&amp;sp=1&amp;pid=66e20f78f&amp;color=0,0,0&amp;vtp=1&amp;bt=1&amp;bbb=1&amp;hb=1"/>
              <p:cNvSpPr/>
              <p:nvPr/>
            </p:nvSpPr>
            <p:spPr>
              <a:xfrm>
                <a:off x="722376" y="972000"/>
                <a:ext cx="7763256"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［北京东城区2025高一上月考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某绿色植物的光合速率与叶片温</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度、</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浓度的关系如图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下列分析错误的是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6_BD.89_2#c8fbf2e4f?htil=13&amp;sp=1&amp;pid=66e20f78f&amp;color=0,0,0&amp;vtp=1&amp;bt=1&amp;bbb=1&amp;hb=1"/>
              <p:cNvSpPr>
                <a:spLocks noRot="1" noChangeAspect="1" noMove="1" noResize="1" noEditPoints="1" noAdjustHandles="1" noChangeArrowheads="1" noChangeShapeType="1" noTextEdit="1"/>
              </p:cNvSpPr>
              <p:nvPr/>
            </p:nvSpPr>
            <p:spPr>
              <a:xfrm>
                <a:off x="722376" y="972000"/>
                <a:ext cx="7763256" cy="914400"/>
              </a:xfrm>
              <a:prstGeom prst="rect">
                <a:avLst/>
              </a:prstGeom>
              <a:blipFill rotWithShape="1">
                <a:blip r:embed="rId2"/>
                <a:stretch>
                  <a:fillRect l="-5" t="-49" r="2" b="49"/>
                </a:stretch>
              </a:blipFill>
            </p:spPr>
            <p:txBody>
              <a:bodyPr/>
              <a:lstStyle/>
              <a:p>
                <a:r>
                  <a:rPr lang="zh-CN" altLang="en-US">
                    <a:noFill/>
                  </a:rPr>
                  <a:t> </a:t>
                </a:r>
              </a:p>
            </p:txBody>
          </p:sp>
        </mc:Fallback>
      </mc:AlternateContent>
      <p:sp>
        <p:nvSpPr>
          <p:cNvPr id="4" name="QC_6_AN.90_1#c8fbf2e4f.bracket?pid=66e20f78f&amp;color=0,0,0&amp;vpa=30&amp;vtp=1"/>
          <p:cNvSpPr/>
          <p:nvPr/>
        </p:nvSpPr>
        <p:spPr>
          <a:xfrm>
            <a:off x="5909755" y="14292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6_BD.89_3#c8fbf2e4f.choices?htil=13&amp;pid=66e20f78f&amp;color=0,0,0&amp;vtp=1&amp;bbb=1"/>
              <p:cNvSpPr/>
              <p:nvPr/>
            </p:nvSpPr>
            <p:spPr>
              <a:xfrm>
                <a:off x="722376" y="1894528"/>
                <a:ext cx="7763256"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A.低于最适温度时，光合速率随温度升高而升高</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适当升高</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浓度可提高光合作用的最适温度</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𝜇</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，温度对光合速率影响较小</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可通过升高</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浓度来不断提高光合速率</a:t>
                </a:r>
                <a:endParaRPr lang="en-US" altLang="zh-CN" sz="2000" dirty="0"/>
              </a:p>
            </p:txBody>
          </p:sp>
        </mc:Choice>
        <mc:Fallback>
          <p:sp>
            <p:nvSpPr>
              <p:cNvPr id="5" name="QC_6_BD.89_3#c8fbf2e4f.choices?htil=13&amp;pid=66e20f78f&amp;color=0,0,0&amp;vtp=1&amp;bbb=1"/>
              <p:cNvSpPr>
                <a:spLocks noRot="1" noChangeAspect="1" noMove="1" noResize="1" noEditPoints="1" noAdjustHandles="1" noChangeArrowheads="1" noChangeShapeType="1" noTextEdit="1"/>
              </p:cNvSpPr>
              <p:nvPr/>
            </p:nvSpPr>
            <p:spPr>
              <a:xfrm>
                <a:off x="722376" y="1894528"/>
                <a:ext cx="7763256" cy="1866900"/>
              </a:xfrm>
              <a:prstGeom prst="rect">
                <a:avLst/>
              </a:prstGeom>
              <a:blipFill rotWithShape="1">
                <a:blip r:embed="rId3"/>
                <a:stretch>
                  <a:fillRect l="-5" t="-17" r="2" b="1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91_1#c8fbf2e4f?pid=66e20f78f&amp;color=0,0,0&amp;vtp=1&amp;bt=1&amp;bbb=1&amp;hb=1"/>
              <p:cNvSpPr/>
              <p:nvPr/>
            </p:nvSpPr>
            <p:spPr>
              <a:xfrm>
                <a:off x="722376" y="972000"/>
                <a:ext cx="10753344" cy="3670300"/>
              </a:xfrm>
              <a:prstGeom prst="rect">
                <a:avLst/>
              </a:prstGeom>
              <a:noFill/>
            </p:spPr>
            <p:txBody>
              <a:bodyPr wrap="none" lIns="0" tIns="0" rIns="0" bIns="0" rtlCol="0" anchor="t"/>
              <a:lstStyle/>
              <a:p>
                <a:pPr algn="l" latinLnBrk="1">
                  <a:lnSpc>
                    <a:spcPts val="3700"/>
                  </a:lnSpc>
                </a:pPr>
                <a:r>
                  <a:rPr lang="en-US" altLang="zh-CN" sz="2200" b="1" i="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浓度一定时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，光合速率会先随着温度的升高而增大，达到最适温度时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光合速率达</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到最高值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，后随温度的升高而减小，A正确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𝜇</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光合作用最适温度为</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370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𝜇</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，光合作用最适温度为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浓度为</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𝜇</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，光合作用最适温度大于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表明在一定范围内</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浓度的升高会使光合作</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用最适温度升高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，B正确。分析题图可知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𝜇</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光合速率随温度的升高</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变化程度不大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浓度为其他数值时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，光合速率随温度的升高变化程度较大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𝜇</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，温度对光合速率影响小，C正确。分析题图可知，</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适当提高</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，光合速率提高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但光合速率不会随</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浓度的升高持续提高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6_AS.91_1#c8fbf2e4f?pid=66e20f78f&amp;color=0,0,0&amp;vtp=1&amp;bt=1&amp;bbb=1&amp;hb=1"/>
              <p:cNvSpPr>
                <a:spLocks noRot="1" noChangeAspect="1" noMove="1" noResize="1" noEditPoints="1" noAdjustHandles="1" noChangeArrowheads="1" noChangeShapeType="1" noTextEdit="1"/>
              </p:cNvSpPr>
              <p:nvPr/>
            </p:nvSpPr>
            <p:spPr>
              <a:xfrm>
                <a:off x="722376" y="972000"/>
                <a:ext cx="10753344" cy="3670300"/>
              </a:xfrm>
              <a:prstGeom prst="rect">
                <a:avLst/>
              </a:prstGeom>
              <a:blipFill rotWithShape="1">
                <a:blip r:embed="rId1"/>
                <a:stretch>
                  <a:fillRect l="-4" t="-12" r="-130" b="12"/>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92_1#6b2fde25f?sp=1&amp;pid=66e20f78f&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［四川达州2025高一上期末］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科研人员通过研究遮阴对花生光合作用的影响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为花生的合理间</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种提供依据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。科研人员从开花至果实成熟，每天定时对花生植株进行遮阴处理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实验结果如表所</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AlternateContent xmlns:mc="http://schemas.openxmlformats.org/markup-compatibility/2006" xmlns:a14="http://schemas.microsoft.com/office/drawing/2010/main">
        <mc:Choice Requires="a14">
          <p:graphicFrame>
            <p:nvGraphicFramePr>
              <p:cNvPr id="64" name="QC_6_BD.92_2#6b2fde25f?colgroup=3,4,4,6,6,6,6&amp;pid=66e20f78f&amp;color=0,0,0&amp;vtp=1&amp;bbb=1&amp;hb=1"/>
              <p:cNvGraphicFramePr>
                <a:graphicFrameLocks noGrp="1"/>
              </p:cNvGraphicFramePr>
              <p:nvPr/>
            </p:nvGraphicFramePr>
            <p:xfrm>
              <a:off x="722376" y="2478728"/>
              <a:ext cx="10725912" cy="2631440"/>
            </p:xfrm>
            <a:graphic>
              <a:graphicData uri="http://schemas.openxmlformats.org/drawingml/2006/table">
                <a:tbl>
                  <a:tblPr/>
                  <a:tblGrid>
                    <a:gridCol w="1069848"/>
                    <a:gridCol w="1389888"/>
                    <a:gridCol w="1389888"/>
                    <a:gridCol w="1719072"/>
                    <a:gridCol w="1719072"/>
                    <a:gridCol w="1719072"/>
                    <a:gridCol w="1719072"/>
                  </a:tblGrid>
                  <a:tr h="1252220">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光补偿点</a:t>
                          </a: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ctr" latinLnBrk="1" hangingPunct="0">
                            <a:lnSpc>
                              <a:spcPts val="30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光饱和点</a:t>
                          </a: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ctr" latinLnBrk="1" hangingPunct="0">
                            <a:lnSpc>
                              <a:spcPts val="30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klx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叶绿素含量</a:t>
                          </a: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m:t>
                                  </m:r>
                                </m:e>
                                <m:sup>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p>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单株光合产量</a:t>
                          </a:r>
                          <a:endPar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干重）/</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单株叶光合产</a:t>
                          </a:r>
                          <a:endPar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（干重）/</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单株果实光合</a:t>
                          </a:r>
                          <a:endPar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ctr" latinLnBrk="1" hangingPunct="0">
                            <a:lnSpc>
                              <a:spcPts val="32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产量</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干重</a:t>
                          </a: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不遮阴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18.92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遮阴</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2.66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18.84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8.21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遮阴</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16.64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6.13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64" name="QC_6_BD.92_2#6b2fde25f?colgroup=3,4,4,6,6,6,6&amp;pid=66e20f78f&amp;color=0,0,0&amp;vtp=1&amp;bbb=1&amp;hb=1"/>
              <p:cNvGraphicFramePr>
                <a:graphicFrameLocks noGrp="1"/>
              </p:cNvGraphicFramePr>
              <p:nvPr/>
            </p:nvGraphicFramePr>
            <p:xfrm>
              <a:off x="722376" y="2478728"/>
              <a:ext cx="10725912" cy="2631440"/>
            </p:xfrm>
            <a:graphic>
              <a:graphicData uri="http://schemas.openxmlformats.org/drawingml/2006/table">
                <a:tbl>
                  <a:tblPr/>
                  <a:tblGrid>
                    <a:gridCol w="1069848"/>
                    <a:gridCol w="1389888"/>
                    <a:gridCol w="1389888"/>
                    <a:gridCol w="1719072"/>
                    <a:gridCol w="1719072"/>
                    <a:gridCol w="1719072"/>
                    <a:gridCol w="1719072"/>
                  </a:tblGrid>
                  <a:tr h="1252220">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不遮阴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18.92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2.66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18.84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8.21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16.64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6.13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6_BD.92_3#6b2fde25f?pid=66e20f78f&amp;color=0,0,0&amp;vtp=1&amp;bbb=1&amp;hb=1"/>
          <p:cNvSpPr/>
          <p:nvPr/>
        </p:nvSpPr>
        <p:spPr>
          <a:xfrm>
            <a:off x="722376" y="5247328"/>
            <a:ext cx="10753344" cy="9144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光补偿点指光合速率等于呼吸速率时的光照强度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光饱和点指光合速率达到最大值时的最低</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光照强度</a:t>
            </a:r>
            <a:endParaRPr lang="en-US" altLang="zh-CN" sz="2000" dirty="0"/>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94_1#6b2fde25f.choices?pid=66e20f78f&amp;color=0,0,0&amp;vtp=1&amp;bt=1&amp;bbb=1"/>
          <p:cNvSpPr/>
          <p:nvPr/>
        </p:nvSpPr>
        <p:spPr>
          <a:xfrm>
            <a:off x="722376" y="972000"/>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A.花生植株可通过增加叶绿素含量来适应弱光环境</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.遮阴处理对花生植株的光反应和暗反应均会产生影响</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.遮阴处理对花生植株的呼吸作用强度没有明显影响</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.较长时间遮阴处理下，花生植株可能优先将光合产物分配至叶中</a:t>
            </a:r>
            <a:endParaRPr lang="en-US" altLang="zh-CN" sz="2000" dirty="0"/>
          </a:p>
        </p:txBody>
      </p:sp>
      <p:sp>
        <p:nvSpPr>
          <p:cNvPr id="3" name="QC_6_AN.93_1#6b2fde25f.bracket?pid=66e20f78f&amp;color=0,0,0&amp;vpa=31&amp;vtp=1&amp;answeroption=C"/>
          <p:cNvSpPr txBox="1"/>
          <p:nvPr/>
        </p:nvSpPr>
        <p:spPr>
          <a:xfrm>
            <a:off x="595376" y="1985460"/>
            <a:ext cx="397545" cy="477054"/>
          </a:xfrm>
          <a:prstGeom prst="rect">
            <a:avLst/>
          </a:prstGeom>
          <a:noFill/>
        </p:spPr>
        <p:txBody>
          <a:bodyPr vert="horz" wrap="none" lIns="0" tIns="0" rIns="0" bIns="0" rtlCol="0">
            <a:spAutoFit/>
          </a:bodyPr>
          <a:lstStyle/>
          <a:p>
            <a:r>
              <a:rPr lang="zh-CN" altLang="en-US" sz="3100" b="1" smtClean="0">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95_1#6b2fde25f?pid=66e20f78f&amp;color=0,0,0&amp;mp=1&amp;vtp=1&amp;bt=1&amp;bbb=1&amp;hb=1"/>
              <p:cNvSpPr/>
              <p:nvPr/>
            </p:nvSpPr>
            <p:spPr>
              <a:xfrm>
                <a:off x="722376" y="972000"/>
                <a:ext cx="10753344" cy="32131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随着遮阴时间的延长，植物的叶绿素含量上升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因此花生植株可通过增加叶绿素含量来适</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应弱光环境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，A正确；由表中数据可知，遮阴使光饱和点和光补偿点均降低，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说明影响光反应</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光反应产生的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减少，进而影响暗反应，B正确；分析表格，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随着遮阴时间的上升</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光补偿点下降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，光补偿点是指光合作用强度和呼吸作用强度相等时对应的光照强度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由于遮阴会</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导致光合速率降低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，根据光补偿点下降可判断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遮阴处理可能会显著降低花生植株的呼吸作用强</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，C错误；表格中，较长时间遮阴处理下，单株光合产量和单株果实光合产量均显著下降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株叶光合产量下降较少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，因此花生植株可能优先将光合产物分配至叶中，D正确。</a:t>
                </a:r>
                <a:endParaRPr lang="en-US" altLang="zh-CN" sz="2200" dirty="0"/>
              </a:p>
            </p:txBody>
          </p:sp>
        </mc:Choice>
        <mc:Fallback>
          <p:sp>
            <p:nvSpPr>
              <p:cNvPr id="2" name="QC_6_AS.95_1#6b2fde25f?pid=66e20f78f&amp;color=0,0,0&amp;mp=1&amp;vtp=1&amp;bt=1&amp;bbb=1&amp;hb=1"/>
              <p:cNvSpPr>
                <a:spLocks noRot="1" noChangeAspect="1" noMove="1" noResize="1" noEditPoints="1" noAdjustHandles="1" noChangeArrowheads="1" noChangeShapeType="1" noTextEdit="1"/>
              </p:cNvSpPr>
              <p:nvPr/>
            </p:nvSpPr>
            <p:spPr>
              <a:xfrm>
                <a:off x="722376" y="972000"/>
                <a:ext cx="10753344" cy="3213100"/>
              </a:xfrm>
              <a:prstGeom prst="rect">
                <a:avLst/>
              </a:prstGeom>
              <a:blipFill rotWithShape="1">
                <a:blip r:embed="rId1"/>
                <a:stretch>
                  <a:fillRect l="-4" t="-14" r="-402" b="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96_1#b4e9de93d?htil=14&amp;pid=996b4852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069595" y="1054296"/>
            <a:ext cx="2331720" cy="276148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6_BD.96_2#b4e9de93d?htil=14&amp;sp=1&amp;pid=996b4852e&amp;color=0,0,0&amp;vtp=1&amp;bt=1&amp;bbb=1&amp;hb=1"/>
              <p:cNvSpPr/>
              <p:nvPr/>
            </p:nvSpPr>
            <p:spPr>
              <a:xfrm>
                <a:off x="722376" y="972000"/>
                <a:ext cx="8293608"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［山东临沂2025高一上联考］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死亡生物体被分解者分解后被</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用作制造铵离子</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，在富含氧气的土壤中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这些离子将会被硝化细菌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氧化为亚硝酸根离子</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进而将</a:t>
                </a:r>
                <a14:m>
                  <m:oMath xmlns:m="http://schemas.openxmlformats.org/officeDocument/2006/math">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氧化成硝酸根离子</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以被植物吸收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据此分析错误的是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6_BD.96_2#b4e9de93d?htil=14&amp;sp=1&amp;pid=996b4852e&amp;color=0,0,0&amp;vtp=1&amp;bt=1&amp;bbb=1&amp;hb=1"/>
              <p:cNvSpPr>
                <a:spLocks noRot="1" noChangeAspect="1" noMove="1" noResize="1" noEditPoints="1" noAdjustHandles="1" noChangeArrowheads="1" noChangeShapeType="1" noTextEdit="1"/>
              </p:cNvSpPr>
              <p:nvPr/>
            </p:nvSpPr>
            <p:spPr>
              <a:xfrm>
                <a:off x="722376" y="972000"/>
                <a:ext cx="8293608" cy="1828800"/>
              </a:xfrm>
              <a:prstGeom prst="rect">
                <a:avLst/>
              </a:prstGeom>
              <a:blipFill rotWithShape="1">
                <a:blip r:embed="rId2"/>
                <a:stretch>
                  <a:fillRect l="-5" t="-25" r="-319" b="25"/>
                </a:stretch>
              </a:blipFill>
            </p:spPr>
            <p:txBody>
              <a:bodyPr/>
              <a:lstStyle/>
              <a:p>
                <a:r>
                  <a:rPr lang="zh-CN" altLang="en-US">
                    <a:noFill/>
                  </a:rPr>
                  <a:t> </a:t>
                </a:r>
              </a:p>
            </p:txBody>
          </p:sp>
        </mc:Fallback>
      </mc:AlternateContent>
      <p:sp>
        <p:nvSpPr>
          <p:cNvPr id="4" name="QC_6_AN.97_1#b4e9de93d.bracket?pid=996b4852e&amp;color=0,0,0&amp;vpa=32&amp;vtp=1"/>
          <p:cNvSpPr/>
          <p:nvPr/>
        </p:nvSpPr>
        <p:spPr>
          <a:xfrm>
            <a:off x="4732401" y="2343600"/>
            <a:ext cx="357188"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mc:Choice xmlns:a14="http://schemas.microsoft.com/office/drawing/2010/main" Requires="a14">
          <p:sp>
            <p:nvSpPr>
              <p:cNvPr id="5" name="QC_6_BD.96_3#b4e9de93d.choices?htil=14&amp;pid=996b4852e&amp;color=0,0,0&amp;vtp=1&amp;bbb=1"/>
              <p:cNvSpPr/>
              <p:nvPr/>
            </p:nvSpPr>
            <p:spPr>
              <a:xfrm>
                <a:off x="722376" y="2847062"/>
                <a:ext cx="8293608"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A.绿色植物从土壤中吸收的硝酸盐可以用来合成叶绿素等有机物</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.硝化细菌的化能合成作用和蓝细菌光合作用合成有机物的能量来源相同</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.硝化细菌必须在含有氧气的环境中才能生长繁殖</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硝化细菌可将</a:t>
                </a:r>
                <a14:m>
                  <m:oMath xmlns:m="http://schemas.openxmlformats.org/officeDocument/2006/math">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转化为</a:t>
                </a:r>
                <a14:m>
                  <m:oMath xmlns:m="http://schemas.openxmlformats.org/officeDocument/2006/math">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产生的能量转化为有机物中的化学能</a:t>
                </a:r>
                <a:endParaRPr lang="en-US" altLang="zh-CN" sz="2000" dirty="0"/>
              </a:p>
            </p:txBody>
          </p:sp>
        </mc:Choice>
        <mc:Fallback>
          <p:sp>
            <p:nvSpPr>
              <p:cNvPr id="5" name="QC_6_BD.96_3#b4e9de93d.choices?htil=14&amp;pid=996b4852e&amp;color=0,0,0&amp;vtp=1&amp;bbb=1"/>
              <p:cNvSpPr>
                <a:spLocks noRot="1" noChangeAspect="1" noMove="1" noResize="1" noEditPoints="1" noAdjustHandles="1" noChangeArrowheads="1" noChangeShapeType="1" noTextEdit="1"/>
              </p:cNvSpPr>
              <p:nvPr/>
            </p:nvSpPr>
            <p:spPr>
              <a:xfrm>
                <a:off x="722376" y="2847062"/>
                <a:ext cx="8293608" cy="1866900"/>
              </a:xfrm>
              <a:prstGeom prst="rect">
                <a:avLst/>
              </a:prstGeom>
              <a:blipFill rotWithShape="1">
                <a:blip r:embed="rId3"/>
                <a:stretch>
                  <a:fillRect l="-5" t="-19" r="3"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98_1#b4e9de93d?pid=996b4852e&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叶绿素含有</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元素，因此植物从土壤中吸收的硝酸盐可以用来合成叶绿素，A正确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硝化细</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菌的化能合成作用利用无机物氧化时释放的能量合成有机物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蓝细菌的光合作用利用光能合成有</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机物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，二者合成有机物的能量来源不同，B错误；硝化细菌是需氧细菌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必须在氧气充足的环境</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下才能生长繁殖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硝化细菌可利用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转化为硝酸的化学反应产生的能量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将无机物转</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化为有机物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，并把能量储存在有机物中，D正确。</a:t>
                </a:r>
                <a:endParaRPr lang="en-US" altLang="zh-CN" sz="2200" dirty="0"/>
              </a:p>
            </p:txBody>
          </p:sp>
        </mc:Choice>
        <mc:Fallback>
          <p:sp>
            <p:nvSpPr>
              <p:cNvPr id="2" name="QC_6_AS.98_1#b4e9de93d?pid=996b4852e&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726"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4_1#ebbb947f5?pid=332b81874&amp;color=0,0,0&amp;mp=1&amp;vtp=1&amp;bt=1&amp;bbb=1&amp;hb=1"/>
              <p:cNvSpPr/>
              <p:nvPr/>
            </p:nvSpPr>
            <p:spPr>
              <a:xfrm>
                <a:off x="722376" y="969264"/>
                <a:ext cx="10753344" cy="27686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绿叶中色素的提取和分离实验</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提取色素时需要加入无水乙醇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（溶解色素）、二氧化硅（使研磨更充分）和碳酸钙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防止色素被</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破坏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）；分离色素时采用纸层析法，原理是不同色素在层析液中的溶解度不同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随层析液扩散的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速度也不同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；最后的结果是形成四条色素带，距离滤液细线由远及近依次是胡萝卜素（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橙黄色</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叶黄素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（黄色）、叶绿素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（蓝绿色）、叶绿素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（黄绿色）。</a:t>
                </a:r>
                <a:endParaRPr lang="en-US" altLang="zh-CN" sz="2000" dirty="0"/>
              </a:p>
            </p:txBody>
          </p:sp>
        </mc:Choice>
        <mc:Fallback>
          <p:sp>
            <p:nvSpPr>
              <p:cNvPr id="2" name="QC_6_EX.4_1#ebbb947f5?pid=332b81874&amp;color=0,0,0&amp;mp=1&amp;vtp=1&amp;bt=1&amp;bbb=1&amp;hb=1"/>
              <p:cNvSpPr>
                <a:spLocks noRot="1" noChangeAspect="1" noMove="1" noResize="1" noEditPoints="1" noAdjustHandles="1" noChangeArrowheads="1" noChangeShapeType="1" noTextEdit="1"/>
              </p:cNvSpPr>
              <p:nvPr/>
            </p:nvSpPr>
            <p:spPr>
              <a:xfrm>
                <a:off x="722376" y="969264"/>
                <a:ext cx="10753344" cy="2768600"/>
              </a:xfrm>
              <a:prstGeom prst="rect">
                <a:avLst/>
              </a:prstGeom>
              <a:blipFill rotWithShape="1">
                <a:blip r:embed="rId1"/>
                <a:stretch>
                  <a:fillRect l="-4" t="-9" r="-2764" b="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99_1#2e598e6b7?sp=1&amp;pid=06241054d&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［吉林辽源2024高一上期末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如图是在植物叶肉细胞中进行的部分生理过程及相关物质变化示</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意图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，其中A和B为生理过程。请回答：</a:t>
            </a:r>
            <a:endParaRPr lang="en-US" altLang="zh-CN" sz="2000" dirty="0"/>
          </a:p>
        </p:txBody>
      </p:sp>
      <p:pic>
        <p:nvPicPr>
          <p:cNvPr id="3" name="QO_7_BD.99_2#2e598e6b7?pid=06241054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023360" y="2021528"/>
            <a:ext cx="4133088" cy="167335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QB_8_BD.100_1#63c3bf4e1?pid=2e598e6b7&amp;color=0,0,0&amp;vtp=1&amp;bbb=1&amp;hb=1"/>
              <p:cNvSpPr/>
              <p:nvPr/>
            </p:nvSpPr>
            <p:spPr>
              <a:xfrm>
                <a:off x="722376" y="3824928"/>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（1）图中能够产生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的过程是</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填字母）；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过程中突然减少</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的供应，</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的含量短时间</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内将</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填“上升”“下降”或“不变”）。黑暗条件下，能产生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的场所是</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endPar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4" name="QB_8_BD.100_1#63c3bf4e1?pid=2e598e6b7&amp;color=0,0,0&amp;vtp=1&amp;bbb=1&amp;hb=1"/>
              <p:cNvSpPr>
                <a:spLocks noRot="1" noChangeAspect="1" noMove="1" noResize="1" noEditPoints="1" noAdjustHandles="1" noChangeArrowheads="1" noChangeShapeType="1" noTextEdit="1"/>
              </p:cNvSpPr>
              <p:nvPr/>
            </p:nvSpPr>
            <p:spPr>
              <a:xfrm>
                <a:off x="722376" y="3824928"/>
                <a:ext cx="10753344" cy="1371600"/>
              </a:xfrm>
              <a:prstGeom prst="rect">
                <a:avLst/>
              </a:prstGeom>
              <a:blipFill rotWithShape="1">
                <a:blip r:embed="rId2"/>
                <a:stretch>
                  <a:fillRect l="-4" t="-24" r="-909" b="24"/>
                </a:stretch>
              </a:blipFill>
            </p:spPr>
            <p:txBody>
              <a:bodyPr/>
              <a:lstStyle/>
              <a:p>
                <a:r>
                  <a:rPr lang="zh-CN" altLang="en-US">
                    <a:noFill/>
                  </a:rPr>
                  <a:t> </a:t>
                </a:r>
              </a:p>
            </p:txBody>
          </p:sp>
        </mc:Fallback>
      </mc:AlternateContent>
      <p:sp>
        <p:nvSpPr>
          <p:cNvPr id="5" name="QB_8_AN.101_1#63c3bf4e1.blank?pid=2e598e6b7&amp;color=0,0,0&amp;vpa=33&amp;vtp=1"/>
          <p:cNvSpPr/>
          <p:nvPr/>
        </p:nvSpPr>
        <p:spPr>
          <a:xfrm>
            <a:off x="4357751" y="3786828"/>
            <a:ext cx="3746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6" name="QB_8_AN.102_1#63c3bf4e1.blank?pid=2e598e6b7&amp;color=0,0,0&amp;vpa=34&amp;vtp=1&amp;bbb=1"/>
          <p:cNvSpPr/>
          <p:nvPr/>
        </p:nvSpPr>
        <p:spPr>
          <a:xfrm>
            <a:off x="1239901" y="4244028"/>
            <a:ext cx="692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上升</a:t>
            </a:r>
            <a:endParaRPr lang="en-US" altLang="zh-CN" sz="2000" dirty="0"/>
          </a:p>
        </p:txBody>
      </p:sp>
      <p:sp>
        <p:nvSpPr>
          <p:cNvPr id="7" name="QB_8_AN.103_1#63c3bf4e1.blank?pid=2e598e6b7&amp;color=0,0,0&amp;vpa=35&amp;vtp=1&amp;bbb=1&amp;hb=1"/>
          <p:cNvSpPr/>
          <p:nvPr/>
        </p:nvSpPr>
        <p:spPr>
          <a:xfrm>
            <a:off x="722377" y="4244028"/>
            <a:ext cx="10749631" cy="914400"/>
          </a:xfrm>
          <a:prstGeom prst="rect">
            <a:avLst/>
          </a:prstGeom>
          <a:noFill/>
        </p:spPr>
        <p:txBody>
          <a:bodyPr wrap="square" lIns="0" tIns="0" rIns="0" bIns="0" rtlCol="0" anchor="t"/>
          <a:lstStyle/>
          <a:p>
            <a:pPr latinLnBrk="1">
              <a:lnSpc>
                <a:spcPts val="3600"/>
              </a:lnSpc>
            </a:pPr>
            <a:r>
              <a:rPr lang="en-US" altLang="zh-CN" sz="2000" b="1" i="0" smtClean="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细胞质基</a:t>
            </a:r>
            <a:endPar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质</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、线粒体</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500"/>
                                        <p:tgtEl>
                                          <p:spTgt spid="6">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fade">
                                      <p:cBhvr>
                                        <p:cTn id="23" dur="500"/>
                                        <p:tgtEl>
                                          <p:spTgt spid="7">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fade">
                                      <p:cBhvr>
                                        <p:cTn id="26" dur="500"/>
                                        <p:tgtEl>
                                          <p:spTgt spid="7">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xEl>
                                              <p:pRg st="1" end="1"/>
                                            </p:txEl>
                                          </p:spTgt>
                                        </p:tgtEl>
                                        <p:attrNameLst>
                                          <p:attrName>style.visibility</p:attrName>
                                        </p:attrNameLst>
                                      </p:cBhvr>
                                      <p:to>
                                        <p:strVal val="visible"/>
                                      </p:to>
                                    </p:set>
                                    <p:animEffect transition="in" filter="fade">
                                      <p:cBhvr>
                                        <p:cTn id="29"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P spid="7"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8_AS.104_1#63c3bf4e1?pid=2e598e6b7&amp;color=0,0,0&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分析题图可知，A为光合作用的光反应阶段，B为光合作用的暗反应阶段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其中能够产生</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过程中突然减少</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的供应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的消耗减少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还原成</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暂时不变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含量短时间内将上升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。黑暗条件下，植物不进行光合作用，只有细胞呼吸可以产生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场所</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是细胞质基质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、线粒体。</a:t>
                </a:r>
                <a:endParaRPr lang="en-US" altLang="zh-CN" sz="2200" dirty="0"/>
              </a:p>
            </p:txBody>
          </p:sp>
        </mc:Choice>
        <mc:Fallback>
          <p:sp>
            <p:nvSpPr>
              <p:cNvPr id="2" name="QB_8_AS.104_1#63c3bf4e1?pid=2e598e6b7&amp;color=0,0,0&amp;vtp=1&amp;bt=1&amp;bbb=1&amp;hb=1"/>
              <p:cNvSpPr>
                <a:spLocks noRot="1" noChangeAspect="1" noMove="1" noResize="1" noEditPoints="1" noAdjustHandles="1" noChangeArrowheads="1" noChangeShapeType="1" noTextEdit="1"/>
              </p:cNvSpPr>
              <p:nvPr/>
            </p:nvSpPr>
            <p:spPr>
              <a:xfrm>
                <a:off x="722376" y="972000"/>
                <a:ext cx="10753344" cy="1841500"/>
              </a:xfrm>
              <a:prstGeom prst="rect">
                <a:avLst/>
              </a:prstGeom>
              <a:blipFill rotWithShape="1">
                <a:blip r:embed="rId1"/>
                <a:stretch>
                  <a:fillRect l="-4" t="-24" b="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105_1#718a4ebd7?pid=2e598e6b7&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发生的场所是</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过程A为过程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提供的物质有</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p:sp>
        <p:nvSpPr>
          <p:cNvPr id="3" name="QB_8_AN.106_1#718a4ebd7.blank?pid=2e598e6b7&amp;color=0,0,0&amp;vpa=36&amp;vtp=1&amp;bbb=1"/>
          <p:cNvSpPr/>
          <p:nvPr/>
        </p:nvSpPr>
        <p:spPr>
          <a:xfrm>
            <a:off x="3600514" y="931164"/>
            <a:ext cx="221615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叶绿体类囊体薄膜</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4" name="QB_8_AN.107_1#718a4ebd7.blank?pid=2e598e6b7&amp;color=0,0,0&amp;vpa=37&amp;vtp=1&amp;bbb=1"/>
              <p:cNvSpPr/>
              <p:nvPr/>
            </p:nvSpPr>
            <p:spPr>
              <a:xfrm>
                <a:off x="9274238" y="1012952"/>
                <a:ext cx="1763713" cy="317500"/>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𝐀𝐓𝐏</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𝐍𝐀𝐃𝐏𝐇</m:t>
                    </m:r>
                  </m:oMath>
                </a14:m>
                <a:r>
                  <a:rPr lang="en-US" altLang="zh-CN" sz="100" b="1"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4" name="QB_8_AN.107_1#718a4ebd7.blank?pid=2e598e6b7&amp;color=0,0,0&amp;vpa=37&amp;vtp=1&amp;bbb=1"/>
              <p:cNvSpPr>
                <a:spLocks noRot="1" noChangeAspect="1" noMove="1" noResize="1" noEditPoints="1" noAdjustHandles="1" noChangeArrowheads="1" noChangeShapeType="1" noTextEdit="1"/>
              </p:cNvSpPr>
              <p:nvPr/>
            </p:nvSpPr>
            <p:spPr>
              <a:xfrm>
                <a:off x="9274238" y="1012952"/>
                <a:ext cx="1763713" cy="317500"/>
              </a:xfrm>
              <a:prstGeom prst="rect">
                <a:avLst/>
              </a:prstGeom>
              <a:blipFill rotWithShape="1">
                <a:blip r:embed="rId1"/>
                <a:stretch>
                  <a:fillRect l="-4" t="-3640" r="22" b="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8_AS.108_1#718a4ebd7?pid=2e598e6b7&amp;color=0,0,0&amp;vtp=1&amp;bt=1&amp;bbb=1&amp;hb=1"/>
              <p:cNvSpPr/>
              <p:nvPr/>
            </p:nvSpPr>
            <p:spPr>
              <a:xfrm>
                <a:off x="722376" y="1363853"/>
                <a:ext cx="10753344" cy="10160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过程A为光合作用的光反应阶段，发生在叶绿体的类囊体薄膜上；过程A的产物有</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2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2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可以用于暗反应</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a:t>
                </a:r>
                <a14:m>
                  <m:oMath xmlns:m="http://schemas.openxmlformats.org/officeDocument/2006/math">
                    <m:r>
                      <a:rPr lang="en-US" altLang="zh-CN" sz="2200" b="0" i="0" dirty="0" smtClean="0">
                        <a:solidFill>
                          <a:srgbClr val="639319"/>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的还原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solidFill>
                    <a:srgbClr val="000000"/>
                  </a:solidFill>
                </a:endParaRPr>
              </a:p>
            </p:txBody>
          </p:sp>
        </mc:Choice>
        <mc:Fallback>
          <p:sp>
            <p:nvSpPr>
              <p:cNvPr id="5" name="QB_8_AS.108_1#718a4ebd7?pid=2e598e6b7&amp;color=0,0,0&amp;vtp=1&amp;bt=1&amp;bbb=1&amp;hb=1"/>
              <p:cNvSpPr>
                <a:spLocks noRot="1" noChangeAspect="1" noMove="1" noResize="1" noEditPoints="1" noAdjustHandles="1" noChangeArrowheads="1" noChangeShapeType="1" noTextEdit="1"/>
              </p:cNvSpPr>
              <p:nvPr/>
            </p:nvSpPr>
            <p:spPr>
              <a:xfrm>
                <a:off x="722376" y="1363853"/>
                <a:ext cx="10753344" cy="1016000"/>
              </a:xfrm>
              <a:prstGeom prst="rect">
                <a:avLst/>
              </a:prstGeom>
              <a:blipFill rotWithShape="1">
                <a:blip r:embed="rId2"/>
                <a:stretch>
                  <a:fillRect l="-4" t="-50" b="5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8_BD.109_1#2435f60fa?pid=2e598e6b7&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（3）假如突然遮光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叶绿体中首先积累起来的物质是</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8_BD.109_1#2435f60fa?pid=2e598e6b7&amp;color=0,0,0&amp;vtp=1&amp;bt=1&amp;bbb=1"/>
              <p:cNvSpPr>
                <a:spLocks noRot="1" noChangeAspect="1" noMove="1" noResize="1" noEditPoints="1" noAdjustHandles="1" noChangeArrowheads="1" noChangeShapeType="1" noTextEdit="1"/>
              </p:cNvSpPr>
              <p:nvPr/>
            </p:nvSpPr>
            <p:spPr>
              <a:xfrm>
                <a:off x="722376" y="969264"/>
                <a:ext cx="10753344" cy="431800"/>
              </a:xfrm>
              <a:prstGeom prst="rect">
                <a:avLst/>
              </a:prstGeom>
              <a:blipFill rotWithShape="1">
                <a:blip r:embed="rId1"/>
                <a:stretch>
                  <a:fillRect l="-4" t="-59" b="5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8_AN.110_1#2435f60fa.blank?pid=2e598e6b7&amp;color=0,0,0&amp;vpa=38&amp;vtp=1&amp;bbb=1"/>
              <p:cNvSpPr/>
              <p:nvPr/>
            </p:nvSpPr>
            <p:spPr>
              <a:xfrm>
                <a:off x="6775514" y="1020000"/>
                <a:ext cx="401066" cy="317500"/>
              </a:xfrm>
              <a:prstGeom prst="rect">
                <a:avLst/>
              </a:prstGeom>
              <a:noFill/>
            </p:spPr>
            <p:txBody>
              <a:bodyPr wrap="none" lIns="0" tIns="0" rIns="0" bIns="0" rtlCol="0" anchor="t"/>
              <a:lstStyle/>
              <a:p>
                <a:pPr algn="ctr" latinLnBrk="1">
                  <a:lnSpc>
                    <a:spcPts val="2500"/>
                  </a:lnSpc>
                </a:pPr>
                <a14:m>
                  <m:oMath xmlns:m="http://schemas.openxmlformats.org/officeDocument/2006/math">
                    <m:sSub>
                      <m:sSubPr>
                        <m:ctrlPr>
                          <a:rPr lang="en-US" altLang="zh-CN" sz="2000" b="1" i="1"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m:t>
                        </m:r>
                      </m:e>
                      <m:sub>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𝟑</m:t>
                        </m:r>
                      </m:sub>
                    </m:sSub>
                  </m:oMath>
                </a14:m>
                <a:r>
                  <a:rPr lang="en-US" altLang="zh-CN" sz="100" b="1"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8_AN.110_1#2435f60fa.blank?pid=2e598e6b7&amp;color=0,0,0&amp;vpa=38&amp;vtp=1&amp;bbb=1"/>
              <p:cNvSpPr>
                <a:spLocks noRot="1" noChangeAspect="1" noMove="1" noResize="1" noEditPoints="1" noAdjustHandles="1" noChangeArrowheads="1" noChangeShapeType="1" noTextEdit="1"/>
              </p:cNvSpPr>
              <p:nvPr/>
            </p:nvSpPr>
            <p:spPr>
              <a:xfrm>
                <a:off x="6775514" y="1020000"/>
                <a:ext cx="401066" cy="317500"/>
              </a:xfrm>
              <a:prstGeom prst="rect">
                <a:avLst/>
              </a:prstGeom>
              <a:blipFill rotWithShape="1">
                <a:blip r:embed="rId2"/>
                <a:stretch>
                  <a:fillRect l="-16" t="-60" r="111" b="6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8_AS.111_1#2435f60fa?pid=2e598e6b7&amp;color=0,0,0&amp;vtp=1&amp;bt=1&amp;bbb=1&amp;hb=1"/>
              <p:cNvSpPr/>
              <p:nvPr/>
            </p:nvSpPr>
            <p:spPr>
              <a:xfrm>
                <a:off x="722376" y="1363853"/>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植物突然被遮光，则光反应产生的</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r>
                  <a:rPr lang="en-US" altLang="zh-CN" sz="22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的还原减慢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暂时不变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因此叶绿体中首先积累起来的物质是</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solidFill>
                    <a:srgbClr val="000000"/>
                  </a:solidFill>
                </a:endParaRPr>
              </a:p>
            </p:txBody>
          </p:sp>
        </mc:Choice>
        <mc:Fallback>
          <p:sp>
            <p:nvSpPr>
              <p:cNvPr id="4" name="QB_8_AS.111_1#2435f60fa?pid=2e598e6b7&amp;color=0,0,0&amp;vtp=1&amp;bt=1&amp;bbb=1&amp;hb=1"/>
              <p:cNvSpPr>
                <a:spLocks noRot="1" noChangeAspect="1" noMove="1" noResize="1" noEditPoints="1" noAdjustHandles="1" noChangeArrowheads="1" noChangeShapeType="1" noTextEdit="1"/>
              </p:cNvSpPr>
              <p:nvPr/>
            </p:nvSpPr>
            <p:spPr>
              <a:xfrm>
                <a:off x="722376" y="1363853"/>
                <a:ext cx="10753344" cy="965200"/>
              </a:xfrm>
              <a:prstGeom prst="rect">
                <a:avLst/>
              </a:prstGeom>
              <a:blipFill rotWithShape="1">
                <a:blip r:embed="rId3"/>
                <a:stretch>
                  <a:fillRect l="-4" t="-53" r="-18" b="5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7_EX.112_1#2e598e6b7?pid=06241054d&amp;color=0,0,0&amp;vtp=1&amp;bt=1&amp;bbb=1"/>
              <p:cNvSpPr/>
              <p:nvPr/>
            </p:nvSpPr>
            <p:spPr>
              <a:xfrm>
                <a:off x="722376" y="969264"/>
                <a:ext cx="10753344" cy="9271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错警示</a:t>
                </a:r>
                <a:endParaRPr lang="en-US" altLang="zh-CN" sz="2000" dirty="0"/>
              </a:p>
              <a:p>
                <a:pPr latinLnBrk="1">
                  <a:lnSpc>
                    <a:spcPts val="37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外界环境变化时，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1"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1"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2000" b="1"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合成量的变化</a:t>
                </a:r>
                <a:endParaRPr lang="en-US" altLang="zh-CN" sz="2000" dirty="0"/>
              </a:p>
            </p:txBody>
          </p:sp>
        </mc:Choice>
        <mc:Fallback>
          <p:sp>
            <p:nvSpPr>
              <p:cNvPr id="2" name="QO_7_EX.112_1#2e598e6b7?pid=06241054d&amp;color=0,0,0&amp;vtp=1&amp;bt=1&amp;bbb=1"/>
              <p:cNvSpPr>
                <a:spLocks noRot="1" noChangeAspect="1" noMove="1" noResize="1" noEditPoints="1" noAdjustHandles="1" noChangeArrowheads="1" noChangeShapeType="1" noTextEdit="1"/>
              </p:cNvSpPr>
              <p:nvPr/>
            </p:nvSpPr>
            <p:spPr>
              <a:xfrm>
                <a:off x="722376" y="969264"/>
                <a:ext cx="10753344" cy="927100"/>
              </a:xfrm>
              <a:prstGeom prst="rect">
                <a:avLst/>
              </a:prstGeom>
              <a:blipFill rotWithShape="1">
                <a:blip r:embed="rId1"/>
                <a:stretch>
                  <a:fillRect l="-4" t="-27" b="2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75" name="QO_7_EX.112_2#2e598e6b7?colgroup=20,2,2,7,6&amp;pid=06241054d&amp;color=0,0,0&amp;vtp=1&amp;bbb=1"/>
              <p:cNvGraphicFramePr>
                <a:graphicFrameLocks noGrp="1"/>
              </p:cNvGraphicFramePr>
              <p:nvPr/>
            </p:nvGraphicFramePr>
            <p:xfrm>
              <a:off x="722376" y="2019300"/>
              <a:ext cx="10716768" cy="2758440"/>
            </p:xfrm>
            <a:graphic>
              <a:graphicData uri="http://schemas.openxmlformats.org/drawingml/2006/table">
                <a:tbl>
                  <a:tblPr/>
                  <a:tblGrid>
                    <a:gridCol w="5413248"/>
                    <a:gridCol w="685800"/>
                    <a:gridCol w="685800"/>
                    <a:gridCol w="2002536"/>
                    <a:gridCol w="1929384"/>
                  </a:tblGrid>
                  <a:tr h="459740">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合成量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突然停止光照</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供应不变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减少或没有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突然增强光照</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供应不变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光照不变</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突然停止</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减少或没有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光照不变</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突然增加</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光照不变</a:t>
                          </a:r>
                          <a:r>
                            <a:rPr lang="en-US" altLang="zh-CN" sz="2000" b="0" i="0" spc="-1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供应不变</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运输受阻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75" name="QO_7_EX.112_2#2e598e6b7?colgroup=20,2,2,7,6&amp;pid=06241054d&amp;color=0,0,0&amp;vtp=1&amp;bbb=1"/>
              <p:cNvGraphicFramePr>
                <a:graphicFrameLocks noGrp="1"/>
              </p:cNvGraphicFramePr>
              <p:nvPr/>
            </p:nvGraphicFramePr>
            <p:xfrm>
              <a:off x="722376" y="2019300"/>
              <a:ext cx="10716768" cy="2758440"/>
            </p:xfrm>
            <a:graphic>
              <a:graphicData uri="http://schemas.openxmlformats.org/drawingml/2006/table">
                <a:tbl>
                  <a:tblPr/>
                  <a:tblGrid>
                    <a:gridCol w="5413248"/>
                    <a:gridCol w="685800"/>
                    <a:gridCol w="685800"/>
                    <a:gridCol w="2002536"/>
                    <a:gridCol w="1929384"/>
                  </a:tblGrid>
                  <a:tr h="459740">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减少或没有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减少或没有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fade">
                                      <p:cBhvr>
                                        <p:cTn id="1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7_EX.112_3#2e598e6b7?pid=06241054d&amp;color=0,0,0&amp;mp=1&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表中各物质的变化是在外界条件改变后短时间内发生的，且是相对含量的变化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分析某物质的变</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,要从该物质的来源和去向两个方面分析，以“停止光照,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其他条件不变时</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被还原量变少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去向减少</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固定不变</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来源不变</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总量增加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O_7_EX.112_3#2e598e6b7?pid=06241054d&amp;color=0,0,0&amp;mp=1&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rotWithShape="1">
                <a:blip r:embed="rId1"/>
                <a:stretch>
                  <a:fillRect l="-4" t="-33" r="-437" b="3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62ed31b15.fixed?pid=a2ee5f415&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62ed31b15.fixed?pid=a2ee5f415&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光合作用的原理和应用</a:t>
            </a:r>
            <a:endParaRPr lang="en-US" altLang="zh-CN" sz="4400" dirty="0"/>
          </a:p>
        </p:txBody>
      </p:sp>
      <p:pic>
        <p:nvPicPr>
          <p:cNvPr id="4" name="C_4#62ed31b15.fixed?pid=a2ee5f415&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62ed31b15.fixed?pid=a2ee5f415&amp;color=255,255,255&amp;vtp=1&amp;bbb=1"/>
          <p:cNvSpPr/>
          <p:nvPr/>
        </p:nvSpPr>
        <p:spPr>
          <a:xfrm>
            <a:off x="10460736" y="4343400"/>
            <a:ext cx="1709928" cy="640080"/>
          </a:xfrm>
          <a:prstGeom prst="rect">
            <a:avLst/>
          </a:prstGeom>
          <a:noFill/>
        </p:spPr>
        <p:txBody>
          <a:bodyPr wrap="none" lIns="0" tIns="0" rIns="0" bIns="0" rtlCol="0" anchor="ctr"/>
          <a:lstStyle/>
          <a:p>
            <a:pPr algn="l" latinLnBrk="1">
              <a:lnSpc>
                <a:spcPts val="49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13_1#0d0200d90?sp=1&amp;pid=62ed31b15&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［云南师大附中2024高一上月考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科研小组在含离体叶绿体的悬浮液中加入</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等物质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现光照下离体叶绿体可以释放出氧气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。图为叶绿体的部分结构示意图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下列相关叙述正确的是</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13_1#0d0200d90?sp=1&amp;pid=62ed31b15&amp;color=0,0,0&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rotWithShape="1">
                <a:blip r:embed="rId1"/>
                <a:stretch>
                  <a:fillRect l="-4" t="-33" r="-177" b="33"/>
                </a:stretch>
              </a:blipFill>
            </p:spPr>
            <p:txBody>
              <a:bodyPr/>
              <a:lstStyle/>
              <a:p>
                <a:r>
                  <a:rPr lang="zh-CN" altLang="en-US">
                    <a:noFill/>
                  </a:rPr>
                  <a:t> </a:t>
                </a:r>
              </a:p>
            </p:txBody>
          </p:sp>
        </mc:Fallback>
      </mc:AlternateContent>
      <p:sp>
        <p:nvSpPr>
          <p:cNvPr id="3" name="QC_5_AN.114_1#0d0200d90.bracket?pid=62ed31b15&amp;color=0,0,0&amp;vpa=39&amp;vtp=1"/>
          <p:cNvSpPr/>
          <p:nvPr/>
        </p:nvSpPr>
        <p:spPr>
          <a:xfrm>
            <a:off x="909701" y="18864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4" name="QC_5_BD.113_2#0d0200d90?pid=62ed31b15&amp;color=0,0,0&amp;vtp=1&amp;bbb=1"/>
              <p:cNvSpPr/>
              <p:nvPr/>
            </p:nvSpPr>
            <p:spPr>
              <a:xfrm>
                <a:off x="722376" y="2389862"/>
                <a:ext cx="10753344" cy="927100"/>
              </a:xfrm>
              <a:prstGeom prst="rect">
                <a:avLst/>
              </a:prstGeom>
              <a:noFill/>
            </p:spPr>
            <p:txBody>
              <a:bodyPr wrap="none" lIns="0" tIns="0" rIns="0" bIns="0" rtlCol="0" anchor="t"/>
              <a:lstStyle/>
              <a:p>
                <a:pPr algn="ctr"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Ⅰ是由蛋白质和</a:t>
                </a:r>
                <a:endParaRPr lang="en-US" altLang="zh-CN" sz="2000" dirty="0"/>
              </a:p>
              <a:p>
                <a:pPr algn="ct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光合色素组成的复合物</a:t>
                </a:r>
                <a:endParaRPr lang="en-US" altLang="zh-CN" sz="2000" dirty="0"/>
              </a:p>
            </p:txBody>
          </p:sp>
        </mc:Choice>
        <mc:Fallback>
          <p:sp>
            <p:nvSpPr>
              <p:cNvPr id="4" name="QC_5_BD.113_2#0d0200d90?pid=62ed31b15&amp;color=0,0,0&amp;vtp=1&amp;bbb=1"/>
              <p:cNvSpPr>
                <a:spLocks noRot="1" noChangeAspect="1" noMove="1" noResize="1" noEditPoints="1" noAdjustHandles="1" noChangeArrowheads="1" noChangeShapeType="1" noTextEdit="1"/>
              </p:cNvSpPr>
              <p:nvPr/>
            </p:nvSpPr>
            <p:spPr>
              <a:xfrm>
                <a:off x="722376" y="2389862"/>
                <a:ext cx="10753344" cy="927100"/>
              </a:xfrm>
              <a:prstGeom prst="rect">
                <a:avLst/>
              </a:prstGeom>
              <a:blipFill rotWithShape="1">
                <a:blip r:embed="rId2"/>
                <a:stretch>
                  <a:fillRect l="-4" t="-39" b="39"/>
                </a:stretch>
              </a:blipFill>
            </p:spPr>
            <p:txBody>
              <a:bodyPr/>
              <a:lstStyle/>
              <a:p>
                <a:r>
                  <a:rPr lang="zh-CN" altLang="en-US">
                    <a:noFill/>
                  </a:rPr>
                  <a:t> </a:t>
                </a:r>
              </a:p>
            </p:txBody>
          </p:sp>
        </mc:Fallback>
      </mc:AlternateContent>
      <p:pic>
        <p:nvPicPr>
          <p:cNvPr id="5" name="QC_5_BD.113_3#0d0200d90?htil=15&amp;pid=62ed31b1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80742" y="3443928"/>
            <a:ext cx="3163824" cy="27249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5_BD.113_4#0d0200d90.choices?htil=15&amp;pid=62ed31b15&amp;color=0,0,0&amp;vtp=1&amp;bbb=1"/>
              <p:cNvSpPr/>
              <p:nvPr/>
            </p:nvSpPr>
            <p:spPr>
              <a:xfrm>
                <a:off x="722376" y="3355062"/>
                <a:ext cx="746150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A.图中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不能为暗反应提供能量</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.图中复合物</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Ⅰ位于叶绿体内膜上</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.图中的物质变化和能量转化是一个完整的光反应过程</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图中水的光解过程在无</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的条件下也能进行</a:t>
                </a:r>
                <a:endParaRPr lang="en-US" altLang="zh-CN" sz="2000" dirty="0"/>
              </a:p>
            </p:txBody>
          </p:sp>
        </mc:Choice>
        <mc:Fallback>
          <p:sp>
            <p:nvSpPr>
              <p:cNvPr id="6" name="QC_5_BD.113_4#0d0200d90.choices?htil=15&amp;pid=62ed31b15&amp;color=0,0,0&amp;vtp=1&amp;bbb=1"/>
              <p:cNvSpPr>
                <a:spLocks noRot="1" noChangeAspect="1" noMove="1" noResize="1" noEditPoints="1" noAdjustHandles="1" noChangeArrowheads="1" noChangeShapeType="1" noTextEdit="1"/>
              </p:cNvSpPr>
              <p:nvPr/>
            </p:nvSpPr>
            <p:spPr>
              <a:xfrm>
                <a:off x="722376" y="3355062"/>
                <a:ext cx="7461504" cy="1866900"/>
              </a:xfrm>
              <a:prstGeom prst="rect">
                <a:avLst/>
              </a:prstGeom>
              <a:blipFill rotWithShape="1">
                <a:blip r:embed="rId4"/>
                <a:stretch>
                  <a:fillRect l="-5"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15_1#0d0200d90?pid=62ed31b15&amp;color=0,0,0&amp;vtp=1&amp;bt=1&amp;bbb=1&amp;hb=1"/>
              <p:cNvSpPr/>
              <p:nvPr/>
            </p:nvSpPr>
            <p:spPr>
              <a:xfrm>
                <a:off x="722376" y="972000"/>
                <a:ext cx="10753344" cy="1384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均能为暗反应提供能量，A错误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Ⅰ参与光反应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故位于叶绿体的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类囊体薄膜上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，B错误；完整的光反应过程除图示反应外，还包括</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的合成等，C错误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水的光</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解过程不需要</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的参与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115_1#0d0200d90?pid=62ed31b15&amp;color=0,0,0&amp;vtp=1&amp;bt=1&amp;bbb=1&amp;hb=1"/>
              <p:cNvSpPr>
                <a:spLocks noRot="1" noChangeAspect="1" noMove="1" noResize="1" noEditPoints="1" noAdjustHandles="1" noChangeArrowheads="1" noChangeShapeType="1" noTextEdit="1"/>
              </p:cNvSpPr>
              <p:nvPr/>
            </p:nvSpPr>
            <p:spPr>
              <a:xfrm>
                <a:off x="722376" y="972000"/>
                <a:ext cx="10753344" cy="1384300"/>
              </a:xfrm>
              <a:prstGeom prst="rect">
                <a:avLst/>
              </a:prstGeom>
              <a:blipFill rotWithShape="1">
                <a:blip r:embed="rId1"/>
                <a:stretch>
                  <a:fillRect l="-4" t="-33" r="-449" b="3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16_1#ad0f500bc?pid=62ed31b15&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［浙江绍兴2024高一上月考］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蓝色染料2,</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二氯酚靛酚简称</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DPIP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与还原剂混合后变成无色</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科研人员从青菜叶肉细胞的叶绿体中分离出类囊体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DPIP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混合，条件适宜时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发现蓝色溶液变</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成无色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，并有气体放出。下列与此实验相关的说法，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16_1#ad0f500bc?pid=62ed31b15&amp;color=0,0,0&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rotWithShape="1">
                <a:blip r:embed="rId1"/>
                <a:stretch>
                  <a:fillRect l="-4" t="-33" r="-1116" b="33"/>
                </a:stretch>
              </a:blipFill>
            </p:spPr>
            <p:txBody>
              <a:bodyPr/>
              <a:lstStyle/>
              <a:p>
                <a:r>
                  <a:rPr lang="zh-CN" altLang="en-US">
                    <a:noFill/>
                  </a:rPr>
                  <a:t> </a:t>
                </a:r>
              </a:p>
            </p:txBody>
          </p:sp>
        </mc:Fallback>
      </mc:AlternateContent>
      <p:sp>
        <p:nvSpPr>
          <p:cNvPr id="3" name="QC_5_AN.117_1#ad0f500bc.bracket?pid=62ed31b15&amp;color=0,0,0&amp;vpa=40&amp;vtp=1"/>
          <p:cNvSpPr/>
          <p:nvPr/>
        </p:nvSpPr>
        <p:spPr>
          <a:xfrm>
            <a:off x="7780401" y="18864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5_BD.116_2#ad0f500bc.choices?pid=62ed31b15&amp;color=0,0,0&amp;vtp=1&amp;bbb=1"/>
              <p:cNvSpPr/>
              <p:nvPr/>
            </p:nvSpPr>
            <p:spPr>
              <a:xfrm>
                <a:off x="722376" y="2389862"/>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A.该实验说明光合作用是在叶绿体中进行的，且光合作用过程可以不合成有机物</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.该实验说明光合作用的光反应和暗反应分别在叶绿体类囊体和基质中进行</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.该实验说明光反应可能在叶绿体类囊体上完成，但无法判断放出的气体是氧气</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.要使该实验成功，需要合适的光照条件保证类囊体上能够产生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4" name="QC_5_BD.116_2#ad0f500bc.choices?pid=62ed31b15&amp;color=0,0,0&amp;vtp=1&amp;bbb=1"/>
              <p:cNvSpPr>
                <a:spLocks noRot="1" noChangeAspect="1" noMove="1" noResize="1" noEditPoints="1" noAdjustHandles="1" noChangeArrowheads="1" noChangeShapeType="1" noTextEdit="1"/>
              </p:cNvSpPr>
              <p:nvPr/>
            </p:nvSpPr>
            <p:spPr>
              <a:xfrm>
                <a:off x="722376" y="2389862"/>
                <a:ext cx="10753344" cy="1866900"/>
              </a:xfrm>
              <a:prstGeom prst="rect">
                <a:avLst/>
              </a:prstGeom>
              <a:blipFill rotWithShape="1">
                <a:blip r:embed="rId2"/>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5_1#b9a6d0a31?sp=1&amp;pid=332b81874&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［辽宁大连2025高一上期末］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在做提取和分离叶绿体中的光合色素实验时，甲、乙、丙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丁四</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位同学对相关实验材料的使用情况如表所示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”表示使用，“-”表示未使用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其余操作均</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正常</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，他们所得的实验结果（如图）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依次应为</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5_1#b9a6d0a31?sp=1&amp;pid=332b81874&amp;color=0,0,0&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rotWithShape="1">
                <a:blip r:embed="rId1"/>
                <a:stretch>
                  <a:fillRect l="-4" t="-33" r="-827" b="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8" name="QC_6_BD.5_2#b9a6d0a31?colgroup=21,4,4,4,4&amp;pid=332b81874&amp;color=0,0,0&amp;vtp=1&amp;bbb=1"/>
              <p:cNvGraphicFramePr>
                <a:graphicFrameLocks noGrp="1"/>
              </p:cNvGraphicFramePr>
              <p:nvPr/>
            </p:nvGraphicFramePr>
            <p:xfrm>
              <a:off x="722376" y="2478728"/>
              <a:ext cx="10707624" cy="1838960"/>
            </p:xfrm>
            <a:graphic>
              <a:graphicData uri="http://schemas.openxmlformats.org/drawingml/2006/table">
                <a:tbl>
                  <a:tblPr/>
                  <a:tblGrid>
                    <a:gridCol w="5586984"/>
                    <a:gridCol w="1280160"/>
                    <a:gridCol w="1280160"/>
                    <a:gridCol w="1280160"/>
                    <a:gridCol w="1280160"/>
                  </a:tblGrid>
                  <a:tr h="459740">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无水乙醇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CaCO</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SiO</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8" name="QC_6_BD.5_2#b9a6d0a31?colgroup=21,4,4,4,4&amp;pid=332b81874&amp;color=0,0,0&amp;vtp=1&amp;bbb=1"/>
              <p:cNvGraphicFramePr>
                <a:graphicFrameLocks noGrp="1"/>
              </p:cNvGraphicFramePr>
              <p:nvPr/>
            </p:nvGraphicFramePr>
            <p:xfrm>
              <a:off x="722376" y="2478728"/>
              <a:ext cx="10707624" cy="1838960"/>
            </p:xfrm>
            <a:graphic>
              <a:graphicData uri="http://schemas.openxmlformats.org/drawingml/2006/table">
                <a:tbl>
                  <a:tblPr/>
                  <a:tblGrid>
                    <a:gridCol w="5586984"/>
                    <a:gridCol w="1280160"/>
                    <a:gridCol w="1280160"/>
                    <a:gridCol w="1280160"/>
                    <a:gridCol w="1280160"/>
                  </a:tblGrid>
                  <a:tr h="459740">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无水乙醇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5974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6_AN.6_1#b9a6d0a31.bracket?pid=332b81874&amp;color=0,0,0&amp;vpa=2&amp;vtp=1"/>
          <p:cNvSpPr/>
          <p:nvPr/>
        </p:nvSpPr>
        <p:spPr>
          <a:xfrm>
            <a:off x="6002401" y="1886400"/>
            <a:ext cx="357188"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5" name="QC_6_BD.7_1#b9a6d0a31?htil=1&amp;pid=332b8187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41664" y="4447228"/>
            <a:ext cx="2706624" cy="169164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C_6_BD.7_2#b9a6d0a31.choices?htil=1&amp;pid=332b81874&amp;color=0,0,0&amp;vtp=1&amp;bt=1&amp;bbb=1"/>
          <p:cNvSpPr/>
          <p:nvPr/>
        </p:nvSpPr>
        <p:spPr>
          <a:xfrm>
            <a:off x="722376" y="4447228"/>
            <a:ext cx="7909560" cy="431800"/>
          </a:xfrm>
          <a:prstGeom prst="rect">
            <a:avLst/>
          </a:prstGeom>
          <a:noFill/>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050415" algn="l"/>
                <a:tab pos="4062730" algn="l"/>
                <a:tab pos="6087745" algn="l"/>
              </a:tabLst>
              <a:defRPr/>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③④①②</a:t>
            </a:r>
            <a:r>
              <a:rPr lang="en-US" altLang="zh-CN" sz="20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②④①③</a:t>
            </a:r>
            <a:r>
              <a:rPr lang="en-US" altLang="zh-CN" sz="20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③①④②</a:t>
            </a:r>
            <a:r>
              <a:rPr lang="en-US" altLang="zh-CN" sz="20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.②④③①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18_1#ad0f500bc?pid=62ed31b15&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根据题干可知，2</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二氯酚靛酚是一种蓝色染料，能被还原剂还原成无色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说明条件适</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宜时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，叶绿体的类囊体上产生了还原性物质和气体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可推测光合作用的光反应阶段可能在叶绿体</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的类囊体上进行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，但是无法判断该气体为氧气，C正确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据该实验无法确定光合作用能否产生有</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机物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，也无法确定光合作用中暗反应阶段发生的场所，A、B错误。在合适的光照下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叶绿体类囊</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体薄膜上可产生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5_AS.118_1#ad0f500bc?pid=62ed31b15&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1181"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19_1#fff84ee80?sp=1&amp;pid=62ed31b15&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［山西太原实验中学2025高一上月考］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已知图中纵坐标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表示植物某种气体吸收量或释放量的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19_1#fff84ee80?sp=1&amp;pid=62ed31b15&amp;color=0,0,0&amp;vtp=1&amp;bt=1&amp;bbb=1&amp;hb=1"/>
              <p:cNvSpPr>
                <a:spLocks noRot="1" noChangeAspect="1" noMove="1" noResize="1" noEditPoints="1" noAdjustHandles="1" noChangeArrowheads="1" noChangeShapeType="1" noTextEdit="1"/>
              </p:cNvSpPr>
              <p:nvPr/>
            </p:nvSpPr>
            <p:spPr>
              <a:xfrm>
                <a:off x="722376" y="972000"/>
                <a:ext cx="10753344" cy="914400"/>
              </a:xfrm>
              <a:prstGeom prst="rect">
                <a:avLst/>
              </a:prstGeom>
              <a:blipFill rotWithShape="1">
                <a:blip r:embed="rId1"/>
                <a:stretch>
                  <a:fillRect l="-4" t="-49" b="49"/>
                </a:stretch>
              </a:blipFill>
            </p:spPr>
            <p:txBody>
              <a:bodyPr/>
              <a:lstStyle/>
              <a:p>
                <a:r>
                  <a:rPr lang="zh-CN" altLang="en-US">
                    <a:noFill/>
                  </a:rPr>
                  <a:t> </a:t>
                </a:r>
              </a:p>
            </p:txBody>
          </p:sp>
        </mc:Fallback>
      </mc:AlternateContent>
      <p:sp>
        <p:nvSpPr>
          <p:cNvPr id="3" name="QC_5_AN.120_1#fff84ee80.bracket?pid=62ed31b15&amp;color=0,0,0&amp;vpa=41&amp;vtp=1"/>
          <p:cNvSpPr/>
          <p:nvPr/>
        </p:nvSpPr>
        <p:spPr>
          <a:xfrm>
            <a:off x="3703701" y="14292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5_BD.119_2#fff84ee80?pid=62ed31b15&amp;color=0,0,0&amp;vtp=1&amp;bbb=1"/>
          <p:cNvSpPr/>
          <p:nvPr/>
        </p:nvSpPr>
        <p:spPr>
          <a:xfrm>
            <a:off x="722376" y="1932662"/>
            <a:ext cx="10753344" cy="520700"/>
          </a:xfrm>
          <a:prstGeom prst="rect">
            <a:avLst/>
          </a:prstGeom>
          <a:noFill/>
        </p:spPr>
        <p:txBody>
          <a:bodyPr wrap="none" lIns="0" tIns="0" rIns="0" bIns="0" rtlCol="0" anchor="t"/>
          <a:lstStyle/>
          <a:p>
            <a:pPr algn="l" latinLnBrk="1">
              <a:lnSpc>
                <a:spcPts val="41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不考虑横坐标和纵坐标单位的具体表示形式，单位的表示方法相同</a:t>
            </a:r>
            <a:endParaRPr lang="en-US" altLang="zh-CN" sz="2000" dirty="0"/>
          </a:p>
        </p:txBody>
      </p:sp>
      <p:pic>
        <p:nvPicPr>
          <p:cNvPr id="5" name="QC_5_BD.119_3#fff84ee80?htil=16&amp;pid=62ed31b1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587915" y="2528512"/>
            <a:ext cx="2816352" cy="21579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5_BD.119_4#fff84ee80.choices?htil=16&amp;pid=62ed31b15&amp;color=0,0,0&amp;vtp=1&amp;bbb=1&amp;hb=1"/>
              <p:cNvSpPr/>
              <p:nvPr/>
            </p:nvSpPr>
            <p:spPr>
              <a:xfrm>
                <a:off x="722376" y="2439646"/>
                <a:ext cx="7799832" cy="23241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A.若D点以后进一步提高光照强度，光合作用强度会一直不变</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，B点时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叶肉细胞既不吸收</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也不释放</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点时，叶肉细胞中能产生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的场所有细胞质基质、线粒体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释放量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适当提高大气中的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，C点可能向右下移动</a:t>
                </a:r>
                <a:endParaRPr lang="en-US" altLang="zh-CN" sz="2000" dirty="0"/>
              </a:p>
            </p:txBody>
          </p:sp>
        </mc:Choice>
        <mc:Fallback>
          <p:sp>
            <p:nvSpPr>
              <p:cNvPr id="6" name="QC_5_BD.119_4#fff84ee80.choices?htil=16&amp;pid=62ed31b15&amp;color=0,0,0&amp;vtp=1&amp;bbb=1&amp;hb=1"/>
              <p:cNvSpPr>
                <a:spLocks noRot="1" noChangeAspect="1" noMove="1" noResize="1" noEditPoints="1" noAdjustHandles="1" noChangeArrowheads="1" noChangeShapeType="1" noTextEdit="1"/>
              </p:cNvSpPr>
              <p:nvPr/>
            </p:nvSpPr>
            <p:spPr>
              <a:xfrm>
                <a:off x="722376" y="2439646"/>
                <a:ext cx="7799832" cy="2324100"/>
              </a:xfrm>
              <a:prstGeom prst="rect">
                <a:avLst/>
              </a:prstGeom>
              <a:blipFill rotWithShape="1">
                <a:blip r:embed="rId3"/>
                <a:stretch>
                  <a:fillRect l="-5" t="-26" r="-433" b="2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21_1#fff84ee80?pid=62ed31b15&amp;color=0,0,0&amp;mp=1&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C点时已经达到光饱和点，其他条件不变，D点以后提高光照强度可能会破坏叶绿体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作用强度会发生变化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，A错误；若</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代表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，B点时，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整个植株既不吸收氧气也不释放氧气</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但对于叶肉细胞来说光合速率大于呼吸速率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，因此有氧气的释放，B错误；图中A点时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光照强度</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0，叶肉细胞只能进行呼吸作用，故产生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的场所有细胞质基质和线粒体，C错误；若</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代表</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释放量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提高大气中的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，光饱和点可能增大，C点可能向右下移动，D正确。</a:t>
                </a:r>
                <a:endParaRPr lang="en-US" altLang="zh-CN" sz="2200" dirty="0"/>
              </a:p>
            </p:txBody>
          </p:sp>
        </mc:Choice>
        <mc:Fallback>
          <p:sp>
            <p:nvSpPr>
              <p:cNvPr id="2" name="QC_5_AS.121_1#fff84ee80?pid=62ed31b15&amp;color=0,0,0&amp;mp=1&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2758"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122_1#fff84ee80?pid=62ed31b15&amp;color=0,0,0&amp;mp=1&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植物的光合速率等于其呼吸速率时的光照强度为植物的光补偿点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在植物体内只有叶肉细</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胞等部分细胞能够进行光合作用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，而所有细胞都需要进行呼吸作用来维持生命活动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因此叶肉细</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胞的光合速率大于呼吸速率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23_1#ba24e9d4e?sp=1&amp;pid=62ed31b15&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［陕西西安交大附中2025高一上期末］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将某种植物栽培于玻璃温室内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浓度测定</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仪测定的密闭玻璃温室内一昼夜</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浓度的变化情况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则下列相关说法不正确的是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23_1#ba24e9d4e?sp=1&amp;pid=62ed31b15&amp;color=0,0,0&amp;vtp=1&amp;bt=1&amp;bbb=1&amp;hb=1"/>
              <p:cNvSpPr>
                <a:spLocks noRot="1" noChangeAspect="1" noMove="1" noResize="1" noEditPoints="1" noAdjustHandles="1" noChangeArrowheads="1" noChangeShapeType="1" noTextEdit="1"/>
              </p:cNvSpPr>
              <p:nvPr/>
            </p:nvSpPr>
            <p:spPr>
              <a:xfrm>
                <a:off x="722376" y="972000"/>
                <a:ext cx="10753344" cy="914400"/>
              </a:xfrm>
              <a:prstGeom prst="rect">
                <a:avLst/>
              </a:prstGeom>
              <a:blipFill rotWithShape="1">
                <a:blip r:embed="rId1"/>
                <a:stretch>
                  <a:fillRect l="-4" t="-49" b="49"/>
                </a:stretch>
              </a:blipFill>
            </p:spPr>
            <p:txBody>
              <a:bodyPr/>
              <a:lstStyle/>
              <a:p>
                <a:r>
                  <a:rPr lang="zh-CN" altLang="en-US">
                    <a:noFill/>
                  </a:rPr>
                  <a:t> </a:t>
                </a:r>
              </a:p>
            </p:txBody>
          </p:sp>
        </mc:Fallback>
      </mc:AlternateContent>
      <p:sp>
        <p:nvSpPr>
          <p:cNvPr id="3" name="QC_5_AN.124_1#ba24e9d4e.bracket?pid=62ed31b15&amp;color=0,0,0&amp;vpa=42&amp;vtp=1"/>
          <p:cNvSpPr/>
          <p:nvPr/>
        </p:nvSpPr>
        <p:spPr>
          <a:xfrm>
            <a:off x="9973755" y="14292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123_2#ba24e9d4e?pid=62ed31b1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767328" y="2021528"/>
            <a:ext cx="4654296" cy="20391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123_3#ba24e9d4e.choices?pid=62ed31b15&amp;color=0,0,0&amp;vtp=1&amp;bbb=1"/>
              <p:cNvSpPr/>
              <p:nvPr/>
            </p:nvSpPr>
            <p:spPr>
              <a:xfrm>
                <a:off x="722376" y="4193228"/>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A.图中植物有机物的积累量最多的点是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点相比，</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点植物体内有机物含量更高</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de</m:t>
                    </m:r>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浓度下降趋于平缓的原因是部分气孔关闭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玻璃罩内的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段一直上升</a:t>
                </a:r>
                <a:endParaRPr lang="en-US" altLang="zh-CN" sz="2000" dirty="0"/>
              </a:p>
            </p:txBody>
          </p:sp>
        </mc:Choice>
        <mc:Fallback>
          <p:sp>
            <p:nvSpPr>
              <p:cNvPr id="5" name="QC_5_BD.123_3#ba24e9d4e.choices?pid=62ed31b15&amp;color=0,0,0&amp;vtp=1&amp;bbb=1"/>
              <p:cNvSpPr>
                <a:spLocks noRot="1" noChangeAspect="1" noMove="1" noResize="1" noEditPoints="1" noAdjustHandles="1" noChangeArrowheads="1" noChangeShapeType="1" noTextEdit="1"/>
              </p:cNvSpPr>
              <p:nvPr/>
            </p:nvSpPr>
            <p:spPr>
              <a:xfrm>
                <a:off x="722376" y="4193228"/>
                <a:ext cx="10753344" cy="1866900"/>
              </a:xfrm>
              <a:prstGeom prst="rect">
                <a:avLst/>
              </a:prstGeom>
              <a:blipFill rotWithShape="1">
                <a:blip r:embed="rId3"/>
                <a:stretch>
                  <a:fillRect l="-4" t="-17" b="1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25_1#ba24e9d4e?pid=62ed31b15&amp;color=0,0,0&amp;vtp=1&amp;bt=1&amp;bbb=1&amp;hb=1"/>
              <p:cNvSpPr/>
              <p:nvPr/>
            </p:nvSpPr>
            <p:spPr>
              <a:xfrm>
                <a:off x="722376" y="972000"/>
                <a:ext cx="10753344" cy="23368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分析题图可知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测定的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浓度下降表示光合速率大于呼吸速率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，即植物积累有机物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浓度上升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，说明光合作用强度比呼吸作用弱，植物消耗有机物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因此图中植物有机物的积累</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量最多的点是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浓度低于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点，说明经过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24</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小时植物光合作用消耗的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大于呼</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吸作用释放的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会积累有机物，B正确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de</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段部分气孔关闭</a:t>
                </a:r>
                <a:r>
                  <a:rPr lang="en-US" altLang="zh-CN" sz="22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光合速率下</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a:t>
                </a:r>
                <a:r>
                  <a:rPr lang="en-US" altLang="zh-CN" sz="22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浓度下降趋于平缓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bf</m:t>
                    </m:r>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浓度上升</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fg</m:t>
                    </m:r>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5_AS.125_1#ba24e9d4e?pid=62ed31b15&amp;color=0,0,0&amp;vtp=1&amp;bt=1&amp;bbb=1&amp;hb=1"/>
              <p:cNvSpPr>
                <a:spLocks noRot="1" noChangeAspect="1" noMove="1" noResize="1" noEditPoints="1" noAdjustHandles="1" noChangeArrowheads="1" noChangeShapeType="1" noTextEdit="1"/>
              </p:cNvSpPr>
              <p:nvPr/>
            </p:nvSpPr>
            <p:spPr>
              <a:xfrm>
                <a:off x="722376" y="972000"/>
                <a:ext cx="10753344" cy="2336800"/>
              </a:xfrm>
              <a:prstGeom prst="rect">
                <a:avLst/>
              </a:prstGeom>
              <a:blipFill rotWithShape="1">
                <a:blip r:embed="rId1"/>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26_1#afbb53605?sp=1&amp;pid=62ed31b15&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［黑龙江哈尔滨师大附中2025高一上期末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蓝细菌的光合作用过程需要较高浓度</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，长期进</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化过程中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蓝细菌形成的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浓缩机制如图所示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酶除了固定</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还能催化</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结合形</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竞争性结合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酶的同一位点。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26_1#afbb53605?sp=1&amp;pid=62ed31b15&amp;color=0,0,0&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rotWithShape="1">
                <a:blip r:embed="rId1"/>
                <a:stretch>
                  <a:fillRect l="-4" t="-33" r="-591" b="33"/>
                </a:stretch>
              </a:blipFill>
            </p:spPr>
            <p:txBody>
              <a:bodyPr/>
              <a:lstStyle/>
              <a:p>
                <a:r>
                  <a:rPr lang="zh-CN" altLang="en-US">
                    <a:noFill/>
                  </a:rPr>
                  <a:t> </a:t>
                </a:r>
              </a:p>
            </p:txBody>
          </p:sp>
        </mc:Fallback>
      </mc:AlternateContent>
      <p:sp>
        <p:nvSpPr>
          <p:cNvPr id="3" name="QC_5_AN.127_1#afbb53605.bracket?pid=62ed31b15&amp;color=0,0,0&amp;vpa=43&amp;vtp=1"/>
          <p:cNvSpPr/>
          <p:nvPr/>
        </p:nvSpPr>
        <p:spPr>
          <a:xfrm>
            <a:off x="8398828" y="18864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126_2#afbb53605?htil=17&amp;pid=62ed31b1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685138" y="2478728"/>
            <a:ext cx="4645152" cy="128016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126_3#afbb53605.choices?htil=17&amp;pid=62ed31b15&amp;color=0,0,0&amp;vtp=1&amp;bbb=1&amp;hb=1"/>
              <p:cNvSpPr/>
              <p:nvPr/>
            </p:nvSpPr>
            <p:spPr>
              <a:xfrm>
                <a:off x="722376" y="2389862"/>
                <a:ext cx="5980176" cy="23241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A.蓝细菌的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酶存在于叶绿体基质的羧化体中</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蓝细菌固定</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仍能与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酶结合</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14:m>
                  <m:oMath xmlns:m="http://schemas.openxmlformats.org/officeDocument/2006/math">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转运蛋白基因表达减少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，利于有机物积累</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通过光合片层膜运输的方式并不是</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自由扩散</a:t>
                </a:r>
                <a:endParaRPr lang="en-US" altLang="zh-CN" sz="2000" dirty="0"/>
              </a:p>
            </p:txBody>
          </p:sp>
        </mc:Choice>
        <mc:Fallback>
          <p:sp>
            <p:nvSpPr>
              <p:cNvPr id="5" name="QC_5_BD.126_3#afbb53605.choices?htil=17&amp;pid=62ed31b15&amp;color=0,0,0&amp;vtp=1&amp;bbb=1&amp;hb=1"/>
              <p:cNvSpPr>
                <a:spLocks noRot="1" noChangeAspect="1" noMove="1" noResize="1" noEditPoints="1" noAdjustHandles="1" noChangeArrowheads="1" noChangeShapeType="1" noTextEdit="1"/>
              </p:cNvSpPr>
              <p:nvPr/>
            </p:nvSpPr>
            <p:spPr>
              <a:xfrm>
                <a:off x="722376" y="2389862"/>
                <a:ext cx="5980176" cy="2324100"/>
              </a:xfrm>
              <a:prstGeom prst="rect">
                <a:avLst/>
              </a:prstGeom>
              <a:blipFill rotWithShape="1">
                <a:blip r:embed="rId3"/>
                <a:stretch>
                  <a:fillRect l="-6" t="-15" r="2" b="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28_1#afbb53605?pid=62ed31b15&amp;color=0,0,0&amp;vtp=1&amp;bt=1&amp;bbb=1&amp;hb=1"/>
              <p:cNvSpPr/>
              <p:nvPr/>
            </p:nvSpPr>
            <p:spPr>
              <a:xfrm>
                <a:off x="722376" y="972000"/>
                <a:ext cx="10753344" cy="2489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蓝细菌为原核生物，没有叶绿体，A错误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1" i="1" dirty="0">
                        <a:solidFill>
                          <a:srgbClr val="000000"/>
                        </a:solidFill>
                        <a:latin typeface="Cambria Math" panose="02040503050406030204" pitchFamily="18" charset="0"/>
                      </a:rPr>
                      <m:t>𝐑</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酶除了固定</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还能催化</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结合形</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2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竞争性结合</a:t>
                </a:r>
                <a14:m>
                  <m:oMath xmlns:m="http://schemas.openxmlformats.org/officeDocument/2006/math">
                    <m:r>
                      <a:rPr lang="en-US" altLang="zh-CN" sz="2000" b="1" i="1" dirty="0">
                        <a:solidFill>
                          <a:srgbClr val="000000"/>
                        </a:solidFill>
                        <a:latin typeface="Cambria Math" panose="02040503050406030204" pitchFamily="18" charset="0"/>
                      </a:rPr>
                      <m:t>𝐑</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酶的同一位点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因此蓝细菌固定</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细胞中的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不能与</a:t>
                </a:r>
                <a14:m>
                  <m:oMath xmlns:m="http://schemas.openxmlformats.org/officeDocument/2006/math">
                    <m:r>
                      <a:rPr lang="en-US" altLang="zh-CN" sz="2000" b="1" i="1" dirty="0">
                        <a:solidFill>
                          <a:srgbClr val="000000"/>
                        </a:solidFill>
                        <a:latin typeface="Cambria Math" panose="02040503050406030204" pitchFamily="18" charset="0"/>
                      </a:rPr>
                      <m:t>𝐑</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结合形成</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2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转运蛋白基因表达减少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会使</a:t>
                </a:r>
                <a14:m>
                  <m:oMath xmlns:m="http://schemas.openxmlformats.org/officeDocument/2006/math">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进入细胞减少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进而导致羧</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化体内</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生成减少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，暗反应的原料减少，因此不利于有机物积累，C错误；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a:t>
                </a:r>
                <a:r>
                  <a:rPr lang="en-US" altLang="zh-CN" sz="22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转运蛋白进入细胞内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，还需要消耗能量，为主动运输，D正确。</a:t>
                </a:r>
                <a:endParaRPr lang="en-US" altLang="zh-CN" sz="2200" dirty="0"/>
              </a:p>
            </p:txBody>
          </p:sp>
        </mc:Choice>
        <mc:Fallback>
          <p:sp>
            <p:nvSpPr>
              <p:cNvPr id="2" name="QC_5_AS.128_1#afbb53605?pid=62ed31b15&amp;color=0,0,0&amp;vtp=1&amp;bt=1&amp;bbb=1&amp;hb=1"/>
              <p:cNvSpPr>
                <a:spLocks noRot="1" noChangeAspect="1" noMove="1" noResize="1" noEditPoints="1" noAdjustHandles="1" noChangeArrowheads="1" noChangeShapeType="1" noTextEdit="1"/>
              </p:cNvSpPr>
              <p:nvPr/>
            </p:nvSpPr>
            <p:spPr>
              <a:xfrm>
                <a:off x="722376" y="972000"/>
                <a:ext cx="10753344" cy="2489200"/>
              </a:xfrm>
              <a:prstGeom prst="rect">
                <a:avLst/>
              </a:prstGeom>
              <a:blipFill rotWithShape="1">
                <a:blip r:embed="rId1"/>
                <a:stretch>
                  <a:fillRect l="-4" t="-18" r="-638" b="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129_1#f6d335a4d?htil=18&amp;pid=62ed31b15&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976000" y="1054296"/>
            <a:ext cx="4453128" cy="233172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5_BD.129_2#f6d335a4d?htil=18&amp;sp=1&amp;pid=62ed31b15&amp;color=0,0,0&amp;vtp=1&amp;bt=1&amp;bbb=1&amp;hb=1"/>
              <p:cNvSpPr/>
              <p:nvPr/>
            </p:nvSpPr>
            <p:spPr>
              <a:xfrm>
                <a:off x="722376" y="972000"/>
                <a:ext cx="6163056"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6.光照条件下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叶肉细胞中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竞争性结合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RuBP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RuBP</m:t>
                    </m:r>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结合后经一系列反应释放</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的过程称为光呼</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这种反应需叶绿体参与并与光合</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作用同时发生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5_BD.129_2#f6d335a4d?htil=18&amp;sp=1&amp;pid=62ed31b15&amp;color=0,0,0&amp;vtp=1&amp;bt=1&amp;bbb=1&amp;hb=1"/>
              <p:cNvSpPr>
                <a:spLocks noRot="1" noChangeAspect="1" noMove="1" noResize="1" noEditPoints="1" noAdjustHandles="1" noChangeArrowheads="1" noChangeShapeType="1" noTextEdit="1"/>
              </p:cNvSpPr>
              <p:nvPr/>
            </p:nvSpPr>
            <p:spPr>
              <a:xfrm>
                <a:off x="722376" y="972000"/>
                <a:ext cx="6163056" cy="1828800"/>
              </a:xfrm>
              <a:prstGeom prst="rect">
                <a:avLst/>
              </a:prstGeom>
              <a:blipFill rotWithShape="1">
                <a:blip r:embed="rId2"/>
                <a:stretch>
                  <a:fillRect l="-6" t="-25" r="-1440" b="25"/>
                </a:stretch>
              </a:blipFill>
            </p:spPr>
            <p:txBody>
              <a:bodyPr/>
              <a:lstStyle/>
              <a:p>
                <a:r>
                  <a:rPr lang="zh-CN" altLang="en-US">
                    <a:noFill/>
                  </a:rPr>
                  <a:t> </a:t>
                </a:r>
              </a:p>
            </p:txBody>
          </p:sp>
        </mc:Fallback>
      </mc:AlternateContent>
      <p:sp>
        <p:nvSpPr>
          <p:cNvPr id="4" name="QC_5_AN.130_1#f6d335a4d.bracket?pid=62ed31b15&amp;color=0,0,0&amp;vpa=44&amp;vtp=1"/>
          <p:cNvSpPr/>
          <p:nvPr/>
        </p:nvSpPr>
        <p:spPr>
          <a:xfrm>
            <a:off x="4732401" y="2343600"/>
            <a:ext cx="3746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mc:AlternateContent xmlns:mc="http://schemas.openxmlformats.org/markup-compatibility/2006">
        <mc:Choice xmlns:a14="http://schemas.microsoft.com/office/drawing/2010/main" Requires="a14">
          <p:sp>
            <p:nvSpPr>
              <p:cNvPr id="5" name="QC_5_BD.129_3#f6d335a4d.choices?htil=18&amp;pid=62ed31b15&amp;color=0,0,0&amp;vtp=1&amp;bbb=1&amp;hb=1"/>
              <p:cNvSpPr/>
              <p:nvPr/>
            </p:nvSpPr>
            <p:spPr>
              <a:xfrm>
                <a:off x="722376" y="2847062"/>
                <a:ext cx="6163056" cy="23241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A.卡尔文循环过程中的能量转化是将光能转化为化学能</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光照条件下</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浓度较高会抑制光合作用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，促进光呼吸</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正常光合作用的叶片突然停止光照后可能会释放</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.大棚栽培蔬菜可通过增施有机肥降低光呼吸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提高光</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合作用</a:t>
                </a:r>
                <a:endParaRPr lang="en-US" altLang="zh-CN" sz="2000" dirty="0"/>
              </a:p>
            </p:txBody>
          </p:sp>
        </mc:Choice>
        <mc:Fallback>
          <p:sp>
            <p:nvSpPr>
              <p:cNvPr id="5" name="QC_5_BD.129_3#f6d335a4d.choices?htil=18&amp;pid=62ed31b15&amp;color=0,0,0&amp;vtp=1&amp;bbb=1&amp;hb=1"/>
              <p:cNvSpPr>
                <a:spLocks noRot="1" noChangeAspect="1" noMove="1" noResize="1" noEditPoints="1" noAdjustHandles="1" noChangeArrowheads="1" noChangeShapeType="1" noTextEdit="1"/>
              </p:cNvSpPr>
              <p:nvPr/>
            </p:nvSpPr>
            <p:spPr>
              <a:xfrm>
                <a:off x="722376" y="2847062"/>
                <a:ext cx="6163056" cy="2324100"/>
              </a:xfrm>
              <a:prstGeom prst="rect">
                <a:avLst/>
              </a:prstGeom>
              <a:blipFill rotWithShape="1">
                <a:blip r:embed="rId3"/>
                <a:stretch>
                  <a:fillRect l="-6" t="-15" r="-1008" b="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31_1#f6d335a4d?pid=62ed31b15&amp;color=0,0,0&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卡尔文循环即暗反应，该过程中能将光反应产生的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中活跃的化学能转化为糖</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类等有机物中稳定的化学能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，A错误；根据题意可知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光照条件下</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浓度较高时会与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竞争性</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RuBP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促进光呼吸，抑制光合作用，B正确；根据题意可知，突然停止光照，光反应减弱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暗</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反应随之减弱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暗反应消耗的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植物呼吸作用产生的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释放出来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大棚栽培蔬</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菜可通过增施有机肥增加</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抑制</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RuBP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结合，从而抑制光呼吸，促进卡尔文循环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高光合作用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131_1#f6d335a4d?pid=62ed31b15&amp;color=0,0,0&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655"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8_1#b9a6d0a31?pid=332b81874&amp;color=0,0,0&amp;mp=1&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在色素提取的过程中，除绿叶外，还需要在研钵中加入的物质有无水乙醇（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溶解色素</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二氧化硅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（使研磨充分）、碳酸钙（保护色素）。无水乙醇为提取剂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若不加无水乙醇则提取不</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到相应的色素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，因而甲同学的实验结果对应的是②；乙同学操作正确，因而其实验结果为④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同学由于未加</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所以叶绿素含量明显减少，对应①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丁同学由于未加</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，导致叶片研磨</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不充分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，最终导致各种色素的含量均减少，对应③。综上所述，甲、乙、丙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丁四位同学所得的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实验结果依次应为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②④①③，B正确。</a:t>
                </a:r>
                <a:endParaRPr lang="en-US" altLang="zh-CN" sz="2200" dirty="0"/>
              </a:p>
            </p:txBody>
          </p:sp>
        </mc:Choice>
        <mc:Fallback>
          <p:sp>
            <p:nvSpPr>
              <p:cNvPr id="2" name="QC_6_AS.8_1#b9a6d0a31?pid=332b81874&amp;color=0,0,0&amp;mp=1&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402"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32_1#b3ab406c1?sp=1&amp;pid=62ed31b15&amp;color=0,0,0&amp;vtp=1&amp;bt=1&amp;bbb=1&amp;hb=1"/>
              <p:cNvSpPr/>
              <p:nvPr/>
            </p:nvSpPr>
            <p:spPr>
              <a:xfrm>
                <a:off x="722376" y="972000"/>
                <a:ext cx="10753344" cy="1257300"/>
              </a:xfrm>
              <a:prstGeom prst="rect">
                <a:avLst/>
              </a:prstGeom>
              <a:noFill/>
            </p:spPr>
            <p:txBody>
              <a:bodyPr wrap="none" lIns="0" tIns="0" rIns="0" bIns="0" rtlCol="0" anchor="t"/>
              <a:lstStyle/>
              <a:p>
                <a:pPr algn="l" latinLnBrk="1">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［山东济南2025高一上期末］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用密闭的培养瓶培养等量的绿藻（单细胞藻类），将其置于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不同温度</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下培养，分别测定光照和黑暗条件下培养瓶中氧气的含量变化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32_1#b3ab406c1?sp=1&amp;pid=62ed31b15&amp;color=0,0,0&amp;vtp=1&amp;bt=1&amp;bbb=1&amp;hb=1"/>
              <p:cNvSpPr>
                <a:spLocks noRot="1" noChangeAspect="1" noMove="1" noResize="1" noEditPoints="1" noAdjustHandles="1" noChangeArrowheads="1" noChangeShapeType="1" noTextEdit="1"/>
              </p:cNvSpPr>
              <p:nvPr/>
            </p:nvSpPr>
            <p:spPr>
              <a:xfrm>
                <a:off x="722376" y="972000"/>
                <a:ext cx="10753344" cy="1257300"/>
              </a:xfrm>
              <a:prstGeom prst="rect">
                <a:avLst/>
              </a:prstGeom>
              <a:blipFill rotWithShape="1">
                <a:blip r:embed="rId1"/>
                <a:stretch>
                  <a:fillRect l="-4" t="-36" r="-803" b="36"/>
                </a:stretch>
              </a:blipFill>
            </p:spPr>
            <p:txBody>
              <a:bodyPr/>
              <a:lstStyle/>
              <a:p>
                <a:r>
                  <a:rPr lang="zh-CN" altLang="en-US">
                    <a:noFill/>
                  </a:rPr>
                  <a:t> </a:t>
                </a:r>
              </a:p>
            </p:txBody>
          </p:sp>
        </mc:Fallback>
      </mc:AlternateContent>
      <p:sp>
        <p:nvSpPr>
          <p:cNvPr id="3" name="QC_5_AN.133_1#b3ab406c1.bracket?pid=62ed31b15&amp;color=0,0,0&amp;vpa=45&amp;vtp=1"/>
          <p:cNvSpPr/>
          <p:nvPr/>
        </p:nvSpPr>
        <p:spPr>
          <a:xfrm>
            <a:off x="3703701" y="1817820"/>
            <a:ext cx="385763" cy="419100"/>
          </a:xfrm>
          <a:prstGeom prst="rect">
            <a:avLst/>
          </a:prstGeom>
          <a:noFill/>
        </p:spPr>
        <p:txBody>
          <a:bodyPr wrap="none" lIns="0" tIns="0" rIns="0" bIns="0" rtlCol="0" anchor="t"/>
          <a:lstStyle/>
          <a:p>
            <a:pPr algn="ctr" latinLnBrk="1">
              <a:lnSpc>
                <a:spcPts val="33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132_2#b3ab406c1?pid=62ed31b1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675888" y="2339028"/>
            <a:ext cx="4846320" cy="21579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132_3#b3ab406c1.choices?pid=62ed31b15&amp;color=0,0,0&amp;vtp=1&amp;bbb=1"/>
              <p:cNvSpPr/>
              <p:nvPr/>
            </p:nvSpPr>
            <p:spPr>
              <a:xfrm>
                <a:off x="722376" y="4625028"/>
                <a:ext cx="10753344" cy="1676400"/>
              </a:xfrm>
              <a:prstGeom prst="rect">
                <a:avLst/>
              </a:prstGeom>
              <a:noFill/>
            </p:spPr>
            <p:txBody>
              <a:bodyPr wrap="none" lIns="0" tIns="0" rIns="0" bIns="0" rtlCol="0" anchor="t"/>
              <a:lstStyle/>
              <a:p>
                <a:pPr algn="l" latinLnBrk="1">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绿藻细胞中产生和消耗</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的场所分别是类囊体膜和线粒体基质</a:t>
                </a:r>
                <a:endParaRPr lang="en-US" altLang="zh-CN" sz="2000" dirty="0"/>
              </a:p>
              <a:p>
                <a:pPr latinLnBrk="1">
                  <a:lnSpc>
                    <a:spcPts val="33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图中光下</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增加值代表真光合速率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黑暗中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消耗值表示呼吸速率</a:t>
                </a:r>
                <a:endParaRPr lang="en-US" altLang="zh-CN" sz="2000" dirty="0"/>
              </a:p>
              <a:p>
                <a:pPr latinLnBrk="1">
                  <a:lnSpc>
                    <a:spcPts val="33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.温度升高过程中，绿藻的真光合速率与呼吸速率的差值逐渐增大</a:t>
                </a:r>
                <a:endParaRPr lang="en-US" altLang="zh-CN" sz="2000" dirty="0"/>
              </a:p>
              <a:p>
                <a:pPr latinLnBrk="1">
                  <a:lnSpc>
                    <a:spcPts val="33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，每天光照时间至少长于12小时绿藻才能正常生长</a:t>
                </a:r>
                <a:endParaRPr lang="en-US" altLang="zh-CN" sz="2000" dirty="0"/>
              </a:p>
            </p:txBody>
          </p:sp>
        </mc:Choice>
        <mc:Fallback>
          <p:sp>
            <p:nvSpPr>
              <p:cNvPr id="5" name="QC_5_BD.132_3#b3ab406c1.choices?pid=62ed31b15&amp;color=0,0,0&amp;vtp=1&amp;bbb=1"/>
              <p:cNvSpPr>
                <a:spLocks noRot="1" noChangeAspect="1" noMove="1" noResize="1" noEditPoints="1" noAdjustHandles="1" noChangeArrowheads="1" noChangeShapeType="1" noTextEdit="1"/>
              </p:cNvSpPr>
              <p:nvPr/>
            </p:nvSpPr>
            <p:spPr>
              <a:xfrm>
                <a:off x="722376" y="4625028"/>
                <a:ext cx="10753344" cy="1676400"/>
              </a:xfrm>
              <a:prstGeom prst="rect">
                <a:avLst/>
              </a:prstGeom>
              <a:blipFill rotWithShape="1">
                <a:blip r:embed="rId3"/>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34_1#b3ab406c1?pid=62ed31b15&amp;color=0,0,0&amp;vtp=1&amp;bt=1&amp;bbb=1&amp;hb=1"/>
              <p:cNvSpPr/>
              <p:nvPr/>
            </p:nvSpPr>
            <p:spPr>
              <a:xfrm>
                <a:off x="722376" y="972000"/>
                <a:ext cx="10753344" cy="32258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绿藻是真核生物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光合作用产生</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的场所为叶绿体中的类囊体薄膜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有氧呼吸消耗氧气的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场所为线粒体内膜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图中光下</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增加值代表净光合速率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黑暗中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消耗值表示呼吸速率，</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错误；温度升高过程中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，真光合速率与呼吸速率的差值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等于白色柱代表的气体</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变化值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）逐渐增大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，该差值不变，C错误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净光合速率等于呼吸速率</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设光照时间为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小时，黑暗时间为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24</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小时，要使绿藻正常生长，则净光合速率×光照时间</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呼吸速率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×黑暗时间，即</a:t>
                </a:r>
                <a14:m>
                  <m:oMath xmlns:m="http://schemas.openxmlformats.org/officeDocument/2006/math">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24</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r>
                      <a:rPr lang="en-US" altLang="zh-CN" sz="22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，解得</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，所以每天光照时间至少长于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时绿藻才能正常生长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134_1#b3ab406c1?pid=62ed31b15&amp;color=0,0,0&amp;vtp=1&amp;bt=1&amp;bbb=1&amp;hb=1"/>
              <p:cNvSpPr>
                <a:spLocks noRot="1" noChangeAspect="1" noMove="1" noResize="1" noEditPoints="1" noAdjustHandles="1" noChangeArrowheads="1" noChangeShapeType="1" noTextEdit="1"/>
              </p:cNvSpPr>
              <p:nvPr/>
            </p:nvSpPr>
            <p:spPr>
              <a:xfrm>
                <a:off x="722376" y="972000"/>
                <a:ext cx="10753344" cy="3225800"/>
              </a:xfrm>
              <a:prstGeom prst="rect">
                <a:avLst/>
              </a:prstGeom>
              <a:blipFill rotWithShape="1">
                <a:blip r:embed="rId1"/>
                <a:stretch>
                  <a:fillRect l="-4" t="-14" r="-3301" b="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35_1#7785b18e1?pid=62ed31b15&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8.低温（寒潮）会造成农作物受灾，光合作用受低温影响较显著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科研人员用黄瓜叶片研究低温</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弱光和低温黑暗两种预处理对叶片光合作用的影响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6_BD.136_1#d6cba6987?pid=7785b18e1&amp;color=0,0,0&amp;vtp=1&amp;bbb=1&amp;hb=1"/>
          <p:cNvSpPr/>
          <p:nvPr/>
        </p:nvSpPr>
        <p:spPr>
          <a:xfrm>
            <a:off x="722376" y="1932662"/>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（1）选取长势相同的黄瓜叶片，平均分成两部分，在相同且适宜的条件下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分别测定叶片的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，目的是用于</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B_6_AN.137_1#d6cba6987.blank?pid=7785b18e1&amp;color=0,0,0&amp;vpa=46&amp;vtp=1&amp;bbb=1"/>
          <p:cNvSpPr/>
          <p:nvPr/>
        </p:nvSpPr>
        <p:spPr>
          <a:xfrm>
            <a:off x="731901" y="2351762"/>
            <a:ext cx="1708150" cy="457200"/>
          </a:xfrm>
          <a:prstGeom prst="rect">
            <a:avLst/>
          </a:prstGeom>
          <a:noFill/>
        </p:spPr>
        <p:txBody>
          <a:bodyPr wrap="none" lIns="0" tIns="0" rIns="0" bIns="0" rtlCol="0" anchor="t"/>
          <a:lstStyle/>
          <a:p>
            <a:pPr algn="ctr" latinLnBrk="1">
              <a:lnSpc>
                <a:spcPts val="3600"/>
              </a:lnSpc>
            </a:pP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光合作用强度</a:t>
            </a:r>
            <a:endParaRPr lang="en-US" altLang="zh-CN" sz="2000" dirty="0"/>
          </a:p>
        </p:txBody>
      </p:sp>
      <p:sp>
        <p:nvSpPr>
          <p:cNvPr id="5" name="QB_6_AN.138_1#d6cba6987.blank?pid=7785b18e1&amp;color=0,0,0&amp;vpa=47&amp;vtp=1&amp;bbb=1"/>
          <p:cNvSpPr/>
          <p:nvPr/>
        </p:nvSpPr>
        <p:spPr>
          <a:xfrm>
            <a:off x="4033901" y="2351762"/>
            <a:ext cx="692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对照</a:t>
            </a:r>
            <a:endParaRPr lang="en-US" altLang="zh-CN" sz="2000" dirty="0"/>
          </a:p>
        </p:txBody>
      </p:sp>
      <p:sp>
        <p:nvSpPr>
          <p:cNvPr id="6" name="QB_6_AS.139_1#d6cba6987?pid=7785b18e1&amp;color=0,0,0&amp;vtp=1&amp;bt=1&amp;bbb=1&amp;hb=1"/>
          <p:cNvSpPr/>
          <p:nvPr/>
        </p:nvSpPr>
        <p:spPr>
          <a:xfrm>
            <a:off x="722376" y="2905448"/>
            <a:ext cx="10753344" cy="1384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本实验研究的是低温弱光和低温黑暗两种预处理对叶片光合作用的影响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所以测定的是叶</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片的光合作用强度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。在预处理前测定叶片光合作用强度的目的是用于对照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便于对比两种预处理</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对叶片光合作用的影响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fade">
                                      <p:cBhvr>
                                        <p:cTn id="15" dur="500"/>
                                        <p:tgtEl>
                                          <p:spTgt spid="5">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fade">
                                      <p:cBhvr>
                                        <p:cTn id="23" dur="500"/>
                                        <p:tgtEl>
                                          <p:spTgt spid="6">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fade">
                                      <p:cBhvr>
                                        <p:cTn id="26" dur="500"/>
                                        <p:tgtEl>
                                          <p:spTgt spid="6">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animEffect transition="in" filter="fade">
                                      <p:cBhvr>
                                        <p:cTn id="29" dur="500"/>
                                        <p:tgtEl>
                                          <p:spTgt spid="6">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xEl>
                                              <p:pRg st="2" end="2"/>
                                            </p:txEl>
                                          </p:spTgt>
                                        </p:tgtEl>
                                        <p:attrNameLst>
                                          <p:attrName>style.visibility</p:attrName>
                                        </p:attrNameLst>
                                      </p:cBhvr>
                                      <p:to>
                                        <p:strVal val="visible"/>
                                      </p:to>
                                    </p:set>
                                    <p:animEffect transition="in" filter="fade">
                                      <p:cBhvr>
                                        <p:cTn id="3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5" grpId="0" animBg="1" build="p"/>
      <p:bldP spid="6" grpId="0" animBg="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40_1#ca39837f3?sp=1&amp;pid=7785b18e1&amp;color=0,0,0&amp;vtp=1&amp;bt=1&amp;bbb=1&amp;hb=1"/>
          <p:cNvSpPr/>
          <p:nvPr/>
        </p:nvSpPr>
        <p:spPr>
          <a:xfrm>
            <a:off x="722376" y="969264"/>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（2）分别进行预处理，一部分置于低温弱光下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一部分置于</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，处理6小时之后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次置于相同且适宜的条件下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，测定光合作用强度，结果如图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该实验除了得出低温弱光和低温黑</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暗两种预处理都降低了黄瓜叶片光合作用强度的结论以外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还发现</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endPar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6_AN.141_1#ca39837f3.blank?pid=7785b18e1&amp;color=0,0,0&amp;vpa=48&amp;vtp=1&amp;bbb=1"/>
          <p:cNvSpPr/>
          <p:nvPr/>
        </p:nvSpPr>
        <p:spPr>
          <a:xfrm>
            <a:off x="7485126" y="931164"/>
            <a:ext cx="1200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低温黑暗</a:t>
            </a:r>
            <a:endParaRPr lang="en-US" altLang="zh-CN" sz="2000" dirty="0"/>
          </a:p>
        </p:txBody>
      </p:sp>
      <p:sp>
        <p:nvSpPr>
          <p:cNvPr id="4" name="QB_6_AN.143_1#ca39837f3.blank?pid=7785b18e1&amp;color=0,0,0&amp;vpa=49&amp;vtp=1&amp;bbb=1&amp;hb=1"/>
          <p:cNvSpPr/>
          <p:nvPr/>
        </p:nvSpPr>
        <p:spPr>
          <a:xfrm>
            <a:off x="722377" y="1845564"/>
            <a:ext cx="10749631" cy="914400"/>
          </a:xfrm>
          <a:prstGeom prst="rect">
            <a:avLst/>
          </a:prstGeom>
          <a:noFill/>
        </p:spPr>
        <p:txBody>
          <a:bodyPr wrap="square" lIns="0" tIns="0" rIns="0" bIns="0" rtlCol="0" anchor="t"/>
          <a:lstStyle/>
          <a:p>
            <a:pPr latinLnBrk="1">
              <a:lnSpc>
                <a:spcPts val="3600"/>
              </a:lnSpc>
            </a:pPr>
            <a:r>
              <a:rPr lang="en-US" altLang="zh-CN" sz="2000" b="1" i="0" smtClean="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低温弱光的预处理使黄瓜叶</a:t>
            </a:r>
            <a:endPar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片光合作用强度降低更显著</a:t>
            </a:r>
            <a:endParaRPr lang="en-US" altLang="zh-CN" sz="2000" dirty="0"/>
          </a:p>
        </p:txBody>
      </p:sp>
      <p:pic>
        <p:nvPicPr>
          <p:cNvPr id="5" name="QB_6_BD.142_1#ca39837f3?pid=7785b18e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553712" y="2933700"/>
            <a:ext cx="3090672" cy="15910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B_6_AS.144_1#ca39837f3?pid=7785b18e1&amp;color=0,0,0&amp;vtp=1&amp;bt=1&amp;bbb=1&amp;hb=1"/>
          <p:cNvSpPr/>
          <p:nvPr/>
        </p:nvSpPr>
        <p:spPr>
          <a:xfrm>
            <a:off x="722376" y="4660900"/>
            <a:ext cx="10753344" cy="1384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根据实验目的（研究低温弱光和低温黑暗两种预处理对黄瓜叶片光合作用的影响）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实验应设置低温弱光和低温黑暗两种处理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。通过柱状图可以看出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两种预处理均能降低黄瓜叶片</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的光合作用强度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，且低温弱光的预处理对黄瓜叶片光合作用强度降低的影响更显著。</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bg/>
                                          </p:spTgt>
                                        </p:tgtEl>
                                        <p:attrNameLst>
                                          <p:attrName>style.visibility</p:attrName>
                                        </p:attrNameLst>
                                      </p:cBhvr>
                                      <p:to>
                                        <p:strVal val="visible"/>
                                      </p:to>
                                    </p:set>
                                    <p:animEffect transition="in" filter="fade">
                                      <p:cBhvr>
                                        <p:cTn id="26" dur="500"/>
                                        <p:tgtEl>
                                          <p:spTgt spid="6">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fade">
                                      <p:cBhvr>
                                        <p:cTn id="29" dur="500"/>
                                        <p:tgtEl>
                                          <p:spTgt spid="6">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fade">
                                      <p:cBhvr>
                                        <p:cTn id="32" dur="500"/>
                                        <p:tgtEl>
                                          <p:spTgt spid="6">
                                            <p:txEl>
                                              <p:pRg st="1" end="1"/>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animEffect transition="in" filter="fade">
                                      <p:cBhvr>
                                        <p:cTn id="3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145_1#feb062759?sp=1&amp;pid=7785b18e1&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（3）为进一步探究上述两种预处理对光合作用强度影响的原因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的受体来测定</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生成速率的变化，结果如表：</a:t>
                </a:r>
                <a:endParaRPr lang="en-US" altLang="zh-CN" sz="2000" dirty="0"/>
              </a:p>
            </p:txBody>
          </p:sp>
        </mc:Choice>
        <mc:Fallback>
          <p:sp>
            <p:nvSpPr>
              <p:cNvPr id="2" name="QB_6_BD.145_1#feb062759?sp=1&amp;pid=7785b18e1&amp;color=0,0,0&amp;vtp=1&amp;bt=1&amp;bbb=1&amp;hb=1"/>
              <p:cNvSpPr>
                <a:spLocks noRot="1" noChangeAspect="1" noMove="1" noResize="1" noEditPoints="1" noAdjustHandles="1" noChangeArrowheads="1" noChangeShapeType="1" noTextEdit="1"/>
              </p:cNvSpPr>
              <p:nvPr/>
            </p:nvSpPr>
            <p:spPr>
              <a:xfrm>
                <a:off x="722376" y="972000"/>
                <a:ext cx="10753344" cy="914400"/>
              </a:xfrm>
              <a:prstGeom prst="rect">
                <a:avLst/>
              </a:prstGeom>
              <a:blipFill rotWithShape="1">
                <a:blip r:embed="rId1"/>
                <a:stretch>
                  <a:fillRect l="-4" t="-49" b="4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97" name="QB_6_BD.145_2#feb062759?colgroup=8,15,15&amp;pid=7785b18e1&amp;color=0,0,0&amp;vtp=1&amp;bbb=1"/>
              <p:cNvGraphicFramePr>
                <a:graphicFrameLocks noGrp="1"/>
              </p:cNvGraphicFramePr>
              <p:nvPr/>
            </p:nvGraphicFramePr>
            <p:xfrm>
              <a:off x="722376" y="2021528"/>
              <a:ext cx="10689336" cy="1370076"/>
            </p:xfrm>
            <a:graphic>
              <a:graphicData uri="http://schemas.openxmlformats.org/drawingml/2006/table">
                <a:tbl>
                  <a:tblPr/>
                  <a:tblGrid>
                    <a:gridCol w="2350008"/>
                    <a:gridCol w="1819656"/>
                    <a:gridCol w="2350008"/>
                    <a:gridCol w="1819656"/>
                    <a:gridCol w="2350008"/>
                  </a:tblGrid>
                  <a:tr h="459740">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预处理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低温黑暗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gridSpan="2">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低温弱光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r>
                  <a:tr h="459740">
                    <a:tc rowSpan="2">
                      <a:txBody>
                        <a:bodyPr/>
                        <a:lstStyle/>
                        <a:p>
                          <a:pPr algn="ctr" latinLnBrk="1" hangingPunct="0">
                            <a:lnSpc>
                              <a:spcPts val="30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生成速率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0596">
                    <a:tc vMerge="1">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85</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55</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97" name="QB_6_BD.145_2#feb062759?colgroup=8,15,15&amp;pid=7785b18e1&amp;color=0,0,0&amp;vtp=1&amp;bbb=1"/>
              <p:cNvGraphicFramePr>
                <a:graphicFrameLocks noGrp="1"/>
              </p:cNvGraphicFramePr>
              <p:nvPr/>
            </p:nvGraphicFramePr>
            <p:xfrm>
              <a:off x="722376" y="2021528"/>
              <a:ext cx="10689336" cy="1370076"/>
            </p:xfrm>
            <a:graphic>
              <a:graphicData uri="http://schemas.openxmlformats.org/drawingml/2006/table">
                <a:tbl>
                  <a:tblPr/>
                  <a:tblGrid>
                    <a:gridCol w="2350008"/>
                    <a:gridCol w="1819656"/>
                    <a:gridCol w="2350008"/>
                    <a:gridCol w="1819656"/>
                    <a:gridCol w="2350008"/>
                  </a:tblGrid>
                  <a:tr h="459740">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预处理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低温黑暗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gridSpan="2">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低温弱光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r>
                  <a:tr h="459740">
                    <a:tc row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0850">
                    <a:tc vMerge="1">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sp>
        <p:nvSpPr>
          <p:cNvPr id="4" name="QB_6_BD.145_3#feb062759?pid=7785b18e1&amp;color=0,0,0&amp;vtp=1&amp;bbb=1&amp;hb=1"/>
          <p:cNvSpPr/>
          <p:nvPr/>
        </p:nvSpPr>
        <p:spPr>
          <a:xfrm>
            <a:off x="722376" y="3520128"/>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根据实验结果分析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低温弱光的预处理影响光合作用强度更显著的原因可能是</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endPar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____________________________________________________________________________________</a:t>
            </a:r>
            <a:endPar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AlternateContent xmlns:mc="http://schemas.openxmlformats.org/markup-compatibility/2006">
        <mc:Choice xmlns:a14="http://schemas.microsoft.com/office/drawing/2010/main" Requires="a14">
          <p:sp>
            <p:nvSpPr>
              <p:cNvPr id="5" name="QB_6_AN.146_1#feb062759.blank?pid=7785b18e1&amp;color=0,0,0&amp;vpa=50&amp;vtp=1&amp;bbb=1&amp;hb=1"/>
              <p:cNvSpPr/>
              <p:nvPr/>
            </p:nvSpPr>
            <p:spPr>
              <a:xfrm>
                <a:off x="722377" y="3482028"/>
                <a:ext cx="10749631" cy="1371600"/>
              </a:xfrm>
              <a:prstGeom prst="rect">
                <a:avLst/>
              </a:prstGeom>
              <a:noFill/>
            </p:spPr>
            <p:txBody>
              <a:bodyPr wrap="square" lIns="0" tIns="0" rIns="0" bIns="0" rtlCol="0" anchor="t"/>
              <a:lstStyle/>
              <a:p>
                <a:pPr latinLnBrk="1">
                  <a:lnSpc>
                    <a:spcPct val="150000"/>
                  </a:lnSpc>
                </a:pPr>
                <a:r>
                  <a:rPr lang="en-US" altLang="zh-CN" sz="2000" b="1" i="0" smtClean="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低温弱光的预处</a:t>
                </a:r>
                <a:endPar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ct val="150000"/>
                  </a:lnSpc>
                </a:pP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理导致光反应减弱更显著</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，生成的</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𝐍𝐀𝐃𝐏𝐇</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更少</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进一步影响</a:t>
                </a:r>
                <a14:m>
                  <m:oMath xmlns:m="http://schemas.openxmlformats.org/officeDocument/2006/math">
                    <m:sSub>
                      <m:sSubPr>
                        <m:ctrlPr>
                          <a:rPr lang="en-US" altLang="zh-CN" sz="2000" b="1" i="1"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m:t>
                        </m:r>
                      </m:e>
                      <m:sub>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𝟑</m:t>
                        </m:r>
                      </m:sub>
                    </m:sSub>
                  </m:oMath>
                </a14:m>
                <a:r>
                  <a:rPr lang="en-US" altLang="zh-CN" sz="2000" b="1" i="0" dirty="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还原过程</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最终导致光合作用强</a:t>
                </a:r>
                <a:endPar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ct val="150000"/>
                  </a:lnSpc>
                </a:pP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度减弱更明显</a:t>
                </a:r>
                <a:endParaRPr lang="en-US" altLang="zh-CN" sz="2000" dirty="0"/>
              </a:p>
            </p:txBody>
          </p:sp>
        </mc:Choice>
        <mc:Fallback>
          <p:sp>
            <p:nvSpPr>
              <p:cNvPr id="5" name="QB_6_AN.146_1#feb062759.blank?pid=7785b18e1&amp;color=0,0,0&amp;vpa=50&amp;vtp=1&amp;bbb=1&amp;hb=1"/>
              <p:cNvSpPr>
                <a:spLocks noRot="1" noChangeAspect="1" noMove="1" noResize="1" noEditPoints="1" noAdjustHandles="1" noChangeArrowheads="1" noChangeShapeType="1" noTextEdit="1"/>
              </p:cNvSpPr>
              <p:nvPr/>
            </p:nvSpPr>
            <p:spPr>
              <a:xfrm>
                <a:off x="722377" y="3482028"/>
                <a:ext cx="10749631" cy="1371600"/>
              </a:xfrm>
              <a:prstGeom prst="rect">
                <a:avLst/>
              </a:prstGeom>
              <a:blipFill rotWithShape="1">
                <a:blip r:embed="rId3"/>
                <a:stretch>
                  <a:fillRect l="-4" t="-24" r="1" b="2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AS.147_1#feb062759?pid=7785b18e1&amp;color=0,0,0&amp;vtp=1&amp;bt=1&amp;bbb=1&amp;hb=1"/>
              <p:cNvSpPr/>
              <p:nvPr/>
            </p:nvSpPr>
            <p:spPr>
              <a:xfrm>
                <a:off x="722376" y="4891728"/>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从题表实验结果看出，低温弱光的预处理导致光反应减弱更显著</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生成速率更低</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进一步影响</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还原过程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，最终导致光合作用强度减弱更明显。</a:t>
                </a:r>
                <a:endParaRPr lang="en-US" altLang="zh-CN" sz="2200" dirty="0"/>
              </a:p>
            </p:txBody>
          </p:sp>
        </mc:Choice>
        <mc:Fallback>
          <p:sp>
            <p:nvSpPr>
              <p:cNvPr id="6" name="QB_6_AS.147_1#feb062759?pid=7785b18e1&amp;color=0,0,0&amp;vtp=1&amp;bt=1&amp;bbb=1&amp;hb=1"/>
              <p:cNvSpPr>
                <a:spLocks noRot="1" noChangeAspect="1" noMove="1" noResize="1" noEditPoints="1" noAdjustHandles="1" noChangeArrowheads="1" noChangeShapeType="1" noTextEdit="1"/>
              </p:cNvSpPr>
              <p:nvPr/>
            </p:nvSpPr>
            <p:spPr>
              <a:xfrm>
                <a:off x="722376" y="4891728"/>
                <a:ext cx="10753344" cy="965200"/>
              </a:xfrm>
              <a:prstGeom prst="rect">
                <a:avLst/>
              </a:prstGeom>
              <a:blipFill rotWithShape="1">
                <a:blip r:embed="rId4"/>
                <a:stretch>
                  <a:fillRect l="-4" t="-33" r="-531" b="3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500"/>
                                        <p:tgtEl>
                                          <p:spTgt spid="5">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500"/>
                                        <p:tgtEl>
                                          <p:spTgt spid="5">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bg/>
                                          </p:spTgt>
                                        </p:tgtEl>
                                        <p:attrNameLst>
                                          <p:attrName>style.visibility</p:attrName>
                                        </p:attrNameLst>
                                      </p:cBhvr>
                                      <p:to>
                                        <p:strVal val="visible"/>
                                      </p:to>
                                    </p:set>
                                    <p:animEffect transition="in" filter="fade">
                                      <p:cBhvr>
                                        <p:cTn id="21" dur="500"/>
                                        <p:tgtEl>
                                          <p:spTgt spid="6">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500"/>
                                        <p:tgtEl>
                                          <p:spTgt spid="6">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fade">
                                      <p:cBhvr>
                                        <p:cTn id="2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48_1#f7df462ae?sp=1&amp;pid=62ed31b15&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［湖北荆州中学2025高一上期末］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在植物体内，制造或输出有机物的组织器官被称为“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接纳有机物用于生长或贮藏的组织器官被称为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“库”。小麦是重要的粮食作物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其植株最后长出</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、位于最上部的叶片称为旗叶（如图所示），旗叶对籽粒产量有重要贡献。回答以下问题：</a:t>
            </a:r>
            <a:endParaRPr lang="en-US" altLang="zh-CN" sz="2000" dirty="0"/>
          </a:p>
        </p:txBody>
      </p:sp>
      <p:pic>
        <p:nvPicPr>
          <p:cNvPr id="3" name="QO_5_BD.148_2#f7df462ae?pid=62ed31b15&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5394960" y="2478728"/>
            <a:ext cx="1399032" cy="193852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B_6_BD.149_1#d453b0a6d?pid=f7df462ae&amp;color=0,0,0&amp;vtp=1&amp;bbb=1&amp;hb=1"/>
          <p:cNvSpPr/>
          <p:nvPr/>
        </p:nvSpPr>
        <p:spPr>
          <a:xfrm>
            <a:off x="722376" y="4548828"/>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（1）旗叶是小麦最重要的“源”。与其他叶片相比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使旗叶光合作用更有优势的环境因素是</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B_6_AN.150_1#d453b0a6d.blank?pid=f7df462ae&amp;color=0,0,0&amp;vpa=51&amp;vtp=1&amp;bbb=1"/>
          <p:cNvSpPr/>
          <p:nvPr/>
        </p:nvSpPr>
        <p:spPr>
          <a:xfrm>
            <a:off x="731901" y="4967928"/>
            <a:ext cx="1200150" cy="457200"/>
          </a:xfrm>
          <a:prstGeom prst="rect">
            <a:avLst/>
          </a:prstGeom>
          <a:noFill/>
        </p:spPr>
        <p:txBody>
          <a:bodyPr wrap="none" lIns="0" tIns="0" rIns="0" bIns="0" rtlCol="0" anchor="t"/>
          <a:lstStyle/>
          <a:p>
            <a:pPr algn="ctr" latinLnBrk="1">
              <a:lnSpc>
                <a:spcPts val="3600"/>
              </a:lnSpc>
            </a:pP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光照强度</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AS.151_1#d453b0a6d?pid=f7df462ae&amp;color=0,0,0&amp;vtp=1&amp;bt=1&amp;bbb=1&amp;hb=1"/>
          <p:cNvSpPr/>
          <p:nvPr/>
        </p:nvSpPr>
        <p:spPr>
          <a:xfrm>
            <a:off x="722376" y="972000"/>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据图可知，旗叶靠近麦穗，位于植株的上端，能接受更多的光照，故与其他叶片相比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旗叶光合作用更有优势的环境因素是光照强度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52_1#6157b931d?pid=f7df462ae&amp;color=0,0,0&amp;vtp=1&amp;bt=1&amp;bbb=1&amp;hb=1"/>
          <p:cNvSpPr/>
          <p:nvPr/>
        </p:nvSpPr>
        <p:spPr>
          <a:xfrm>
            <a:off x="722376" y="969264"/>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（2）“源”进行光合作用所制造的有机物一部分用于“源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自身的</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和生长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发育</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其余部分输送至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“库”。</a:t>
            </a:r>
            <a:endParaRPr lang="en-US" altLang="zh-CN" sz="2000" dirty="0"/>
          </a:p>
        </p:txBody>
      </p:sp>
      <p:sp>
        <p:nvSpPr>
          <p:cNvPr id="3" name="QB_6_AN.153_1#6157b931d.blank?pid=f7df462ae&amp;color=0,0,0&amp;vpa=52&amp;vtp=1&amp;bbb=1"/>
          <p:cNvSpPr/>
          <p:nvPr/>
        </p:nvSpPr>
        <p:spPr>
          <a:xfrm>
            <a:off x="8247126" y="931164"/>
            <a:ext cx="1200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呼吸作用</a:t>
            </a:r>
            <a:endParaRPr lang="en-US" altLang="zh-CN" sz="2000" dirty="0"/>
          </a:p>
        </p:txBody>
      </p:sp>
      <p:sp>
        <p:nvSpPr>
          <p:cNvPr id="4" name="QB_6_AS.154_1#6157b931d?pid=f7df462ae&amp;color=0,0,0&amp;vtp=1&amp;bt=1&amp;bbb=1&amp;hb=1"/>
          <p:cNvSpPr/>
          <p:nvPr/>
        </p:nvSpPr>
        <p:spPr>
          <a:xfrm>
            <a:off x="722376" y="1938020"/>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制造或输出有机物的组织器官被称为“源”，“源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进行光合作用所制造的有机物一部分</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“源”自身的呼吸作用，一部分用于生长、发育，其余部分运输至“库”。</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55_1#462f6b655?sp=1&amp;pid=f7df462ae&amp;color=0,0,0&amp;vtp=1&amp;bt=1&amp;bbb=1&amp;hb=1"/>
          <p:cNvSpPr/>
          <p:nvPr/>
        </p:nvSpPr>
        <p:spPr>
          <a:xfrm>
            <a:off x="722376" y="972000"/>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（3）籽粒是小麦开花后最重要的“库”。为指导田间管理和育种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科研人员对多个品种的小麦</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旗叶在不同时期的光合特性指标与籽粒产量的相关性进行了研究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，结果如表所示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表中数值代表</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，数值越大，表明该指标对籽粒产量的影响越大。</a:t>
            </a:r>
            <a:endParaRPr lang="en-US" altLang="zh-CN" sz="2000" dirty="0"/>
          </a:p>
          <a:p>
            <a:pPr algn="ct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不同时期旗叶光合特性指标与籽粒产量的相关性</a:t>
            </a:r>
            <a:endParaRPr lang="en-US" altLang="zh-CN" sz="2000" dirty="0"/>
          </a:p>
        </p:txBody>
      </p:sp>
      <mc:AlternateContent xmlns:mc="http://schemas.openxmlformats.org/markup-compatibility/2006" xmlns:a14="http://schemas.microsoft.com/office/drawing/2010/main">
        <mc:Choice Requires="a14">
          <p:graphicFrame>
            <p:nvGraphicFramePr>
              <p:cNvPr id="103" name="QO_6_BD.155_2#462f6b655?colgroup=6,5,5,5,5,5,5&amp;pid=f7df462ae&amp;color=0,0,0&amp;vtp=1&amp;bbb=1"/>
              <p:cNvGraphicFramePr>
                <a:graphicFrameLocks noGrp="1"/>
              </p:cNvGraphicFramePr>
              <p:nvPr/>
            </p:nvGraphicFramePr>
            <p:xfrm>
              <a:off x="722376" y="2897828"/>
              <a:ext cx="10652760" cy="1860804"/>
            </p:xfrm>
            <a:graphic>
              <a:graphicData uri="http://schemas.openxmlformats.org/drawingml/2006/table">
                <a:tbl>
                  <a:tblPr/>
                  <a:tblGrid>
                    <a:gridCol w="1929384"/>
                    <a:gridCol w="1453896"/>
                    <a:gridCol w="1453896"/>
                    <a:gridCol w="1453896"/>
                    <a:gridCol w="1453896"/>
                    <a:gridCol w="1453896"/>
                    <a:gridCol w="1453896"/>
                  </a:tblGrid>
                  <a:tr h="465201">
                    <a:tc>
                      <a:txBody>
                        <a:bodyPr/>
                        <a:lstStyle/>
                        <a:p>
                          <a:pPr algn="ctr" latinLnBrk="1" hangingPunct="0">
                            <a:lnSpc>
                              <a:spcPts val="34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抽穗期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开花期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灌浆前期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灌浆中期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灌浆后期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灌浆末期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65201">
                    <a:tc>
                      <a:txBody>
                        <a:bodyPr/>
                        <a:lstStyle/>
                        <a:p>
                          <a:pPr algn="ctr" latinLnBrk="1" hangingPunct="0">
                            <a:lnSpc>
                              <a:spcPts val="34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气孔导度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0.70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0.11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65201">
                    <a:tc>
                      <a:txBody>
                        <a:bodyPr/>
                        <a:lstStyle/>
                        <a:p>
                          <a:pPr algn="ctr" latinLnBrk="1" hangingPunct="0">
                            <a:lnSpc>
                              <a:spcPts val="34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胞间</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0.57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0.22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65201">
                    <a:tc>
                      <a:txBody>
                        <a:bodyPr/>
                        <a:lstStyle/>
                        <a:p>
                          <a:pPr algn="ctr" latinLnBrk="1" hangingPunct="0">
                            <a:lnSpc>
                              <a:spcPts val="34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叶绿素含量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0.22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0.27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03" name="QO_6_BD.155_2#462f6b655?colgroup=6,5,5,5,5,5,5&amp;pid=f7df462ae&amp;color=0,0,0&amp;vtp=1&amp;bbb=1"/>
              <p:cNvGraphicFramePr>
                <a:graphicFrameLocks noGrp="1"/>
              </p:cNvGraphicFramePr>
              <p:nvPr/>
            </p:nvGraphicFramePr>
            <p:xfrm>
              <a:off x="722376" y="2897828"/>
              <a:ext cx="10652760" cy="1860804"/>
            </p:xfrm>
            <a:graphic>
              <a:graphicData uri="http://schemas.openxmlformats.org/drawingml/2006/table">
                <a:tbl>
                  <a:tblPr/>
                  <a:tblGrid>
                    <a:gridCol w="1929384"/>
                    <a:gridCol w="1453896"/>
                    <a:gridCol w="1453896"/>
                    <a:gridCol w="1453896"/>
                    <a:gridCol w="1453896"/>
                    <a:gridCol w="1453896"/>
                    <a:gridCol w="1453896"/>
                  </a:tblGrid>
                  <a:tr h="465201">
                    <a:tc>
                      <a:txBody>
                        <a:bodyPr/>
                        <a:lstStyle/>
                        <a:p>
                          <a:pPr algn="ctr" latinLnBrk="1" hangingPunct="0">
                            <a:lnSpc>
                              <a:spcPts val="34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抽穗期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开花期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灌浆前期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灌浆中期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灌浆后期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灌浆末期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65201">
                    <a:tc>
                      <a:txBody>
                        <a:bodyPr/>
                        <a:lstStyle/>
                        <a:p>
                          <a:pPr algn="ctr" latinLnBrk="1" hangingPunct="0">
                            <a:lnSpc>
                              <a:spcPts val="34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气孔导度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0.70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0.11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6545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0.57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0.22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65201">
                    <a:tc>
                      <a:txBody>
                        <a:bodyPr/>
                        <a:lstStyle/>
                        <a:p>
                          <a:pPr algn="ctr" latinLnBrk="1" hangingPunct="0">
                            <a:lnSpc>
                              <a:spcPts val="34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叶绿素含量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0.22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0.27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O_6_BD.155_3#462f6b655?pid=f7df462ae&amp;color=0,0,0&amp;vtp=1&amp;bbb=1"/>
          <p:cNvSpPr/>
          <p:nvPr/>
        </p:nvSpPr>
        <p:spPr>
          <a:xfrm>
            <a:off x="722376" y="4891728"/>
            <a:ext cx="10753344" cy="508000"/>
          </a:xfrm>
          <a:prstGeom prst="rect">
            <a:avLst/>
          </a:prstGeom>
          <a:noFill/>
        </p:spPr>
        <p:txBody>
          <a:bodyPr wrap="none" lIns="0" tIns="0" rIns="0" bIns="0" rtlCol="0" anchor="t"/>
          <a:lstStyle/>
          <a:p>
            <a:pPr algn="l" latinLnBrk="1">
              <a:lnSpc>
                <a:spcPts val="40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气孔导度表示气孔张开的程度</a:t>
            </a:r>
            <a:endParaRPr lang="en-US" altLang="zh-CN" sz="2000" dirty="0"/>
          </a:p>
        </p:txBody>
      </p:sp>
      <p:sp>
        <p:nvSpPr>
          <p:cNvPr id="5" name="QB_7_BD.156_1#8173a6a45?pid=462f6b655&amp;color=0,0,0&amp;vtp=1&amp;bbb=1&amp;hb=1"/>
          <p:cNvSpPr/>
          <p:nvPr/>
        </p:nvSpPr>
        <p:spPr>
          <a:xfrm>
            <a:off x="722376" y="5385665"/>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①以上研究结果表明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期旗叶气孔导度对籽粒产量的影响最大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若在此时期干旱导致</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气孔开放程度下降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，籽粒产量会明显降低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有效的增产措施是</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6" name="QB_7_AN.157_1#8173a6a45.blank?pid=462f6b655&amp;color=0,0,0&amp;vpa=53&amp;vtp=1&amp;bbb=1"/>
          <p:cNvSpPr/>
          <p:nvPr/>
        </p:nvSpPr>
        <p:spPr>
          <a:xfrm>
            <a:off x="3525901" y="5356709"/>
            <a:ext cx="946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灌浆前</a:t>
            </a:r>
            <a:endParaRPr lang="en-US" altLang="zh-CN" sz="2000" dirty="0"/>
          </a:p>
        </p:txBody>
      </p:sp>
      <p:sp>
        <p:nvSpPr>
          <p:cNvPr id="7" name="QB_7_AN.158_1#8173a6a45.blank?pid=462f6b655&amp;color=0,0,0&amp;vpa=54&amp;vtp=1&amp;bbb=1"/>
          <p:cNvSpPr/>
          <p:nvPr/>
        </p:nvSpPr>
        <p:spPr>
          <a:xfrm>
            <a:off x="7589901" y="5813909"/>
            <a:ext cx="1200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合理灌溉</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fade">
                                      <p:cBhvr>
                                        <p:cTn id="15" dur="500"/>
                                        <p:tgtEl>
                                          <p:spTgt spid="7">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7" grpId="0" animBg="1"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AS.159_1#8173a6a45?pid=462f6b655&amp;color=0,0,0&amp;vtp=1&amp;bt=1&amp;bbb=1&amp;hb=1"/>
          <p:cNvSpPr/>
          <p:nvPr/>
        </p:nvSpPr>
        <p:spPr>
          <a:xfrm>
            <a:off x="722376" y="972000"/>
            <a:ext cx="10753344" cy="1384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据表格数据可知，灌浆前期气孔导度与籽粒产量的相关性最大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即此时对籽粒产量的影响</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。二氧化碳是暗反应的原料，气孔导度可影响二氧化碳的吸收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若干旱导致气孔开放程度下</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，为避免产量下降，应保证水分供应，即应合理灌溉。</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9_1#6b645e037?htil=2&amp;pid=332b81874&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649259" y="1054296"/>
            <a:ext cx="3785616" cy="23865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6_BD.9_2#6b645e037?htil=2&amp;sp=1&amp;pid=332b81874&amp;color=0,0,0&amp;vtp=1&amp;bt=1&amp;bbb=1&amp;hb=1"/>
              <p:cNvSpPr/>
              <p:nvPr/>
            </p:nvSpPr>
            <p:spPr>
              <a:xfrm>
                <a:off x="722376" y="972000"/>
                <a:ext cx="6830568"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［河北邢台一中2025高一上月考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如图表示光合色素对不同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波长光的吸收率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6_BD.9_2#6b645e037?htil=2&amp;sp=1&amp;pid=332b81874&amp;color=0,0,0&amp;vtp=1&amp;bt=1&amp;bbb=1&amp;hb=1"/>
              <p:cNvSpPr>
                <a:spLocks noRot="1" noChangeAspect="1" noMove="1" noResize="1" noEditPoints="1" noAdjustHandles="1" noChangeArrowheads="1" noChangeShapeType="1" noTextEdit="1"/>
              </p:cNvSpPr>
              <p:nvPr/>
            </p:nvSpPr>
            <p:spPr>
              <a:xfrm>
                <a:off x="722376" y="972000"/>
                <a:ext cx="6830568" cy="914400"/>
              </a:xfrm>
              <a:prstGeom prst="rect">
                <a:avLst/>
              </a:prstGeom>
              <a:blipFill rotWithShape="1">
                <a:blip r:embed="rId2"/>
                <a:stretch>
                  <a:fillRect l="-6" t="-49" r="-1642" b="49"/>
                </a:stretch>
              </a:blipFill>
            </p:spPr>
            <p:txBody>
              <a:bodyPr/>
              <a:lstStyle/>
              <a:p>
                <a:r>
                  <a:rPr lang="zh-CN" altLang="en-US">
                    <a:noFill/>
                  </a:rPr>
                  <a:t> </a:t>
                </a:r>
              </a:p>
            </p:txBody>
          </p:sp>
        </mc:Fallback>
      </mc:AlternateContent>
      <p:sp>
        <p:nvSpPr>
          <p:cNvPr id="4" name="QC_6_AN.10_1#6b645e037.bracket?pid=332b81874&amp;color=0,0,0&amp;vpa=3&amp;vtp=1"/>
          <p:cNvSpPr/>
          <p:nvPr/>
        </p:nvSpPr>
        <p:spPr>
          <a:xfrm>
            <a:off x="5929376" y="1429200"/>
            <a:ext cx="3746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mc:AlternateContent xmlns:mc="http://schemas.openxmlformats.org/markup-compatibility/2006">
        <mc:Choice xmlns:a14="http://schemas.microsoft.com/office/drawing/2010/main" Requires="a14">
          <p:sp>
            <p:nvSpPr>
              <p:cNvPr id="5" name="QC_6_BD.9_3#6b645e037.choices?htil=2&amp;pid=332b81874&amp;color=0,0,0&amp;vtp=1&amp;bbb=1"/>
              <p:cNvSpPr/>
              <p:nvPr/>
            </p:nvSpPr>
            <p:spPr>
              <a:xfrm>
                <a:off x="722376" y="1894528"/>
                <a:ext cx="6830568"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A.图中的几种光合色素都位于叶绿体内膜上</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.植物体内缺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时，图中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的含量均会减少</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在绿叶中的含量较少，主要吸收蓝紫光</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.深秋季节，图中的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含量降低会导致叶色发黄</a:t>
                </a:r>
                <a:endParaRPr lang="en-US" altLang="zh-CN" sz="2000" dirty="0"/>
              </a:p>
            </p:txBody>
          </p:sp>
        </mc:Choice>
        <mc:Fallback>
          <p:sp>
            <p:nvSpPr>
              <p:cNvPr id="5" name="QC_6_BD.9_3#6b645e037.choices?htil=2&amp;pid=332b81874&amp;color=0,0,0&amp;vtp=1&amp;bbb=1"/>
              <p:cNvSpPr>
                <a:spLocks noRot="1" noChangeAspect="1" noMove="1" noResize="1" noEditPoints="1" noAdjustHandles="1" noChangeArrowheads="1" noChangeShapeType="1" noTextEdit="1"/>
              </p:cNvSpPr>
              <p:nvPr/>
            </p:nvSpPr>
            <p:spPr>
              <a:xfrm>
                <a:off x="722376" y="1894528"/>
                <a:ext cx="6830568" cy="1866900"/>
              </a:xfrm>
              <a:prstGeom prst="rect">
                <a:avLst/>
              </a:prstGeom>
              <a:blipFill rotWithShape="1">
                <a:blip r:embed="rId3"/>
                <a:stretch>
                  <a:fillRect l="-6" t="-17" r="4" b="1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60_1#5df4f204d?pid=462f6b655&amp;color=0,0,0&amp;vtp=1&amp;bt=1&amp;bbb=1&amp;hb=1"/>
          <p:cNvSpPr/>
          <p:nvPr/>
        </p:nvSpPr>
        <p:spPr>
          <a:xfrm>
            <a:off x="722376" y="969264"/>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②根据以上研究结果，在小麦的品种选育中，针对灌浆后期和末期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应优先选择旗叶</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的品种进行进一步培育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7_AN.161_1#5df4f204d.blank?pid=462f6b655&amp;color=0,0,0&amp;vpa=55&amp;vtp=1&amp;bbb=1&amp;hb=1"/>
          <p:cNvSpPr/>
          <p:nvPr/>
        </p:nvSpPr>
        <p:spPr>
          <a:xfrm>
            <a:off x="722377" y="931164"/>
            <a:ext cx="10749631" cy="914400"/>
          </a:xfrm>
          <a:prstGeom prst="rect">
            <a:avLst/>
          </a:prstGeom>
          <a:noFill/>
        </p:spPr>
        <p:txBody>
          <a:bodyPr wrap="square" lIns="0" tIns="0" rIns="0" bIns="0" rtlCol="0" anchor="t"/>
          <a:lstStyle/>
          <a:p>
            <a:pPr latinLnBrk="1">
              <a:lnSpc>
                <a:spcPts val="3600"/>
              </a:lnSpc>
            </a:pPr>
            <a:r>
              <a:rPr lang="en-US" altLang="zh-CN" sz="2000" b="1" i="0" smtClean="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叶绿素含</a:t>
            </a:r>
            <a:endPar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量高</a:t>
            </a:r>
            <a:endParaRPr lang="en-US" altLang="zh-CN" sz="2000" dirty="0"/>
          </a:p>
        </p:txBody>
      </p:sp>
      <p:sp>
        <p:nvSpPr>
          <p:cNvPr id="4" name="QB_7_AS.162_1#5df4f204d?pid=462f6b655&amp;color=0,0,0&amp;vtp=1&amp;bt=1&amp;bbb=1&amp;hb=1"/>
          <p:cNvSpPr/>
          <p:nvPr/>
        </p:nvSpPr>
        <p:spPr>
          <a:xfrm>
            <a:off x="722376" y="1938020"/>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据表格可知，灌浆后期和末期，叶绿素含量与籽粒产量的相关性最高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故应优先选择旗叶</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叶绿素含量高的品种进行进一步培育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63_1#938bc9087?pid=f7df462ae&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（4）若研究小麦旗叶与籽粒的“源”“库”关系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以下研究思路合理的有</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a:t>
            </a:r>
            <a:endParaRPr lang="en-US" altLang="zh-CN" sz="2000" dirty="0"/>
          </a:p>
        </p:txBody>
      </p:sp>
      <p:sp>
        <p:nvSpPr>
          <p:cNvPr id="3" name="QC_6_AN.164_1#938bc9087.blank?pid=f7df462ae&amp;color=0,0,0&amp;vpa=56&amp;vtp=1&amp;bbb=1"/>
          <p:cNvSpPr/>
          <p:nvPr/>
        </p:nvSpPr>
        <p:spPr>
          <a:xfrm>
            <a:off x="8983726" y="931164"/>
            <a:ext cx="74930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ABD</a:t>
            </a:r>
            <a:endParaRPr lang="en-US" altLang="zh-CN" sz="2000" dirty="0"/>
          </a:p>
        </p:txBody>
      </p:sp>
      <mc:AlternateContent xmlns:mc="http://schemas.openxmlformats.org/markup-compatibility/2006">
        <mc:Choice xmlns:a14="http://schemas.microsoft.com/office/drawing/2010/main" Requires="a14">
          <p:sp>
            <p:nvSpPr>
              <p:cNvPr id="4" name="QC_6_BD.163_2#938bc9087.choices?pid=f7df462ae&amp;color=0,0,0&amp;vtp=1&amp;bbb=1"/>
              <p:cNvSpPr/>
              <p:nvPr/>
            </p:nvSpPr>
            <p:spPr>
              <a:xfrm>
                <a:off x="722376" y="1401987"/>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A.阻断旗叶有机物的输出，检测籽粒产量的变化</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.阻断籽粒有机物的输入，检测旗叶光合作用速率的变化</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a:t>
                </a:r>
                <a14:m>
                  <m:oMath xmlns:m="http://schemas.openxmlformats.org/officeDocument/2006/math">
                    <m:sSubSup>
                      <m:sSub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sup>
                    </m:sSub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浇灌小麦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检测籽粒中含</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sup>
                    </m:s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的有机物的比例</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饲喂旗叶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检测籽粒中含</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的有机物的比例</a:t>
                </a:r>
                <a:endParaRPr lang="en-US" altLang="zh-CN" sz="2000" dirty="0"/>
              </a:p>
            </p:txBody>
          </p:sp>
        </mc:Choice>
        <mc:Fallback>
          <p:sp>
            <p:nvSpPr>
              <p:cNvPr id="4" name="QC_6_BD.163_2#938bc9087.choices?pid=f7df462ae&amp;color=0,0,0&amp;vtp=1&amp;bbb=1"/>
              <p:cNvSpPr>
                <a:spLocks noRot="1" noChangeAspect="1" noMove="1" noResize="1" noEditPoints="1" noAdjustHandles="1" noChangeArrowheads="1" noChangeShapeType="1" noTextEdit="1"/>
              </p:cNvSpPr>
              <p:nvPr/>
            </p:nvSpPr>
            <p:spPr>
              <a:xfrm>
                <a:off x="722376" y="1401987"/>
                <a:ext cx="10753344" cy="1866900"/>
              </a:xfrm>
              <a:prstGeom prst="rect">
                <a:avLst/>
              </a:prstGeom>
              <a:blipFill rotWithShape="1">
                <a:blip r:embed="rId1"/>
                <a:stretch>
                  <a:fillRect l="-4" t="-29" b="2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C_6_AS.165_1#938bc9087?pid=f7df462ae&amp;color=0,0,0&amp;vtp=1&amp;bt=1&amp;bbb=1&amp;hb=1"/>
              <p:cNvSpPr/>
              <p:nvPr/>
            </p:nvSpPr>
            <p:spPr>
              <a:xfrm>
                <a:off x="722376" y="3243453"/>
                <a:ext cx="10753344" cy="27559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据题干信息可知，本实验目的为研究小麦旗叶与籽粒的“源”“库”关系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且据以上分析</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，“源”物质可转移至“库”，也可用于自身生长、发育等，故可从阻断向“库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的运输方</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面入手进行研究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，A、B符合题意；采用同位素研究“源”“库”关系应在“源”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对物质进行标记</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饲喂旗叶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检测籽粒中含</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的有机物的比例可知由“源”运向“库”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的有机物情况</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检测有机物的变化一般不用</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sup>
                    </m:s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标记，且浇灌小麦并未对“源”进行标记，故C不符合题意，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符</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合题意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5" name="QC_6_AS.165_1#938bc9087?pid=f7df462ae&amp;color=0,0,0&amp;vtp=1&amp;bt=1&amp;bbb=1&amp;hb=1"/>
              <p:cNvSpPr>
                <a:spLocks noRot="1" noChangeAspect="1" noMove="1" noResize="1" noEditPoints="1" noAdjustHandles="1" noChangeArrowheads="1" noChangeShapeType="1" noTextEdit="1"/>
              </p:cNvSpPr>
              <p:nvPr/>
            </p:nvSpPr>
            <p:spPr>
              <a:xfrm>
                <a:off x="722376" y="3243453"/>
                <a:ext cx="10753344" cy="2755900"/>
              </a:xfrm>
              <a:prstGeom prst="rect">
                <a:avLst/>
              </a:prstGeom>
              <a:blipFill rotWithShape="1">
                <a:blip r:embed="rId2"/>
                <a:stretch>
                  <a:fillRect l="-4" t="-18" r="-3543" b="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fade">
                                      <p:cBhvr>
                                        <p:cTn id="15" dur="500"/>
                                        <p:tgtEl>
                                          <p:spTgt spid="5">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500"/>
                                        <p:tgtEl>
                                          <p:spTgt spid="5">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fade">
                                      <p:cBhvr>
                                        <p:cTn id="21" dur="500"/>
                                        <p:tgtEl>
                                          <p:spTgt spid="5">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fade">
                                      <p:cBhvr>
                                        <p:cTn id="24" dur="500"/>
                                        <p:tgtEl>
                                          <p:spTgt spid="5">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
                                            <p:txEl>
                                              <p:pRg st="4" end="4"/>
                                            </p:txEl>
                                          </p:spTgt>
                                        </p:tgtEl>
                                        <p:attrNameLst>
                                          <p:attrName>style.visibility</p:attrName>
                                        </p:attrNameLst>
                                      </p:cBhvr>
                                      <p:to>
                                        <p:strVal val="visible"/>
                                      </p:to>
                                    </p:set>
                                    <p:animEffect transition="in" filter="fade">
                                      <p:cBhvr>
                                        <p:cTn id="30" dur="500"/>
                                        <p:tgtEl>
                                          <p:spTgt spid="5">
                                            <p:txEl>
                                              <p:pRg st="4" end="4"/>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animEffect transition="in" filter="fade">
                                      <p:cBhvr>
                                        <p:cTn id="33"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66_1#42f13f521?sp=1&amp;pid=d2ff3c1d6&amp;color=0,0,0&amp;vtp=1&amp;bt=1&amp;bbb=1&amp;hb=1"/>
              <p:cNvSpPr/>
              <p:nvPr/>
            </p:nvSpPr>
            <p:spPr>
              <a:xfrm>
                <a:off x="722376" y="972000"/>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［吉林四平2025高一上月考］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某些植物可通过特有的景天酸代谢</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途径固定</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在夜晚</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叶片的气孔开放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通过一系列反应将</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固定成苹果酸储存在液泡中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（图甲）；在白天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叶片气</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孔关闭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苹果酸运出液泡后放出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供叶绿体进行暗反应（图乙）。下列关于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植物的叙述</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166_1#42f13f521?sp=1&amp;pid=d2ff3c1d6&amp;color=0,0,0&amp;vtp=1&amp;bt=1&amp;bbb=1&amp;hb=1"/>
              <p:cNvSpPr>
                <a:spLocks noRot="1" noChangeAspect="1" noMove="1" noResize="1" noEditPoints="1" noAdjustHandles="1" noChangeArrowheads="1" noChangeShapeType="1" noTextEdit="1"/>
              </p:cNvSpPr>
              <p:nvPr/>
            </p:nvSpPr>
            <p:spPr>
              <a:xfrm>
                <a:off x="722376" y="972000"/>
                <a:ext cx="10753344" cy="1828800"/>
              </a:xfrm>
              <a:prstGeom prst="rect">
                <a:avLst/>
              </a:prstGeom>
              <a:blipFill rotWithShape="1">
                <a:blip r:embed="rId1"/>
                <a:stretch>
                  <a:fillRect l="-4" t="-25" r="-2551" b="25"/>
                </a:stretch>
              </a:blipFill>
            </p:spPr>
            <p:txBody>
              <a:bodyPr/>
              <a:lstStyle/>
              <a:p>
                <a:r>
                  <a:rPr lang="zh-CN" altLang="en-US">
                    <a:noFill/>
                  </a:rPr>
                  <a:t> </a:t>
                </a:r>
              </a:p>
            </p:txBody>
          </p:sp>
        </mc:Fallback>
      </mc:AlternateContent>
      <p:sp>
        <p:nvSpPr>
          <p:cNvPr id="3" name="QC_6_AN.167_1#42f13f521.bracket?pid=d2ff3c1d6&amp;color=0,0,0&amp;vpa=57&amp;vtp=1"/>
          <p:cNvSpPr/>
          <p:nvPr/>
        </p:nvSpPr>
        <p:spPr>
          <a:xfrm>
            <a:off x="1938401" y="23436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166_2#42f13f521?htil=19&amp;pid=d2ff3c1d6&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063027" y="2935928"/>
            <a:ext cx="3822192" cy="27066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166_3#42f13f521.choices?htil=19&amp;pid=d2ff3c1d6&amp;color=0,0,0&amp;vtp=1&amp;bbb=1"/>
              <p:cNvSpPr/>
              <p:nvPr/>
            </p:nvSpPr>
            <p:spPr>
              <a:xfrm>
                <a:off x="722376" y="2847062"/>
                <a:ext cx="6803136"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A.在白天，叶肉细胞能产生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的部位只有线粒体</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.该植物细胞在夜晚也能进行光合作用合成有机物</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途径的出现，可能与植物适应干旱条件有关</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若下午突然降低外界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的含量突然减少</a:t>
                </a:r>
                <a:endParaRPr lang="en-US" altLang="zh-CN" sz="2000" dirty="0"/>
              </a:p>
            </p:txBody>
          </p:sp>
        </mc:Choice>
        <mc:Fallback>
          <p:sp>
            <p:nvSpPr>
              <p:cNvPr id="5" name="QC_6_BD.166_3#42f13f521.choices?htil=19&amp;pid=d2ff3c1d6&amp;color=0,0,0&amp;vtp=1&amp;bbb=1"/>
              <p:cNvSpPr>
                <a:spLocks noRot="1" noChangeAspect="1" noMove="1" noResize="1" noEditPoints="1" noAdjustHandles="1" noChangeArrowheads="1" noChangeShapeType="1" noTextEdit="1"/>
              </p:cNvSpPr>
              <p:nvPr/>
            </p:nvSpPr>
            <p:spPr>
              <a:xfrm>
                <a:off x="722376" y="2847062"/>
                <a:ext cx="6803136" cy="1866900"/>
              </a:xfrm>
              <a:prstGeom prst="rect">
                <a:avLst/>
              </a:prstGeom>
              <a:blipFill rotWithShape="1">
                <a:blip r:embed="rId3"/>
                <a:stretch>
                  <a:fillRect l="-6" t="-19" r="2"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68_1#42f13f521?pid=d2ff3c1d6&amp;color=0,0,0&amp;vtp=1&amp;bt=1&amp;bbb=1&amp;hb=1"/>
              <p:cNvSpPr/>
              <p:nvPr/>
            </p:nvSpPr>
            <p:spPr>
              <a:xfrm>
                <a:off x="722376" y="972000"/>
                <a:ext cx="10753344" cy="23368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在白天，叶肉细胞能进行光合作用和呼吸作用，故能产生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的部位是叶绿体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线粒体和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细胞质基质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，A错误；夜晚没有光照，光反应不能进行，无法为暗反应提供</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故在</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夜晚不能进行光合作用合成有机物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途径能使植物适应干旱环境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因为干旱条件下</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白天气温较高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，气孔关闭有利于减少水分的散失，C正确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植物在白天气孔关闭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突然降低</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不会影响细胞间</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a:t>
                </a:r>
                <a:r>
                  <a:rPr lang="en-US" altLang="zh-CN" sz="22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的含量不会突然减少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6_AS.168_1#42f13f521?pid=d2ff3c1d6&amp;color=0,0,0&amp;vtp=1&amp;bt=1&amp;bbb=1&amp;hb=1"/>
              <p:cNvSpPr>
                <a:spLocks noRot="1" noChangeAspect="1" noMove="1" noResize="1" noEditPoints="1" noAdjustHandles="1" noChangeArrowheads="1" noChangeShapeType="1" noTextEdit="1"/>
              </p:cNvSpPr>
              <p:nvPr/>
            </p:nvSpPr>
            <p:spPr>
              <a:xfrm>
                <a:off x="722376" y="972000"/>
                <a:ext cx="10753344" cy="2336800"/>
              </a:xfrm>
              <a:prstGeom prst="rect">
                <a:avLst/>
              </a:prstGeom>
              <a:blipFill rotWithShape="1">
                <a:blip r:embed="rId1"/>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17723</Words>
  <Application>WPS 演示</Application>
  <PresentationFormat>宽屏</PresentationFormat>
  <Paragraphs>1008</Paragraphs>
  <Slides>94</Slides>
  <Notes>94</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94</vt:i4>
      </vt:variant>
    </vt:vector>
  </HeadingPairs>
  <TitlesOfParts>
    <vt:vector size="116" baseType="lpstr">
      <vt:lpstr>Arial</vt:lpstr>
      <vt:lpstr>宋体</vt:lpstr>
      <vt:lpstr>Wingdings</vt:lpstr>
      <vt:lpstr>微软雅黑</vt:lpstr>
      <vt:lpstr>微软雅黑</vt:lpstr>
      <vt:lpstr>等线 (正文)</vt:lpstr>
      <vt:lpstr>等线</vt:lpstr>
      <vt:lpstr>等线 (正文)</vt:lpstr>
      <vt:lpstr>等线 (正文)</vt:lpstr>
      <vt:lpstr>汉仪舒圆黑简体</vt:lpstr>
      <vt:lpstr>黑体</vt:lpstr>
      <vt:lpstr>汉仪舒圆黑简体</vt:lpstr>
      <vt:lpstr>汉仪舒圆黑简体</vt:lpstr>
      <vt:lpstr>黑体</vt:lpstr>
      <vt:lpstr>宋体</vt:lpstr>
      <vt:lpstr>Cambria Math</vt:lpstr>
      <vt:lpstr>仿宋</vt:lpstr>
      <vt:lpstr>仿宋</vt:lpstr>
      <vt:lpstr>Calibri</vt:lpstr>
      <vt:lpstr>Arial Unicode MS</vt:lpstr>
      <vt:lpstr>华文细黑</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蓝天</cp:lastModifiedBy>
  <cp:revision>4</cp:revision>
  <dcterms:created xsi:type="dcterms:W3CDTF">2025-05-08T08:21:00Z</dcterms:created>
  <dcterms:modified xsi:type="dcterms:W3CDTF">2025-05-19T02:22:03Z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BD30DEA5C5D64C558F61FFF99389F50A_12</vt:lpwstr>
  </property>
  <property fmtid="{D5CDD505-2E9C-101B-9397-08002B2CF9AE}" pid="3" name="KSOProductBuildVer">
    <vt:lpwstr>2052-12.1.0.20784</vt:lpwstr>
  </property>
</Properties>
</file>