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7" r:id="rId24"/>
    <p:sldId id="279" r:id="rId25"/>
    <p:sldId id="281" r:id="rId26"/>
    <p:sldId id="283" r:id="rId2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58" autoAdjust="0"/>
    <p:restoredTop sz="94610"/>
  </p:normalViewPr>
  <p:slideViewPr>
    <p:cSldViewPr snapToGrid="0" snapToObjects="1">
      <p:cViewPr varScale="1">
        <p:scale>
          <a:sx n="115" d="100"/>
          <a:sy n="115" d="100"/>
        </p:scale>
        <p:origin x="34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babb0dc1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不能区分细胞凋亡和细胞坏死</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5363d0bf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细胞衰老的特征及意义</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2d9b3bca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细胞的死亡</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babb0dc1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不能区分细胞凋亡和细胞坏死</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11efdd0bee9fc1ba322d54#tid=681b32a2b9ac520009b901ac#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必修1 分子与细胞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9.xml"/><Relationship Id="rId1"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9.xml"/><Relationship Id="rId1"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9.xml"/><Relationship Id="rId1" Type="http://schemas.openxmlformats.org/officeDocument/2006/relationships/image" Target="../media/image16.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9.xml"/><Relationship Id="rId2" Type="http://schemas.openxmlformats.org/officeDocument/2006/relationships/image" Target="../media/image18.png"/><Relationship Id="rId1" Type="http://schemas.openxmlformats.org/officeDocument/2006/relationships/image" Target="../media/image17.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9.xml"/><Relationship Id="rId2" Type="http://schemas.openxmlformats.org/officeDocument/2006/relationships/image" Target="../media/image20.png"/><Relationship Id="rId1" Type="http://schemas.openxmlformats.org/officeDocument/2006/relationships/image" Target="../media/image19.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image" Target="../media/image10.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4.xml"/><Relationship Id="rId2" Type="http://schemas.openxmlformats.org/officeDocument/2006/relationships/image" Target="../media/image12.png"/><Relationship Id="rId1"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4.xml"/><Relationship Id="rId1" Type="http://schemas.openxmlformats.org/officeDocument/2006/relationships/image" Target="../media/image13.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2_1#694d92c3b?pid=2d9b3bca9&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细胞凋亡对于多细胞生物体完成正常发育，维持内部环境的稳定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以及抵御外界各种因素</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的干扰都起着非常关键的作用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，A错误；病毒是非细胞结构生物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所以病毒侵染引起细胞坏死性</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凋亡的过程未体现细胞间的信息交流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，B错误；细胞坏死性凋亡的过程中有新蛋白合成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如与细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胞凋亡有关的蛋白质的合成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，C错误；由题意可知，细胞坏死性凋亡由确定的信号通路控制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基因的调控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，同时细胞坏死性凋亡也受外界因素调控，D正确。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3_1#896ed1f42?pid=babb0dc1c&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5.下列关于细胞凋亡和细胞坏死的叙述中，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14_1#896ed1f42.bracket?pid=babb0dc1c&amp;color=0,0,0&amp;vpa=5&amp;vtp=1"/>
          <p:cNvSpPr/>
          <p:nvPr/>
        </p:nvSpPr>
        <p:spPr>
          <a:xfrm>
            <a:off x="6708839" y="969264"/>
            <a:ext cx="385763"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13_2#896ed1f42.choices?pid=babb0dc1c&amp;color=0,0,0&amp;vtp=1&amp;bbb=1"/>
          <p:cNvSpPr/>
          <p:nvPr/>
        </p:nvSpPr>
        <p:spPr>
          <a:xfrm>
            <a:off x="722376" y="1401987"/>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A.细胞凋亡是主动的，细胞坏死是被动的</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.细胞凋亡是生理性的，细胞坏死是病理性的</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.细胞凋亡是由基因调控的，细胞坏死主要由不利因素引起</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.细胞凋亡是急性的，细胞坏死是慢性的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5_1#896ed1f42?pid=babb0dc1c&amp;color=0,0,0&amp;mp=1&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细胞凋亡是由基因控制的细胞主动死亡，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细胞坏死是种种不利因素导致的细胞被动死亡</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正确。细胞凋亡是正常的生理性现象，细胞坏死属于病理性现象，B正确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细胞凋亡和细胞</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坏死没有急性和慢性之分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16_1#896ed1f42?pid=babb0dc1c&amp;color=0,0,0&amp;mp=1&amp;vtp=1&amp;bt=1&amp;bbb=1"/>
          <p:cNvSpPr/>
          <p:nvPr/>
        </p:nvSpPr>
        <p:spPr>
          <a:xfrm>
            <a:off x="722376" y="969264"/>
            <a:ext cx="10753344" cy="9271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细胞凋亡和细胞坏死的区别</a:t>
            </a:r>
            <a:endParaRPr lang="en-US" altLang="zh-CN" sz="2000" dirty="0"/>
          </a:p>
        </p:txBody>
      </p:sp>
      <p:graphicFrame>
        <p:nvGraphicFramePr>
          <p:cNvPr id="14" name="QC_6_EX.16_2#896ed1f42?colgroup=5,13,9,11&amp;pid=babb0dc1c&amp;color=0,0,0&amp;mp=1&amp;vtp=1&amp;bbb=1&amp;hb=1"/>
          <p:cNvGraphicFramePr>
            <a:graphicFrameLocks noGrp="1"/>
          </p:cNvGraphicFramePr>
          <p:nvPr/>
        </p:nvGraphicFramePr>
        <p:xfrm>
          <a:off x="722376" y="2019300"/>
          <a:ext cx="10707624" cy="2171700"/>
        </p:xfrm>
        <a:graphic>
          <a:graphicData uri="http://schemas.openxmlformats.org/drawingml/2006/table">
            <a:tbl>
              <a:tblPr/>
              <a:tblGrid>
                <a:gridCol w="1490472"/>
                <a:gridCol w="3529584"/>
                <a:gridCol w="2569464"/>
                <a:gridCol w="3118104"/>
              </a:tblGrid>
              <a:tr h="459740">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起因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范围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炎症反应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55980">
                <a:tc>
                  <a:txBody>
                    <a:bodyPr/>
                    <a:lstStyle/>
                    <a:p>
                      <a:pPr algn="ctr" latinLnBrk="1" hangingPunct="0">
                        <a:lnSpc>
                          <a:spcPts val="32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endParaRPr lang="en-US" altLang="zh-CN" sz="1200" dirty="0"/>
                    </a:p>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凋亡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受基因调控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多为单个细胞死亡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不释放细胞内容物</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无炎</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症反应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55980">
                <a:tc>
                  <a:txBody>
                    <a:bodyPr/>
                    <a:lstStyle/>
                    <a:p>
                      <a:pPr algn="ctr" latinLnBrk="1" hangingPunct="0">
                        <a:lnSpc>
                          <a:spcPts val="32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endParaRPr lang="en-US" altLang="zh-CN" sz="1200" dirty="0"/>
                    </a:p>
                    <a:p>
                      <a:pPr algn="ctr" latinLnBrk="1" hangingPunct="0">
                        <a:lnSpc>
                          <a:spcPts val="3000"/>
                        </a:lnSpc>
                      </a:pPr>
                      <a:r>
                        <a:rPr lang="en-US" altLang="zh-CN" sz="2000" b="1"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坏死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极端的物理</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化学因素或严重</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的病理性刺激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大片组织或成群细胞</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死亡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释放细胞内容物</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引发炎</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53b158c20.fixed?pid=afe5a4930&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53b158c20.fixed?pid=afe5a4930&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第3节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细胞的衰老和死亡</a:t>
            </a:r>
            <a:endParaRPr lang="en-US" altLang="zh-CN" sz="4400" dirty="0"/>
          </a:p>
        </p:txBody>
      </p:sp>
      <p:pic>
        <p:nvPicPr>
          <p:cNvPr id="4" name="C_3#53b158c20.fixed?pid=afe5a4930&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53b158c20.fixed?pid=afe5a4930&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7_1#4bc494e42?pid=53b158c20&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［山东青岛2025高一上期末］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关于细胞衰老的机制存在自由基学说和端粒学说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18_1#4bc494e42.bracket?pid=53b158c20&amp;color=0,0,0&amp;vpa=6&amp;vtp=1"/>
          <p:cNvSpPr/>
          <p:nvPr/>
        </p:nvSpPr>
        <p:spPr>
          <a:xfrm>
            <a:off x="1430401" y="14292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4" name="QC_4_BD.17_2#4bc494e42.choices?pid=53b158c20&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A.细胞衰老过程中不需要新合成蛋白质</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.清除细胞内过多的自由基有助于延缓细胞衰老</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.正常的细胞衰老和坏死有利于机体更好地实现自我更新</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.细菌中端粒</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随分裂次数增加而缩短可能导致其衰老</a:t>
                </a:r>
                <a:endParaRPr lang="en-US" altLang="zh-CN" sz="2000" dirty="0"/>
              </a:p>
            </p:txBody>
          </p:sp>
        </mc:Choice>
        <mc:Fallback>
          <p:sp>
            <p:nvSpPr>
              <p:cNvPr id="4" name="QC_4_BD.17_2#4bc494e42.choices?pid=53b158c20&amp;color=0,0,0&amp;vtp=1&amp;bbb=1"/>
              <p:cNvSpPr>
                <a:spLocks noRot="1" noChangeAspect="1" noMove="1" noResize="1" noEditPoints="1" noAdjustHandles="1" noChangeArrowheads="1" noChangeShapeType="1" noTextEdit="1"/>
              </p:cNvSpPr>
              <p:nvPr/>
            </p:nvSpPr>
            <p:spPr>
              <a:xfrm>
                <a:off x="722376" y="1932662"/>
                <a:ext cx="10753344" cy="1866900"/>
              </a:xfrm>
              <a:prstGeom prst="rect">
                <a:avLst/>
              </a:prstGeom>
              <a:blipFill rotWithShape="1">
                <a:blip r:embed="rId1"/>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19_1#4bc494e42?pid=53b158c20&amp;color=0,0,0&amp;mp=1&amp;vtp=1&amp;bt=1&amp;bbb=1&amp;hb=1"/>
              <p:cNvSpPr/>
              <p:nvPr/>
            </p:nvSpPr>
            <p:spPr>
              <a:xfrm>
                <a:off x="722376" y="972000"/>
                <a:ext cx="10753344" cy="18542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细胞衰老过程中仍然需要新合成蛋白质，如与衰老有关的蛋白质，A错误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自由基会攻击</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，使蛋白质活性下降，导致细胞衰老，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故清除细胞内过多的自由基有助于延缓细胞衰老</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正确；正常的细胞衰老和细胞凋亡有利于机体更好地实现自我更新，C错误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端粒为每条染色体</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的两端都有的一段特殊序列的</a:t>
                </a:r>
                <a14:m>
                  <m:oMath xmlns:m="http://schemas.openxmlformats.org/officeDocument/2006/math">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蛋白质复合体，而细菌不含有染色体，D错误。</a:t>
                </a:r>
                <a:endParaRPr lang="en-US" altLang="zh-CN" sz="2200" dirty="0"/>
              </a:p>
            </p:txBody>
          </p:sp>
        </mc:Choice>
        <mc:Fallback>
          <p:sp>
            <p:nvSpPr>
              <p:cNvPr id="2" name="QC_4_AS.19_1#4bc494e42?pid=53b158c20&amp;color=0,0,0&amp;mp=1&amp;vtp=1&amp;bt=1&amp;bbb=1&amp;hb=1"/>
              <p:cNvSpPr>
                <a:spLocks noRot="1" noChangeAspect="1" noMove="1" noResize="1" noEditPoints="1" noAdjustHandles="1" noChangeArrowheads="1" noChangeShapeType="1" noTextEdit="1"/>
              </p:cNvSpPr>
              <p:nvPr/>
            </p:nvSpPr>
            <p:spPr>
              <a:xfrm>
                <a:off x="722376" y="972000"/>
                <a:ext cx="10753344" cy="1854200"/>
              </a:xfrm>
              <a:prstGeom prst="rect">
                <a:avLst/>
              </a:prstGeom>
              <a:blipFill rotWithShape="1">
                <a:blip r:embed="rId1"/>
                <a:stretch>
                  <a:fillRect l="-4" t="-24" r="-1104"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0_1#6132ffa1a?sp=1&amp;pid=53b158c20&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［湖北武汉2025高一上月考］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如图为细胞凋亡和细胞坏死的过程。研究表明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细胞坏死与神经</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退行性等疾病有关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，也有一定的程序性。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21_1#6132ffa1a.bracket?pid=53b158c20&amp;color=0,0,0&amp;vpa=7&amp;vtp=1"/>
          <p:cNvSpPr/>
          <p:nvPr/>
        </p:nvSpPr>
        <p:spPr>
          <a:xfrm>
            <a:off x="7526401"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4_BD.20_2#6132ffa1a?htil=3&amp;pid=53b158c2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872749" y="2021528"/>
            <a:ext cx="4453128" cy="170992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4_BD.20_3#6132ffa1a.choices?htil=3&amp;pid=53b158c20&amp;color=0,0,0&amp;vtp=1&amp;bbb=1"/>
          <p:cNvSpPr/>
          <p:nvPr/>
        </p:nvSpPr>
        <p:spPr>
          <a:xfrm>
            <a:off x="722376" y="1932662"/>
            <a:ext cx="6163056"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A.凋亡小体可作为区分细胞凋亡和细胞坏死的标志</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.人体内神经细胞的自然更新可通过细胞凋亡完成</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.被病原体感染细胞的死亡都对机体健康有利</a:t>
            </a:r>
            <a:endParaRPr lang="en-US" altLang="zh-CN" sz="2000" dirty="0"/>
          </a:p>
          <a:p>
            <a:pPr latinLnBrk="1">
              <a:lnSpc>
                <a:spcPts val="3700"/>
              </a:lnSpc>
            </a:pPr>
            <a:r>
              <a:rPr lang="en-US" altLang="zh-CN" sz="2000" b="0" i="0" spc="-10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.细胞正常代谢活动受损引起的细胞死亡可能受基因调控</a:t>
            </a:r>
            <a:endParaRPr lang="en-US" altLang="zh-CN" sz="2000" spc="-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22_1#6132ffa1a?pid=53b158c20&amp;color=0,0,0&amp;vtp=1&amp;bt=1&amp;bbb=1&amp;hb=1"/>
          <p:cNvSpPr/>
          <p:nvPr/>
        </p:nvSpPr>
        <p:spPr>
          <a:xfrm>
            <a:off x="722376" y="972000"/>
            <a:ext cx="10753344" cy="3213100"/>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从图中可以看出，细胞凋亡过程中会形成凋亡小体，</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而细胞坏死过程中没有凋亡小体的形成</a:t>
            </a: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所以凋亡小体可作为区分细胞凋亡和细胞坏死的标志</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细胞凋亡是由基因所决定的细胞自</a:t>
            </a:r>
            <a:endPar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动结束生命的过程</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，在生物体内，细胞的自然更新</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某些被病原体感染的细胞的清除是通过细胞凋</a:t>
            </a:r>
            <a:endPar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亡完成的</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，因此，人体内神经细胞的自然更新可通过细胞凋亡完成，B正确</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被病原体感染的细胞</a:t>
            </a:r>
            <a:endPar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的死亡不一定都对机体健康有利</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，如果是通过细胞凋亡清除被病原体感染的细胞，</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对机体健康有利</a:t>
            </a: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但如果被病原体感染后的细胞解体后释放出细胞内容物</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，从而引起炎症，对机体健康不利，C</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细胞正常代谢活动受损引起的细胞死亡并非完全无序</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，可能受基因调控，D正确。</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5_BD.23_1#0a4b5903d?htil=4&amp;pid=dd33a953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385099" y="1054296"/>
            <a:ext cx="4059936" cy="4754880"/>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3" name="QO_5_BD.23_2#0a4b5903d?htil=4&amp;sp=1&amp;pid=dd33a9531&amp;color=0,0,0&amp;vtp=1&amp;bt=1&amp;bbb=1&amp;hb=1"/>
              <p:cNvSpPr/>
              <p:nvPr/>
            </p:nvSpPr>
            <p:spPr>
              <a:xfrm>
                <a:off x="722376" y="972000"/>
                <a:ext cx="6565392" cy="3200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［陕西咸阳实验中学2024高一上月考］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科学研究发现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酶体是一种由膜构成的细胞器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其膜上含有较为丰富的固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醇使糖基分子和脂质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、蛋白质相互交联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让膜的结构更加</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，从而保持溶酶体自身稳定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如图所示为溶酶体</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为5左右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在细胞异体吞噬和自体吞噬过程中部分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功能示意图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，①～⑤表示细胞结构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请回答下列问题</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］内填序号，横线上写文字）：</a:t>
                </a:r>
                <a:endParaRPr lang="en-US" altLang="zh-CN" sz="2000" dirty="0"/>
              </a:p>
            </p:txBody>
          </p:sp>
        </mc:Choice>
        <mc:Fallback>
          <p:sp>
            <p:nvSpPr>
              <p:cNvPr id="3" name="QO_5_BD.23_2#0a4b5903d?htil=4&amp;sp=1&amp;pid=dd33a9531&amp;color=0,0,0&amp;vtp=1&amp;bt=1&amp;bbb=1&amp;hb=1"/>
              <p:cNvSpPr>
                <a:spLocks noRot="1" noChangeAspect="1" noMove="1" noResize="1" noEditPoints="1" noAdjustHandles="1" noChangeArrowheads="1" noChangeShapeType="1" noTextEdit="1"/>
              </p:cNvSpPr>
              <p:nvPr/>
            </p:nvSpPr>
            <p:spPr>
              <a:xfrm>
                <a:off x="722376" y="972000"/>
                <a:ext cx="6565392" cy="3200400"/>
              </a:xfrm>
              <a:prstGeom prst="rect">
                <a:avLst/>
              </a:prstGeom>
              <a:blipFill rotWithShape="1">
                <a:blip r:embed="rId2"/>
                <a:stretch>
                  <a:fillRect l="-6" t="-14" r="-1888" b="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d88a50529.fixed?pid=afe5a4930&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d88a50529.fixed?pid=afe5a4930&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第3节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细胞的衰老和死亡</a:t>
            </a:r>
            <a:endParaRPr lang="en-US" altLang="zh-CN" sz="4400" dirty="0"/>
          </a:p>
        </p:txBody>
      </p:sp>
      <p:pic>
        <p:nvPicPr>
          <p:cNvPr id="4" name="C_3#d88a50529.fixed?pid=afe5a4930&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d88a50529.fixed?pid=afe5a4930&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4_1#59d17940e?pid=0a4b5903d&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（1）据图分析，初级溶酶体是由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直接产生的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，其具有“消化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作用是因为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内部含有多种酸性水解酶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图中参与这些酶形成的细胞器有</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填序号）。</a:t>
            </a:r>
            <a:endParaRPr lang="en-US" altLang="zh-CN" sz="2000" dirty="0"/>
          </a:p>
        </p:txBody>
      </p:sp>
      <p:sp>
        <p:nvSpPr>
          <p:cNvPr id="3" name="QB_6_AN.25_1#59d17940e.blank?pid=0a4b5903d&amp;color=0,0,0&amp;vpa=8&amp;vtp=1"/>
          <p:cNvSpPr/>
          <p:nvPr/>
        </p:nvSpPr>
        <p:spPr>
          <a:xfrm>
            <a:off x="4818126" y="931164"/>
            <a:ext cx="43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③</a:t>
            </a:r>
            <a:endParaRPr lang="en-US" altLang="zh-CN" sz="2000" dirty="0"/>
          </a:p>
        </p:txBody>
      </p:sp>
      <p:sp>
        <p:nvSpPr>
          <p:cNvPr id="4" name="QB_6_AN.26_1#59d17940e.blank?pid=0a4b5903d&amp;color=0,0,0&amp;vpa=9&amp;vtp=1&amp;bbb=1"/>
          <p:cNvSpPr/>
          <p:nvPr/>
        </p:nvSpPr>
        <p:spPr>
          <a:xfrm>
            <a:off x="5580126" y="931164"/>
            <a:ext cx="1200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高尔基体</a:t>
            </a:r>
            <a:endParaRPr lang="en-US" altLang="zh-CN" sz="2000" dirty="0"/>
          </a:p>
        </p:txBody>
      </p:sp>
      <p:sp>
        <p:nvSpPr>
          <p:cNvPr id="5" name="QB_6_AN.27_1#59d17940e.blank?pid=0a4b5903d&amp;color=0,0,0&amp;vpa=10&amp;vtp=1&amp;bbb=1"/>
          <p:cNvSpPr/>
          <p:nvPr/>
        </p:nvSpPr>
        <p:spPr>
          <a:xfrm>
            <a:off x="7335901" y="1388364"/>
            <a:ext cx="1200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②③④⑤</a:t>
            </a:r>
            <a:endParaRPr lang="en-US" altLang="zh-CN" sz="2000" dirty="0"/>
          </a:p>
        </p:txBody>
      </p:sp>
      <p:sp>
        <p:nvSpPr>
          <p:cNvPr id="6" name="QB_6_AS.28_1#59d17940e?pid=0a4b5903d&amp;color=0,0,0&amp;vtp=1&amp;bt=1&amp;bbb=1&amp;hb=1"/>
          <p:cNvSpPr/>
          <p:nvPr/>
        </p:nvSpPr>
        <p:spPr>
          <a:xfrm>
            <a:off x="722376" y="193802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据图分析，图中的初级溶酶体直接来自［③］高尔基体；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溶酶体内部含有多种酸性水解酶</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因此具有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“消化”作用；酸性水解酶的化学本质为蛋白质，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其合成和加工过程与分泌蛋白类似</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图中参与其形成的结构有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⑤核糖体、②内质网、③高尔基体，并且由④线粒体供能，即②③④⑤。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9_1#7d96aca07?pid=0a4b5903d&amp;color=0,0,0&amp;vtp=1&amp;bt=1&amp;bbb=1&amp;hb=1"/>
          <p:cNvSpPr/>
          <p:nvPr/>
        </p:nvSpPr>
        <p:spPr>
          <a:xfrm>
            <a:off x="722376" y="969264"/>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（2）图中，细胞自体吞噬过程中，自体吞噬泡可以降解④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说明溶酶体具有</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；异体吞噬过程中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细胞能识别病原体主要依赖细胞膜上的</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吞噬小体和初级溶酶体能够融合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体现生物膜的结构特点是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30_1#7d96aca07.blank?pid=0a4b5903d&amp;color=0,0,0&amp;vpa=11&amp;vtp=1&amp;bbb=1&amp;hb=1"/>
          <p:cNvSpPr/>
          <p:nvPr/>
        </p:nvSpPr>
        <p:spPr>
          <a:xfrm>
            <a:off x="722377" y="931164"/>
            <a:ext cx="10749631" cy="914400"/>
          </a:xfrm>
          <a:prstGeom prst="rect">
            <a:avLst/>
          </a:prstGeom>
          <a:noFill/>
        </p:spPr>
        <p:txBody>
          <a:bodyPr wrap="square" lIns="0" tIns="0" rIns="0" bIns="0" rtlCol="0" anchor="t"/>
          <a:lstStyle/>
          <a:p>
            <a:pPr latinLnBrk="1">
              <a:lnSpc>
                <a:spcPts val="3600"/>
              </a:lnSpc>
            </a:pPr>
            <a:r>
              <a:rPr lang="en-US" altLang="zh-CN" sz="2000" b="1" i="0" smtClean="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分解细胞中衰老、</a:t>
            </a:r>
            <a:endPar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损伤的细胞器</a:t>
            </a:r>
            <a:endParaRPr lang="en-US" altLang="zh-CN" sz="2000" dirty="0"/>
          </a:p>
        </p:txBody>
      </p:sp>
      <p:sp>
        <p:nvSpPr>
          <p:cNvPr id="4" name="QB_6_AN.31_1#7d96aca07.blank?pid=0a4b5903d&amp;color=0,0,0&amp;vpa=12&amp;vtp=1&amp;bbb=1&amp;hb=1"/>
          <p:cNvSpPr/>
          <p:nvPr/>
        </p:nvSpPr>
        <p:spPr>
          <a:xfrm>
            <a:off x="722377" y="1388364"/>
            <a:ext cx="10749631" cy="914400"/>
          </a:xfrm>
          <a:prstGeom prst="rect">
            <a:avLst/>
          </a:prstGeom>
          <a:noFill/>
        </p:spPr>
        <p:txBody>
          <a:bodyPr wrap="square" lIns="0" tIns="0" rIns="0" bIns="0" rtlCol="0" anchor="t"/>
          <a:lstStyle/>
          <a:p>
            <a:pPr latinLnBrk="1">
              <a:lnSpc>
                <a:spcPts val="3600"/>
              </a:lnSpc>
            </a:pPr>
            <a:r>
              <a:rPr lang="en-US" altLang="zh-CN" sz="2000" b="1" i="0" smtClean="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受体</a:t>
            </a:r>
            <a:endPar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或糖蛋白）</a:t>
            </a:r>
            <a:endParaRPr lang="en-US" altLang="zh-CN" sz="2000" dirty="0"/>
          </a:p>
        </p:txBody>
      </p:sp>
      <p:sp>
        <p:nvSpPr>
          <p:cNvPr id="5" name="QB_6_AN.32_1#7d96aca07.blank?pid=0a4b5903d&amp;color=0,0,0&amp;vpa=13&amp;vtp=1&amp;bbb=1"/>
          <p:cNvSpPr/>
          <p:nvPr/>
        </p:nvSpPr>
        <p:spPr>
          <a:xfrm>
            <a:off x="9240901" y="1845564"/>
            <a:ext cx="221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具有一定的流动性</a:t>
            </a:r>
            <a:endParaRPr lang="en-US" altLang="zh-CN" sz="2000" dirty="0"/>
          </a:p>
        </p:txBody>
      </p:sp>
      <p:sp>
        <p:nvSpPr>
          <p:cNvPr id="6" name="QB_6_AS.33_1#7d96aca07?pid=0a4b5903d&amp;color=0,0,0&amp;vtp=1&amp;bt=1&amp;bbb=1&amp;hb=1"/>
          <p:cNvSpPr/>
          <p:nvPr/>
        </p:nvSpPr>
        <p:spPr>
          <a:xfrm>
            <a:off x="722376" y="239522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由图可知，自体吞噬可以降解清除图中的［④］线粒体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这说明溶酶体具有分解细胞中衰</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、损伤的细胞器的功能；异体吞噬过程中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细胞能识别病原体主要依赖细胞膜上的受体</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糖蛋白）；吞噬小体与初级溶酶体融合体现了生物膜具有一定的流动性的结构特点。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5">
                                            <p:bg/>
                                          </p:spTgt>
                                        </p:tgtEl>
                                        <p:attrNameLst>
                                          <p:attrName>style.visibility</p:attrName>
                                        </p:attrNameLst>
                                      </p:cBhvr>
                                      <p:to>
                                        <p:strVal val="visible"/>
                                      </p:to>
                                    </p:set>
                                    <p:animEffect transition="in" filter="fade">
                                      <p:cBhvr>
                                        <p:cTn id="29" dur="500"/>
                                        <p:tgtEl>
                                          <p:spTgt spid="5">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0" end="0"/>
                                            </p:txEl>
                                          </p:spTgt>
                                        </p:tgtEl>
                                        <p:attrNameLst>
                                          <p:attrName>style.visibility</p:attrName>
                                        </p:attrNameLst>
                                      </p:cBhvr>
                                      <p:to>
                                        <p:strVal val="visible"/>
                                      </p:to>
                                    </p:set>
                                    <p:animEffect transition="in" filter="fade">
                                      <p:cBhvr>
                                        <p:cTn id="32" dur="500"/>
                                        <p:tgtEl>
                                          <p:spTgt spid="5">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Effect transition="in" filter="fade">
                                      <p:cBhvr>
                                        <p:cTn id="37" dur="500"/>
                                        <p:tgtEl>
                                          <p:spTgt spid="6">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0" end="0"/>
                                            </p:txEl>
                                          </p:spTgt>
                                        </p:tgtEl>
                                        <p:attrNameLst>
                                          <p:attrName>style.visibility</p:attrName>
                                        </p:attrNameLst>
                                      </p:cBhvr>
                                      <p:to>
                                        <p:strVal val="visible"/>
                                      </p:to>
                                    </p:set>
                                    <p:animEffect transition="in" filter="fade">
                                      <p:cBhvr>
                                        <p:cTn id="40" dur="500"/>
                                        <p:tgtEl>
                                          <p:spTgt spid="6">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1" end="1"/>
                                            </p:txEl>
                                          </p:spTgt>
                                        </p:tgtEl>
                                        <p:attrNameLst>
                                          <p:attrName>style.visibility</p:attrName>
                                        </p:attrNameLst>
                                      </p:cBhvr>
                                      <p:to>
                                        <p:strVal val="visible"/>
                                      </p:to>
                                    </p:set>
                                    <p:animEffect transition="in" filter="fade">
                                      <p:cBhvr>
                                        <p:cTn id="43" dur="500"/>
                                        <p:tgtEl>
                                          <p:spTgt spid="6">
                                            <p:txEl>
                                              <p:pRg st="1" end="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2" end="2"/>
                                            </p:txEl>
                                          </p:spTgt>
                                        </p:tgtEl>
                                        <p:attrNameLst>
                                          <p:attrName>style.visibility</p:attrName>
                                        </p:attrNameLst>
                                      </p:cBhvr>
                                      <p:to>
                                        <p:strVal val="visible"/>
                                      </p:to>
                                    </p:set>
                                    <p:animEffect transition="in" filter="fade">
                                      <p:cBhvr>
                                        <p:cTn id="46"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4_1#0e4dadff9?pid=0a4b5903d&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（3）一般情况下，溶酶体内少量的水解酶泄漏到细胞质基质中不会损伤细胞结构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其原因可能</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3" name="QB_6_AN.35_1#0e4dadff9.blank?pid=0a4b5903d&amp;color=0,0,0&amp;vpa=14&amp;vtp=1&amp;bbb=1"/>
              <p:cNvSpPr/>
              <p:nvPr/>
            </p:nvSpPr>
            <p:spPr>
              <a:xfrm>
                <a:off x="947801" y="1472888"/>
                <a:ext cx="8401050" cy="317500"/>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细胞质基质比溶酶体内的</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𝐩𝐇</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高，导致酶进入细胞质基质后活性降低或失活</a:t>
                </a:r>
                <a:endParaRPr lang="en-US" altLang="zh-CN" sz="2000" dirty="0">
                  <a:solidFill>
                    <a:srgbClr val="00B050"/>
                  </a:solidFill>
                </a:endParaRPr>
              </a:p>
            </p:txBody>
          </p:sp>
        </mc:Choice>
        <mc:Fallback>
          <p:sp>
            <p:nvSpPr>
              <p:cNvPr id="3" name="QB_6_AN.35_1#0e4dadff9.blank?pid=0a4b5903d&amp;color=0,0,0&amp;vpa=14&amp;vtp=1&amp;bbb=1"/>
              <p:cNvSpPr>
                <a:spLocks noRot="1" noChangeAspect="1" noMove="1" noResize="1" noEditPoints="1" noAdjustHandles="1" noChangeArrowheads="1" noChangeShapeType="1" noTextEdit="1"/>
              </p:cNvSpPr>
              <p:nvPr/>
            </p:nvSpPr>
            <p:spPr>
              <a:xfrm>
                <a:off x="947801" y="1472888"/>
                <a:ext cx="8401050" cy="317500"/>
              </a:xfrm>
              <a:prstGeom prst="rect">
                <a:avLst/>
              </a:prstGeom>
              <a:blipFill rotWithShape="1">
                <a:blip r:embed="rId1"/>
                <a:stretch>
                  <a:fillRect l="-5" t="-3702" r="5" b="10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S.36_1#0e4dadff9?pid=0a4b5903d&amp;color=0,0,0&amp;vtp=1&amp;bt=1&amp;bbb=1&amp;hb=1"/>
              <p:cNvSpPr/>
              <p:nvPr/>
            </p:nvSpPr>
            <p:spPr>
              <a:xfrm>
                <a:off x="722376" y="1894528"/>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酶发挥作用需要适宜的</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等条件，细胞质基质近中性，而溶酶体内部</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为5左右，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为酸性</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导致溶酶体中的酶进入细胞质基质后活性降低或失活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。故一般情况下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溶酶体内少量的水解酶泄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漏到细胞质基质中不会损伤细胞结构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4" name="QB_6_AS.36_1#0e4dadff9?pid=0a4b5903d&amp;color=0,0,0&amp;vtp=1&amp;bt=1&amp;bbb=1&amp;hb=1"/>
              <p:cNvSpPr>
                <a:spLocks noRot="1" noChangeAspect="1" noMove="1" noResize="1" noEditPoints="1" noAdjustHandles="1" noChangeArrowheads="1" noChangeShapeType="1" noTextEdit="1"/>
              </p:cNvSpPr>
              <p:nvPr/>
            </p:nvSpPr>
            <p:spPr>
              <a:xfrm>
                <a:off x="722376" y="1894528"/>
                <a:ext cx="10753344" cy="1384300"/>
              </a:xfrm>
              <a:prstGeom prst="rect">
                <a:avLst/>
              </a:prstGeom>
              <a:blipFill rotWithShape="1">
                <a:blip r:embed="rId2"/>
                <a:stretch>
                  <a:fillRect l="-4" t="-23" r="-2356" b="2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7_1#9b86093ef?sp=1&amp;pid=0a4b5903d&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（4）研究表明，若抑制肝癌发展期大鼠细胞的自体吞噬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其肿瘤的体积和数量都比没有抑制细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胞自噬的对照组小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说明细胞自噬会</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填“促进”或“抑制”）肿瘤的生长，结合图中自噬过程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推测其原因可能是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38_1#9b86093ef.blank?pid=0a4b5903d&amp;color=0,0,0&amp;vpa=15&amp;vtp=1&amp;bbb=1"/>
          <p:cNvSpPr/>
          <p:nvPr/>
        </p:nvSpPr>
        <p:spPr>
          <a:xfrm>
            <a:off x="4795901" y="1391100"/>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促进</a:t>
            </a:r>
            <a:endParaRPr lang="en-US" altLang="zh-CN" sz="2000" dirty="0"/>
          </a:p>
        </p:txBody>
      </p:sp>
      <p:sp>
        <p:nvSpPr>
          <p:cNvPr id="4" name="QB_6_AN.39_1#9b86093ef.blank?pid=0a4b5903d&amp;color=0,0,0&amp;vpa=16&amp;vtp=1&amp;bbb=1&amp;hb=1"/>
          <p:cNvSpPr/>
          <p:nvPr/>
        </p:nvSpPr>
        <p:spPr>
          <a:xfrm>
            <a:off x="722377" y="1861000"/>
            <a:ext cx="10749631" cy="914400"/>
          </a:xfrm>
          <a:prstGeom prst="rect">
            <a:avLst/>
          </a:prstGeom>
          <a:noFill/>
        </p:spPr>
        <p:txBody>
          <a:bodyPr wrap="square" lIns="0" tIns="0" rIns="0" bIns="0" rtlCol="0" anchor="t"/>
          <a:lstStyle/>
          <a:p>
            <a:pPr latinLnBrk="1">
              <a:lnSpc>
                <a:spcPts val="3600"/>
              </a:lnSpc>
            </a:pPr>
            <a:r>
              <a:rPr lang="en-US" altLang="zh-CN" sz="2000" b="1" i="0" smtClean="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癌细胞可利用</a:t>
            </a:r>
            <a:endPar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自噬过程的降解产物作为自身细胞代谢的原料</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，以满足其生长和增殖的需要</a:t>
            </a:r>
            <a:endParaRPr lang="en-US" altLang="zh-CN" sz="2000" dirty="0"/>
          </a:p>
        </p:txBody>
      </p:sp>
      <p:sp>
        <p:nvSpPr>
          <p:cNvPr id="5" name="QB_6_AS.40_1#9b86093ef?pid=0a4b5903d&amp;color=0,0,0&amp;vtp=1&amp;bt=1&amp;bbb=1&amp;hb=1"/>
          <p:cNvSpPr/>
          <p:nvPr/>
        </p:nvSpPr>
        <p:spPr>
          <a:xfrm>
            <a:off x="722376" y="2854648"/>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由题意可知，细胞自噬会促进肿瘤的生长，结合图中过程推测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其原因可能是癌细胞可利</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用自噬过程的降解产物作为自身细胞代谢的原料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，以满足其生长和增殖的需要。</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7bfc13dc1?pid=5363d0bf2&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［福建三明2025高一上期末］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下列关于细胞衰老的叙述，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7bfc13dc1.bracket?pid=5363d0bf2&amp;color=0,0,0&amp;vpa=1&amp;vtp=1"/>
          <p:cNvSpPr/>
          <p:nvPr/>
        </p:nvSpPr>
        <p:spPr>
          <a:xfrm>
            <a:off x="8499539" y="969264"/>
            <a:ext cx="357188"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_2#7bfc13dc1.choices?pid=5363d0bf2&amp;color=0,0,0&amp;vtp=1&amp;bbb=1"/>
          <p:cNvSpPr/>
          <p:nvPr/>
        </p:nvSpPr>
        <p:spPr>
          <a:xfrm>
            <a:off x="722376" y="1401987"/>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A.多细胞生物个体衰老的过程，也是组成个体的细胞普遍衰老的过程</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.衰老细胞的水分减少，所有酶的活性均降低，代谢减弱</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.衰老细胞的细胞核体积增大，核膜内折，染色质收缩</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.细胞衰老与端粒受损或代谢产生的自由基攻击蛋白质、磷脂等物质有关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7bfc13dc1?pid=5363d0bf2&amp;color=0,0,0&amp;mp=1&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单细胞生物细胞的衰老就是个体的衰老，多细胞生物个体衰老的过程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也是组成个体的细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胞普遍衰老的过程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，A正确；衰老细胞中，水分减少，多种酶的活性降低，色素逐渐积累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新陈</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代谢速率减慢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，B错误；衰老细胞的细胞核体积增大，核膜内折，染色质收缩，C正确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根据细胞</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衰老机制的端粒学说和自由基学说可知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细胞衰老与端粒受损或细胞代谢产生的自由基会攻击蛋</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、磷脂等物质有关，D正确。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37012366c?sp=1&amp;pid=5363d0bf2&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［江苏无锡2024高一上期末］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如图表示细胞衰老的自由基学说的相关内容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下列叙述不正确的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37012366c.bracket?pid=5363d0bf2&amp;color=0,0,0&amp;vpa=2&amp;vtp=1"/>
          <p:cNvSpPr/>
          <p:nvPr/>
        </p:nvSpPr>
        <p:spPr>
          <a:xfrm>
            <a:off x="1176401"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4_2#37012366c?htil=1&amp;pid=5363d0bf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173931" y="2021528"/>
            <a:ext cx="5239512" cy="225856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5_BD.4_3#37012366c.choices?htil=1&amp;pid=5363d0bf2&amp;color=0,0,0&amp;vtp=1&amp;bbb=1&amp;hb=1"/>
          <p:cNvSpPr/>
          <p:nvPr/>
        </p:nvSpPr>
        <p:spPr>
          <a:xfrm>
            <a:off x="722376" y="1932662"/>
            <a:ext cx="5376672" cy="27813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A.①②过程会导致细胞内生物膜面积下降</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.④过程可能引起细胞内基因突变</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.③过程引起细胞核合成的蛋白质活性下降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胞代谢速率降低</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.⑤可为辐射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有害物质的入侵和细胞内的氧化</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反应等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_1#37012366c?pid=5363d0bf2&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由题图可知，①②过程表示自由基攻击磷脂，从而产生更多的自由基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这些自由基再攻击</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磷脂等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，会导致细胞内磷脂减少，生物膜面积下降，A正确；由题图可知，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过程表示自由基攻</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击</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中碱基对缺失、替换等，可能引起细胞内基因突变，B正确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蛋白质在细胞质</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中的核糖体上合成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，C错误；⑤是使细胞产生自由基的因素，可为辐射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有害物质的入侵和细胞</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内的氧化反应等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6_1#37012366c?pid=5363d0bf2&amp;color=0,0,0&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a8486afdc?sp=1&amp;pid=2d9b3bca9&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［云南大理2025高一上期末］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如图表示个体生长、发育过程中细胞的生命历程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8_1#a8486afdc.bracket?pid=2d9b3bca9&amp;color=0,0,0&amp;vpa=3&amp;vtp=1"/>
          <p:cNvSpPr/>
          <p:nvPr/>
        </p:nvSpPr>
        <p:spPr>
          <a:xfrm>
            <a:off x="1430401" y="14292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7_2#a8486afdc?htil=2&amp;pid=2d9b3bca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940693" y="2021528"/>
            <a:ext cx="4178808" cy="1755648"/>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5_BD.7_3#a8486afdc.choices?htil=2&amp;pid=2d9b3bca9&amp;color=0,0,0&amp;vtp=1&amp;bbb=1"/>
              <p:cNvSpPr/>
              <p:nvPr/>
            </p:nvSpPr>
            <p:spPr>
              <a:xfrm>
                <a:off x="722376" y="1932662"/>
                <a:ext cx="6437376"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A.过程A、B产生的细胞中核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数目相同</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.图中各个过程都是个体发育过程中的正常生理现象</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.个体可通过</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过程清除某些被病原体感染的细胞</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.处于青春期的年轻人，体内可发生C、</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endParaRPr lang="en-US" altLang="zh-CN" sz="2000" dirty="0"/>
              </a:p>
            </p:txBody>
          </p:sp>
        </mc:Choice>
        <mc:Fallback>
          <p:sp>
            <p:nvSpPr>
              <p:cNvPr id="5" name="QC_5_BD.7_3#a8486afdc.choices?htil=2&amp;pid=2d9b3bca9&amp;color=0,0,0&amp;vtp=1&amp;bbb=1"/>
              <p:cNvSpPr>
                <a:spLocks noRot="1" noChangeAspect="1" noMove="1" noResize="1" noEditPoints="1" noAdjustHandles="1" noChangeArrowheads="1" noChangeShapeType="1" noTextEdit="1"/>
              </p:cNvSpPr>
              <p:nvPr/>
            </p:nvSpPr>
            <p:spPr>
              <a:xfrm>
                <a:off x="722376" y="1932662"/>
                <a:ext cx="6437376" cy="1866900"/>
              </a:xfrm>
              <a:prstGeom prst="rect">
                <a:avLst/>
              </a:prstGeom>
              <a:blipFill rotWithShape="1">
                <a:blip r:embed="rId2"/>
                <a:stretch>
                  <a:fillRect l="-6" t="-19" r="2"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9_1#a8486afdc?pid=2d9b3bca9&amp;color=0,0,0&amp;vtp=1&amp;bt=1&amp;bbb=1&amp;hb=1"/>
              <p:cNvSpPr/>
              <p:nvPr/>
            </p:nvSpPr>
            <p:spPr>
              <a:xfrm>
                <a:off x="722376" y="972000"/>
                <a:ext cx="10753344" cy="23114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过程A、B分别表示细胞分裂和分化，细胞分裂和分化产生的细胞中核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数目相同，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；细胞坏死是指在不利因素影响下，细胞正常代谢活动受损或中断引起细胞损伤和死亡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病理性变化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，B错误；个体可通过细胞凋亡过程清除某些被病原体感染的细胞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维持内部环境的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，C正确；处于青春期的年轻人，体内细胞也会出现正常的衰老和凋亡，即体内可发生C</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9_1#a8486afdc?pid=2d9b3bca9&amp;color=0,0,0&amp;vtp=1&amp;bt=1&amp;bbb=1&amp;hb=1"/>
              <p:cNvSpPr>
                <a:spLocks noRot="1" noChangeAspect="1" noMove="1" noResize="1" noEditPoints="1" noAdjustHandles="1" noChangeArrowheads="1" noChangeShapeType="1" noTextEdit="1"/>
              </p:cNvSpPr>
              <p:nvPr/>
            </p:nvSpPr>
            <p:spPr>
              <a:xfrm>
                <a:off x="722376" y="972000"/>
                <a:ext cx="10753344" cy="2311400"/>
              </a:xfrm>
              <a:prstGeom prst="rect">
                <a:avLst/>
              </a:prstGeom>
              <a:blipFill rotWithShape="1">
                <a:blip r:embed="rId1"/>
                <a:stretch>
                  <a:fillRect l="-4" t="-19" r="-402"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0_1#694d92c3b?pid=2d9b3bca9&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［河北承德2025高一上期末］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细胞坏死性凋亡是一种细胞死亡形式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它既表现出细胞坏死的特</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（如细胞膜的完整性被破坏），又与细胞凋亡类似，由确定的信号通路控制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确的是(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1_1#694d92c3b.bracket?pid=2d9b3bca9&amp;color=0,0,0&amp;vpa=4&amp;vtp=1"/>
          <p:cNvSpPr/>
          <p:nvPr/>
        </p:nvSpPr>
        <p:spPr>
          <a:xfrm>
            <a:off x="1671701" y="18864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0_2#694d92c3b.choices?pid=2d9b3bca9&amp;color=0,0,0&amp;vtp=1&amp;bbb=1"/>
          <p:cNvSpPr/>
          <p:nvPr/>
        </p:nvSpPr>
        <p:spPr>
          <a:xfrm>
            <a:off x="722376" y="23898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A.细胞凋亡与细胞坏死均不利于生物体内部环境的稳定</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.病毒侵染引起细胞坏死性凋亡的过程体现了细胞间的信息交流</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.细胞坏死性凋亡的过程中无新蛋白质的合成</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.细胞坏死性凋亡受外界因素和基因的调控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3992</Words>
  <Application>WPS 演示</Application>
  <PresentationFormat>宽屏</PresentationFormat>
  <Paragraphs>214</Paragraphs>
  <Slides>24</Slides>
  <Notes>24</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24</vt:i4>
      </vt:variant>
    </vt:vector>
  </HeadingPairs>
  <TitlesOfParts>
    <vt:vector size="45"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2025-05-08T08:11:00Z</dcterms:created>
  <dcterms:modified xsi:type="dcterms:W3CDTF">2025-05-19T02:26:12Z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AAB12C8A03F04C699727B9D1C4DACA95_12</vt:lpwstr>
  </property>
  <property fmtid="{D5CDD505-2E9C-101B-9397-08002B2CF9AE}" pid="3" name="KSOProductBuildVer">
    <vt:lpwstr>2052-12.1.0.20784</vt:lpwstr>
  </property>
</Properties>
</file>