
<file path=[Content_Types].xml><?xml version="1.0" encoding="utf-8"?>
<Types xmlns="http://schemas.openxmlformats.org/package/2006/content-types">
  <Default Extension="png" ContentType="image/png"/>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4"/>
  </p:notesMasterIdLst>
  <p:sldIdLst>
    <p:sldId id="256" r:id="rId3"/>
    <p:sldId id="257" r:id="rId5"/>
    <p:sldId id="258" r:id="rId6"/>
    <p:sldId id="259" r:id="rId7"/>
    <p:sldId id="260"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7" r:id="rId21"/>
    <p:sldId id="278" r:id="rId22"/>
    <p:sldId id="279" r:id="rId23"/>
    <p:sldId id="280" r:id="rId24"/>
    <p:sldId id="281" r:id="rId25"/>
    <p:sldId id="282" r:id="rId26"/>
    <p:sldId id="283" r:id="rId27"/>
    <p:sldId id="284" r:id="rId28"/>
    <p:sldId id="285" r:id="rId29"/>
    <p:sldId id="286" r:id="rId30"/>
    <p:sldId id="287" r:id="rId31"/>
    <p:sldId id="288" r:id="rId32"/>
    <p:sldId id="289" r:id="rId33"/>
    <p:sldId id="290" r:id="rId34"/>
    <p:sldId id="291" r:id="rId35"/>
    <p:sldId id="292" r:id="rId36"/>
    <p:sldId id="293" r:id="rId37"/>
    <p:sldId id="294" r:id="rId38"/>
    <p:sldId id="295" r:id="rId39"/>
    <p:sldId id="296" r:id="rId40"/>
    <p:sldId id="298" r:id="rId41"/>
    <p:sldId id="300" r:id="rId42"/>
    <p:sldId id="303" r:id="rId43"/>
    <p:sldId id="304" r:id="rId44"/>
    <p:sldId id="305" r:id="rId45"/>
    <p:sldId id="306" r:id="rId46"/>
    <p:sldId id="307" r:id="rId47"/>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831" autoAdjust="0"/>
    <p:restoredTop sz="94610"/>
  </p:normalViewPr>
  <p:slideViewPr>
    <p:cSldViewPr snapToGrid="0" snapToObjects="1">
      <p:cViewPr varScale="1">
        <p:scale>
          <a:sx n="115" d="100"/>
          <a:sy n="115" d="100"/>
        </p:scale>
        <p:origin x="384" y="10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0" Type="http://schemas.openxmlformats.org/officeDocument/2006/relationships/tableStyles" Target="tableStyles.xml"/><Relationship Id="rId5" Type="http://schemas.openxmlformats.org/officeDocument/2006/relationships/slide" Target="slides/slide2.xml"/><Relationship Id="rId49" Type="http://schemas.openxmlformats.org/officeDocument/2006/relationships/viewProps" Target="viewProps.xml"/><Relationship Id="rId48" Type="http://schemas.openxmlformats.org/officeDocument/2006/relationships/presProps" Target="presProps.xml"/><Relationship Id="rId47" Type="http://schemas.openxmlformats.org/officeDocument/2006/relationships/slide" Target="slides/slide44.xml"/><Relationship Id="rId46" Type="http://schemas.openxmlformats.org/officeDocument/2006/relationships/slide" Target="slides/slide43.xml"/><Relationship Id="rId45" Type="http://schemas.openxmlformats.org/officeDocument/2006/relationships/slide" Target="slides/slide42.xml"/><Relationship Id="rId44" Type="http://schemas.openxmlformats.org/officeDocument/2006/relationships/slide" Target="slides/slide41.xml"/><Relationship Id="rId43" Type="http://schemas.openxmlformats.org/officeDocument/2006/relationships/slide" Target="slides/slide40.xml"/><Relationship Id="rId42" Type="http://schemas.openxmlformats.org/officeDocument/2006/relationships/slide" Target="slides/slide39.xml"/><Relationship Id="rId41" Type="http://schemas.openxmlformats.org/officeDocument/2006/relationships/slide" Target="slides/slide38.xml"/><Relationship Id="rId40" Type="http://schemas.openxmlformats.org/officeDocument/2006/relationships/slide" Target="slides/slide37.xml"/><Relationship Id="rId4" Type="http://schemas.openxmlformats.org/officeDocument/2006/relationships/notesMaster" Target="notesMasters/notesMaster1.xml"/><Relationship Id="rId39" Type="http://schemas.openxmlformats.org/officeDocument/2006/relationships/slide" Target="slides/slide36.xml"/><Relationship Id="rId38" Type="http://schemas.openxmlformats.org/officeDocument/2006/relationships/slide" Target="slides/slide35.xml"/><Relationship Id="rId37" Type="http://schemas.openxmlformats.org/officeDocument/2006/relationships/slide" Target="slides/slide34.xml"/><Relationship Id="rId36" Type="http://schemas.openxmlformats.org/officeDocument/2006/relationships/slide" Target="slides/slide33.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2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0.xml"/></Relationships>
</file>

<file path=ppt/notesSlides/_rels/notesSlide3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1.xml"/></Relationships>
</file>

<file path=ppt/notesSlides/_rels/notesSlide3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2.xml"/></Relationships>
</file>

<file path=ppt/notesSlides/_rels/notesSlide3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3.xml"/></Relationships>
</file>

<file path=ppt/notesSlides/_rels/notesSlide3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4.xml"/></Relationships>
</file>

<file path=ppt/notesSlides/_rels/notesSlide3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5.xml"/></Relationships>
</file>

<file path=ppt/notesSlides/_rels/notesSlide3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6.xml"/></Relationships>
</file>

<file path=ppt/notesSlides/_rels/notesSlide3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7.xml"/></Relationships>
</file>

<file path=ppt/notesSlides/_rels/notesSlide3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8.xml"/></Relationships>
</file>

<file path=ppt/notesSlides/_rels/notesSlide3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9.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4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0.xml"/></Relationships>
</file>

<file path=ppt/notesSlides/_rels/notesSlide4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1.xml"/></Relationships>
</file>

<file path=ppt/notesSlides/_rels/notesSlide4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2.xml"/></Relationships>
</file>

<file path=ppt/notesSlides/_rels/notesSlide4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3.xml"/></Relationships>
</file>

<file path=ppt/notesSlides/_rels/notesSlide4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a:lstStyle/>
          <a:p>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易错点#df=723f4bde6">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易错点</a:t>
            </a:r>
            <a:endParaRPr lang="en-US" sz="5400" dirty="0"/>
          </a:p>
        </p:txBody>
      </p:sp>
      <p:sp>
        <p:nvSpPr>
          <p:cNvPr id="4" name="MasterShapeName"/>
          <p:cNvSpPr/>
          <p:nvPr/>
        </p:nvSpPr>
        <p:spPr>
          <a:xfrm>
            <a:off x="557784" y="2011680"/>
            <a:ext cx="6784848" cy="813816"/>
          </a:xfrm>
          <a:prstGeom prst="rect">
            <a:avLst/>
          </a:prstGeom>
          <a:noFill/>
        </p:spPr>
        <p:txBody>
          <a:bodyPr wrap="square" lIns="0" tIns="0" rIns="0" bIns="0" rtlCol="0" anchor="t"/>
          <a:lstStyle/>
          <a:p>
            <a:pPr algn="l">
              <a:lnSpc>
                <a:spcPct val="100000"/>
              </a:lnSpc>
            </a:pPr>
            <a:r>
              <a:rPr lang="en-US" sz="44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不能正确判断细胞液和外界溶液浓度关系</a:t>
            </a:r>
            <a:endParaRPr lang="en-US" sz="4400" dirty="0"/>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内容1#df=782ff237c">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题型1 渗透作用</a:t>
            </a:r>
            <a:endParaRPr lang="en-US" sz="2800"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内容1#df=8f900ac8e">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题型2 细胞吸水和失水实验探究及分析</a:t>
            </a:r>
            <a:endParaRPr lang="en-US" sz="2800"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内容1#df=d3145ea37">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题型3 自由扩散和协助扩散</a:t>
            </a:r>
            <a:endParaRPr lang="en-US" sz="2800"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内容1#df=723f4bde6">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易错点 不能正确判断细胞液和外界溶液浓度关系</a:t>
            </a:r>
            <a:endParaRPr lang="en-US" sz="280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biology#pid=6811efdd0bee9fc1ba322d54#tid=681b32a2b9ac520009b9019e#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8010144" y="4334256"/>
            <a:ext cx="3666744" cy="429768"/>
          </a:xfrm>
          <a:prstGeom prst="rect">
            <a:avLst/>
          </a:prstGeom>
          <a:noFill/>
        </p:spPr>
        <p:txBody>
          <a:bodyPr wrap="square" lIns="0" tIns="0" rIns="0" bIns="0" rtlCol="0" anchor="ctr"/>
          <a:lstStyle/>
          <a:p>
            <a:pPr algn="ctr"/>
            <a:r>
              <a:rPr lang="en-US" sz="24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生物学</a:t>
            </a:r>
            <a:endParaRPr lang="en-US" sz="2400" dirty="0"/>
          </a:p>
        </p:txBody>
      </p:sp>
      <p:sp>
        <p:nvSpPr>
          <p:cNvPr id="4" name="MasterShapeName"/>
          <p:cNvSpPr/>
          <p:nvPr/>
        </p:nvSpPr>
        <p:spPr>
          <a:xfrm>
            <a:off x="8010144" y="4782312"/>
            <a:ext cx="3666744" cy="429768"/>
          </a:xfrm>
          <a:prstGeom prst="rect">
            <a:avLst/>
          </a:prstGeom>
          <a:noFill/>
        </p:spPr>
        <p:txBody>
          <a:bodyPr wrap="square" lIns="0" tIns="0" rIns="0" bIns="0" rtlCol="0" anchor="ctr"/>
          <a:lstStyle/>
          <a:p>
            <a:pPr algn="ctr"/>
            <a:r>
              <a:rPr lang="en-US" sz="24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必修1 分子与细胞 RJ</a:t>
            </a:r>
            <a:endParaRPr lang="en-US" sz="24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高中必刷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高中必刷题</a:t>
            </a:r>
            <a:endParaRPr lang="en-US" sz="5400" dirty="0"/>
          </a:p>
        </p:txBody>
      </p:sp>
      <p:sp>
        <p:nvSpPr>
          <p:cNvPr id="4"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高考强化">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高考强化</a:t>
            </a:r>
            <a:endParaRPr lang="en-US" sz="5400" dirty="0"/>
          </a:p>
        </p:txBody>
      </p:sp>
      <p:sp>
        <p:nvSpPr>
          <p:cNvPr id="4"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易错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a:lstStyle/>
          <a:p>
            <a:endParaRPr lang="zh-CN" altLang="en-US"/>
          </a:p>
        </p:txBody>
      </p:sp>
      <p:sp>
        <p:nvSpPr>
          <p:cNvPr id="4" name="MasterShapeName"/>
          <p:cNvSpPr/>
          <p:nvPr/>
        </p:nvSpPr>
        <p:spPr>
          <a:xfrm>
            <a:off x="557784" y="2011680"/>
            <a:ext cx="6784848" cy="813816"/>
          </a:xfrm>
          <a:prstGeom prst="rect">
            <a:avLst/>
          </a:prstGeom>
          <a:noFill/>
        </p:spPr>
        <p:txBody>
          <a:bodyPr/>
          <a:lstStyle/>
          <a:p>
            <a:endParaRPr lang="zh-CN" altLang="en-US"/>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专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a:lstStyle/>
          <a:p>
            <a:endParaRPr lang="zh-CN" altLang="en-US"/>
          </a:p>
        </p:txBody>
      </p:sp>
      <p:sp>
        <p:nvSpPr>
          <p:cNvPr id="4" name="MasterShapeName"/>
          <p:cNvSpPr/>
          <p:nvPr/>
        </p:nvSpPr>
        <p:spPr>
          <a:xfrm>
            <a:off x="557784" y="2011680"/>
            <a:ext cx="6784848" cy="813816"/>
          </a:xfrm>
          <a:prstGeom prst="rect">
            <a:avLst/>
          </a:prstGeom>
          <a:noFill/>
        </p:spPr>
        <p:txBody>
          <a:bodyPr/>
          <a:lstStyle/>
          <a:p>
            <a:endParaRPr lang="zh-CN" altLang="en-US"/>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7" Type="http://schemas.openxmlformats.org/officeDocument/2006/relationships/theme" Target="../theme/theme1.xml"/><Relationship Id="rId16" Type="http://schemas.openxmlformats.org/officeDocument/2006/relationships/slideLayout" Target="../slideLayouts/slideLayout16.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4.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14.xml"/><Relationship Id="rId1" Type="http://schemas.openxmlformats.org/officeDocument/2006/relationships/image" Target="../media/image18.jpe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4.xml"/></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15.xml"/><Relationship Id="rId1" Type="http://schemas.openxmlformats.org/officeDocument/2006/relationships/image" Target="../media/image19.png"/></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15.xml"/><Relationship Id="rId1" Type="http://schemas.openxmlformats.org/officeDocument/2006/relationships/image" Target="../media/image20.png"/></Relationships>
</file>

<file path=ppt/slides/_rels/slide15.xml.rels><?xml version="1.0" encoding="UTF-8" standalone="yes"?>
<Relationships xmlns="http://schemas.openxmlformats.org/package/2006/relationships"><Relationship Id="rId5" Type="http://schemas.openxmlformats.org/officeDocument/2006/relationships/notesSlide" Target="../notesSlides/notesSlide15.xml"/><Relationship Id="rId4" Type="http://schemas.openxmlformats.org/officeDocument/2006/relationships/slideLayout" Target="../slideLayouts/slideLayout15.xml"/><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image" Target="../media/image21.jpeg"/></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15.xml"/><Relationship Id="rId1" Type="http://schemas.openxmlformats.org/officeDocument/2006/relationships/image" Target="../media/image24.png"/></Relationships>
</file>

<file path=ppt/slides/_rels/slide17.xml.rels><?xml version="1.0" encoding="UTF-8" standalone="yes"?>
<Relationships xmlns="http://schemas.openxmlformats.org/package/2006/relationships"><Relationship Id="rId4" Type="http://schemas.openxmlformats.org/officeDocument/2006/relationships/notesSlide" Target="../notesSlides/notesSlide17.xml"/><Relationship Id="rId3" Type="http://schemas.openxmlformats.org/officeDocument/2006/relationships/slideLayout" Target="../slideLayouts/slideLayout15.xml"/><Relationship Id="rId2" Type="http://schemas.openxmlformats.org/officeDocument/2006/relationships/image" Target="../media/image26.jpeg"/><Relationship Id="rId1" Type="http://schemas.openxmlformats.org/officeDocument/2006/relationships/image" Target="../media/image25.jpeg"/></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5.xml"/></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15.xml"/><Relationship Id="rId1" Type="http://schemas.openxmlformats.org/officeDocument/2006/relationships/image" Target="../media/image27.png"/></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4.xml"/><Relationship Id="rId1" Type="http://schemas.openxmlformats.org/officeDocument/2006/relationships/image" Target="../media/image8.png"/></Relationships>
</file>

<file path=ppt/slides/_rels/slide20.xml.rels><?xml version="1.0" encoding="UTF-8" standalone="yes"?>
<Relationships xmlns="http://schemas.openxmlformats.org/package/2006/relationships"><Relationship Id="rId4" Type="http://schemas.openxmlformats.org/officeDocument/2006/relationships/notesSlide" Target="../notesSlides/notesSlide20.xml"/><Relationship Id="rId3" Type="http://schemas.openxmlformats.org/officeDocument/2006/relationships/slideLayout" Target="../slideLayouts/slideLayout16.xml"/><Relationship Id="rId2" Type="http://schemas.openxmlformats.org/officeDocument/2006/relationships/image" Target="../media/image29.png"/><Relationship Id="rId1" Type="http://schemas.openxmlformats.org/officeDocument/2006/relationships/image" Target="../media/image28.jpeg"/></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16.xml"/><Relationship Id="rId1" Type="http://schemas.openxmlformats.org/officeDocument/2006/relationships/image" Target="../media/image30.png"/></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6.xml"/></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4.xml"/><Relationship Id="rId1" Type="http://schemas.openxmlformats.org/officeDocument/2006/relationships/image" Target="../media/image8.png"/></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24.xml"/><Relationship Id="rId2" Type="http://schemas.openxmlformats.org/officeDocument/2006/relationships/slideLayout" Target="../slideLayouts/slideLayout9.xml"/><Relationship Id="rId1" Type="http://schemas.openxmlformats.org/officeDocument/2006/relationships/image" Target="../media/image31.jpeg"/></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9.xml"/></Relationships>
</file>

<file path=ppt/slides/_rels/slide26.xml.rels><?xml version="1.0" encoding="UTF-8" standalone="yes"?>
<Relationships xmlns="http://schemas.openxmlformats.org/package/2006/relationships"><Relationship Id="rId4" Type="http://schemas.openxmlformats.org/officeDocument/2006/relationships/notesSlide" Target="../notesSlides/notesSlide26.xml"/><Relationship Id="rId3" Type="http://schemas.openxmlformats.org/officeDocument/2006/relationships/slideLayout" Target="../slideLayouts/slideLayout9.xml"/><Relationship Id="rId2" Type="http://schemas.openxmlformats.org/officeDocument/2006/relationships/image" Target="../media/image33.png"/><Relationship Id="rId1" Type="http://schemas.openxmlformats.org/officeDocument/2006/relationships/image" Target="../media/image32.png"/></Relationships>
</file>

<file path=ppt/slides/_rels/slide27.xml.rels><?xml version="1.0" encoding="UTF-8" standalone="yes"?>
<Relationships xmlns="http://schemas.openxmlformats.org/package/2006/relationships"><Relationship Id="rId3" Type="http://schemas.openxmlformats.org/officeDocument/2006/relationships/notesSlide" Target="../notesSlides/notesSlide27.xml"/><Relationship Id="rId2" Type="http://schemas.openxmlformats.org/officeDocument/2006/relationships/slideLayout" Target="../slideLayouts/slideLayout9.xml"/><Relationship Id="rId1" Type="http://schemas.openxmlformats.org/officeDocument/2006/relationships/image" Target="../media/image34.png"/></Relationships>
</file>

<file path=ppt/slides/_rels/slide28.xml.rels><?xml version="1.0" encoding="UTF-8" standalone="yes"?>
<Relationships xmlns="http://schemas.openxmlformats.org/package/2006/relationships"><Relationship Id="rId3" Type="http://schemas.openxmlformats.org/officeDocument/2006/relationships/notesSlide" Target="../notesSlides/notesSlide28.xml"/><Relationship Id="rId2" Type="http://schemas.openxmlformats.org/officeDocument/2006/relationships/slideLayout" Target="../slideLayouts/slideLayout9.xml"/><Relationship Id="rId1" Type="http://schemas.openxmlformats.org/officeDocument/2006/relationships/image" Target="../media/image35.png"/></Relationships>
</file>

<file path=ppt/slides/_rels/slide29.xml.rels><?xml version="1.0" encoding="UTF-8" standalone="yes"?>
<Relationships xmlns="http://schemas.openxmlformats.org/package/2006/relationships"><Relationship Id="rId7" Type="http://schemas.openxmlformats.org/officeDocument/2006/relationships/notesSlide" Target="../notesSlides/notesSlide29.xml"/><Relationship Id="rId6" Type="http://schemas.openxmlformats.org/officeDocument/2006/relationships/slideLayout" Target="../slideLayouts/slideLayout9.xml"/><Relationship Id="rId5" Type="http://schemas.openxmlformats.org/officeDocument/2006/relationships/image" Target="../media/image40.png"/><Relationship Id="rId4" Type="http://schemas.openxmlformats.org/officeDocument/2006/relationships/image" Target="../media/image39.jpeg"/><Relationship Id="rId3" Type="http://schemas.openxmlformats.org/officeDocument/2006/relationships/image" Target="../media/image38.jpeg"/><Relationship Id="rId2" Type="http://schemas.openxmlformats.org/officeDocument/2006/relationships/image" Target="../media/image37.jpeg"/><Relationship Id="rId1" Type="http://schemas.openxmlformats.org/officeDocument/2006/relationships/image" Target="../media/image36.png"/></Relationships>
</file>

<file path=ppt/slides/_rels/slide3.xml.rels><?xml version="1.0" encoding="UTF-8" standalone="yes"?>
<Relationships xmlns="http://schemas.openxmlformats.org/package/2006/relationships"><Relationship Id="rId4" Type="http://schemas.openxmlformats.org/officeDocument/2006/relationships/notesSlide" Target="../notesSlides/notesSlide3.xml"/><Relationship Id="rId3" Type="http://schemas.openxmlformats.org/officeDocument/2006/relationships/slideLayout" Target="../slideLayouts/slideLayout13.xml"/><Relationship Id="rId2" Type="http://schemas.openxmlformats.org/officeDocument/2006/relationships/image" Target="../media/image10.png"/><Relationship Id="rId1" Type="http://schemas.openxmlformats.org/officeDocument/2006/relationships/image" Target="../media/image9.jpeg"/></Relationships>
</file>

<file path=ppt/slides/_rels/slide30.xml.rels><?xml version="1.0" encoding="UTF-8" standalone="yes"?>
<Relationships xmlns="http://schemas.openxmlformats.org/package/2006/relationships"><Relationship Id="rId3" Type="http://schemas.openxmlformats.org/officeDocument/2006/relationships/notesSlide" Target="../notesSlides/notesSlide30.xml"/><Relationship Id="rId2" Type="http://schemas.openxmlformats.org/officeDocument/2006/relationships/slideLayout" Target="../slideLayouts/slideLayout9.xml"/><Relationship Id="rId1" Type="http://schemas.openxmlformats.org/officeDocument/2006/relationships/image" Target="../media/image41.png"/></Relationships>
</file>

<file path=ppt/slides/_rels/slide31.xml.rels><?xml version="1.0" encoding="UTF-8" standalone="yes"?>
<Relationships xmlns="http://schemas.openxmlformats.org/package/2006/relationships"><Relationship Id="rId3" Type="http://schemas.openxmlformats.org/officeDocument/2006/relationships/notesSlide" Target="../notesSlides/notesSlide31.xml"/><Relationship Id="rId2" Type="http://schemas.openxmlformats.org/officeDocument/2006/relationships/slideLayout" Target="../slideLayouts/slideLayout9.xml"/><Relationship Id="rId1" Type="http://schemas.openxmlformats.org/officeDocument/2006/relationships/image" Target="../media/image42.jpeg"/></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9.xml"/></Relationships>
</file>

<file path=ppt/slides/_rels/slide33.xml.rels><?xml version="1.0" encoding="UTF-8" standalone="yes"?>
<Relationships xmlns="http://schemas.openxmlformats.org/package/2006/relationships"><Relationship Id="rId4" Type="http://schemas.openxmlformats.org/officeDocument/2006/relationships/notesSlide" Target="../notesSlides/notesSlide33.xml"/><Relationship Id="rId3" Type="http://schemas.openxmlformats.org/officeDocument/2006/relationships/slideLayout" Target="../slideLayouts/slideLayout9.xml"/><Relationship Id="rId2" Type="http://schemas.openxmlformats.org/officeDocument/2006/relationships/image" Target="../media/image44.png"/><Relationship Id="rId1" Type="http://schemas.openxmlformats.org/officeDocument/2006/relationships/image" Target="../media/image43.jpeg"/></Relationships>
</file>

<file path=ppt/slides/_rels/slide34.xml.rels><?xml version="1.0" encoding="UTF-8" standalone="yes"?>
<Relationships xmlns="http://schemas.openxmlformats.org/package/2006/relationships"><Relationship Id="rId3" Type="http://schemas.openxmlformats.org/officeDocument/2006/relationships/notesSlide" Target="../notesSlides/notesSlide34.xml"/><Relationship Id="rId2" Type="http://schemas.openxmlformats.org/officeDocument/2006/relationships/slideLayout" Target="../slideLayouts/slideLayout9.xml"/><Relationship Id="rId1" Type="http://schemas.openxmlformats.org/officeDocument/2006/relationships/image" Target="../media/image45.png"/></Relationships>
</file>

<file path=ppt/slides/_rels/slide35.xml.rels><?xml version="1.0" encoding="UTF-8" standalone="yes"?>
<Relationships xmlns="http://schemas.openxmlformats.org/package/2006/relationships"><Relationship Id="rId4" Type="http://schemas.openxmlformats.org/officeDocument/2006/relationships/notesSlide" Target="../notesSlides/notesSlide35.xml"/><Relationship Id="rId3" Type="http://schemas.openxmlformats.org/officeDocument/2006/relationships/slideLayout" Target="../slideLayouts/slideLayout9.xml"/><Relationship Id="rId2" Type="http://schemas.openxmlformats.org/officeDocument/2006/relationships/image" Target="../media/image47.jpeg"/><Relationship Id="rId1" Type="http://schemas.openxmlformats.org/officeDocument/2006/relationships/image" Target="../media/image46.png"/></Relationships>
</file>

<file path=ppt/slides/_rels/slide36.xml.rels><?xml version="1.0" encoding="UTF-8" standalone="yes"?>
<Relationships xmlns="http://schemas.openxmlformats.org/package/2006/relationships"><Relationship Id="rId4" Type="http://schemas.openxmlformats.org/officeDocument/2006/relationships/notesSlide" Target="../notesSlides/notesSlide36.xml"/><Relationship Id="rId3" Type="http://schemas.openxmlformats.org/officeDocument/2006/relationships/slideLayout" Target="../slideLayouts/slideLayout9.xml"/><Relationship Id="rId2" Type="http://schemas.openxmlformats.org/officeDocument/2006/relationships/image" Target="../media/image49.png"/><Relationship Id="rId1" Type="http://schemas.openxmlformats.org/officeDocument/2006/relationships/image" Target="../media/image48.png"/></Relationships>
</file>

<file path=ppt/slides/_rels/slide37.xml.rels><?xml version="1.0" encoding="UTF-8" standalone="yes"?>
<Relationships xmlns="http://schemas.openxmlformats.org/package/2006/relationships"><Relationship Id="rId5" Type="http://schemas.openxmlformats.org/officeDocument/2006/relationships/notesSlide" Target="../notesSlides/notesSlide37.xml"/><Relationship Id="rId4" Type="http://schemas.openxmlformats.org/officeDocument/2006/relationships/slideLayout" Target="../slideLayouts/slideLayout9.xml"/><Relationship Id="rId3" Type="http://schemas.openxmlformats.org/officeDocument/2006/relationships/image" Target="../media/image52.png"/><Relationship Id="rId2" Type="http://schemas.openxmlformats.org/officeDocument/2006/relationships/image" Target="../media/image51.png"/><Relationship Id="rId1" Type="http://schemas.openxmlformats.org/officeDocument/2006/relationships/image" Target="../media/image50.png"/></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9.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40.xml.rels><?xml version="1.0" encoding="UTF-8" standalone="yes"?>
<Relationships xmlns="http://schemas.openxmlformats.org/package/2006/relationships"><Relationship Id="rId3" Type="http://schemas.openxmlformats.org/officeDocument/2006/relationships/notesSlide" Target="../notesSlides/notesSlide40.xml"/><Relationship Id="rId2" Type="http://schemas.openxmlformats.org/officeDocument/2006/relationships/slideLayout" Target="../slideLayouts/slideLayout9.xml"/><Relationship Id="rId1" Type="http://schemas.openxmlformats.org/officeDocument/2006/relationships/image" Target="../media/image53.png"/></Relationships>
</file>

<file path=ppt/slides/_rels/slide41.xml.rels><?xml version="1.0" encoding="UTF-8" standalone="yes"?>
<Relationships xmlns="http://schemas.openxmlformats.org/package/2006/relationships"><Relationship Id="rId3" Type="http://schemas.openxmlformats.org/officeDocument/2006/relationships/notesSlide" Target="../notesSlides/notesSlide41.xml"/><Relationship Id="rId2" Type="http://schemas.openxmlformats.org/officeDocument/2006/relationships/slideLayout" Target="../slideLayouts/slideLayout9.xml"/><Relationship Id="rId1" Type="http://schemas.openxmlformats.org/officeDocument/2006/relationships/image" Target="../media/image54.png"/></Relationships>
</file>

<file path=ppt/slides/_rels/slide42.xml.rels><?xml version="1.0" encoding="UTF-8" standalone="yes"?>
<Relationships xmlns="http://schemas.openxmlformats.org/package/2006/relationships"><Relationship Id="rId4" Type="http://schemas.openxmlformats.org/officeDocument/2006/relationships/notesSlide" Target="../notesSlides/notesSlide42.xml"/><Relationship Id="rId3" Type="http://schemas.openxmlformats.org/officeDocument/2006/relationships/slideLayout" Target="../slideLayouts/slideLayout9.xml"/><Relationship Id="rId2" Type="http://schemas.openxmlformats.org/officeDocument/2006/relationships/image" Target="../media/image56.png"/><Relationship Id="rId1" Type="http://schemas.openxmlformats.org/officeDocument/2006/relationships/image" Target="../media/image55.jpeg"/></Relationships>
</file>

<file path=ppt/slides/_rels/slide43.xml.rels><?xml version="1.0" encoding="UTF-8" standalone="yes"?>
<Relationships xmlns="http://schemas.openxmlformats.org/package/2006/relationships"><Relationship Id="rId3" Type="http://schemas.openxmlformats.org/officeDocument/2006/relationships/notesSlide" Target="../notesSlides/notesSlide43.xml"/><Relationship Id="rId2" Type="http://schemas.openxmlformats.org/officeDocument/2006/relationships/slideLayout" Target="../slideLayouts/slideLayout9.xml"/><Relationship Id="rId1" Type="http://schemas.openxmlformats.org/officeDocument/2006/relationships/image" Target="../media/image57.png"/></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11.xml"/></Relationships>
</file>

<file path=ppt/slides/_rels/slide5.xml.rels><?xml version="1.0" encoding="UTF-8" standalone="yes"?>
<Relationships xmlns="http://schemas.openxmlformats.org/package/2006/relationships"><Relationship Id="rId6" Type="http://schemas.openxmlformats.org/officeDocument/2006/relationships/notesSlide" Target="../notesSlides/notesSlide5.xml"/><Relationship Id="rId5" Type="http://schemas.openxmlformats.org/officeDocument/2006/relationships/slideLayout" Target="../slideLayouts/slideLayout13.xml"/><Relationship Id="rId4" Type="http://schemas.openxmlformats.org/officeDocument/2006/relationships/image" Target="../media/image14.png"/><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image" Target="../media/image11.jpeg"/></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13.xml"/><Relationship Id="rId1" Type="http://schemas.openxmlformats.org/officeDocument/2006/relationships/image" Target="../media/image15.png"/></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14.xml"/><Relationship Id="rId1" Type="http://schemas.openxmlformats.org/officeDocument/2006/relationships/image" Target="../media/image16.jpe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4.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14.xml"/><Relationship Id="rId1" Type="http://schemas.openxmlformats.org/officeDocument/2006/relationships/image" Target="../media/image17.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13_1#9f2e62ea0?pid=8f900ac8e&amp;color=0,0,0&amp;vtp=1&amp;bt=1&amp;bbb=1&amp;hb=1"/>
          <p:cNvSpPr/>
          <p:nvPr/>
        </p:nvSpPr>
        <p:spPr>
          <a:xfrm>
            <a:off x="722376" y="972000"/>
            <a:ext cx="10753344" cy="18415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该实验中需要在显微镜下观察3次，第一次观察细胞正常状态</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第二次观察细胞质壁分离</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状态</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，第三次观察细胞质壁分离复原状态，A正确；图中B处溶液为细胞膜外的溶液，</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即蔗糖溶液</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正确；A处有叶绿体，颜色是绿色，C正确；黑藻叶片由单层细胞构成</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制作临时装片时直接取</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黑藻的小叶片即可</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4_1#bbd746c12?sp=1&amp;pid=8f900ac8e&amp;color=0,0,0&amp;vtp=1&amp;bt=1&amp;bbb=1&amp;hb=1"/>
          <p:cNvSpPr/>
          <p:nvPr/>
        </p:nvSpPr>
        <p:spPr>
          <a:xfrm>
            <a:off x="722376" y="972000"/>
            <a:ext cx="10753344" cy="9144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［山东德州2025高一上月考］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如图是植物细胞某种生理过程的实验图解，甲</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乙分别表示该植</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物细胞在不同溶液里的两个过程</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下列说法不正确的是</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15_1#bbd746c12.bracket?pid=8f900ac8e&amp;color=0,0,0&amp;vpa=5&amp;vtp=1"/>
          <p:cNvSpPr/>
          <p:nvPr/>
        </p:nvSpPr>
        <p:spPr>
          <a:xfrm>
            <a:off x="7018401" y="1429200"/>
            <a:ext cx="355600"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pic>
        <p:nvPicPr>
          <p:cNvPr id="4" name="QC_5_BD.14_2#bbd746c12?pid=8f900ac8e&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4005072" y="2021528"/>
            <a:ext cx="4178808" cy="1371600"/>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5" name="QC_5_BD.14_3#bbd746c12.choices?pid=8f900ac8e&amp;color=0,0,0&amp;vtp=1&amp;bbb=1"/>
          <p:cNvSpPr/>
          <p:nvPr/>
        </p:nvSpPr>
        <p:spPr>
          <a:xfrm>
            <a:off x="722376" y="3520128"/>
            <a:ext cx="10753344" cy="927100"/>
          </a:xfrm>
          <a:prstGeom prst="rect">
            <a:avLst/>
          </a:prstGeom>
          <a:noFill/>
        </p:spPr>
        <p:txBody>
          <a:bodyPr wrap="none" lIns="0" tIns="0" rIns="0" bIns="0" rtlCol="0" anchor="t"/>
          <a:lstStyle/>
          <a:p>
            <a:pPr marL="0" marR="0" lvl="0" indent="0" defTabSz="914400" eaLnBrk="1" fontAlgn="auto" latinLnBrk="1" hangingPunct="1">
              <a:lnSpc>
                <a:spcPts val="3600"/>
              </a:lnSpc>
              <a:spcBef>
                <a:spcPts val="0"/>
              </a:spcBef>
              <a:spcAft>
                <a:spcPts val="0"/>
              </a:spcAft>
              <a:buClrTx/>
              <a:buSzTx/>
              <a:buNone/>
              <a:tabLst>
                <a:tab pos="5483860" algn="l"/>
              </a:tabLst>
              <a:defRPr/>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A.1</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处的溶液为蔗糖溶液</a:t>
            </a:r>
            <a:r>
              <a:rPr lang="en-US" altLang="zh-CN" sz="2000" b="0" i="0" spc="-1030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.原生质层由2、3、4构成</a:t>
            </a:r>
            <a:endParaRPr lang="en-US" altLang="zh-CN" sz="2000" dirty="0"/>
          </a:p>
          <a:p>
            <a:pPr marL="0" marR="0" lvl="0" indent="0" defTabSz="914400" eaLnBrk="1" fontAlgn="auto" latinLnBrk="1" hangingPunct="1">
              <a:lnSpc>
                <a:spcPts val="3700"/>
              </a:lnSpc>
              <a:spcBef>
                <a:spcPts val="0"/>
              </a:spcBef>
              <a:spcAft>
                <a:spcPts val="0"/>
              </a:spcAft>
              <a:buClrTx/>
              <a:buSzTx/>
              <a:buNone/>
              <a:tabLst>
                <a:tab pos="5483860" algn="l"/>
              </a:tabLst>
              <a:defRPr/>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.甲过程中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处的浓度不断降低</a:t>
            </a:r>
            <a:r>
              <a:rPr lang="en-US" altLang="zh-CN" sz="2000" b="0" i="0" spc="-1030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.乙过程中细胞的吸水能力不断减弱</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16_1#bbd746c12?pid=8f900ac8e&amp;color=0,0,0&amp;vtp=1&amp;bt=1&amp;bbb=1&amp;hb=1"/>
          <p:cNvSpPr/>
          <p:nvPr/>
        </p:nvSpPr>
        <p:spPr>
          <a:xfrm>
            <a:off x="722376" y="972000"/>
            <a:ext cx="10753344" cy="32131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据图分析，甲过程表示质壁分离，乙过程表示质壁分离的复原。</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表示原生质层与细胞壁</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之间的空隙</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，充满蔗糖溶液；2表示细胞膜，3表示细胞质，4表示液泡膜，5表示细胞液，A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原生质层包括细胞膜</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、液泡膜以及两层膜之间的细胞质，即包括图中的2、3、4，B正确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图中</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甲过程表示植物细胞处于蔗糖溶液中逐渐发生质壁分离的过程</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，该过程中植物细胞不断失水</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此甲过程中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5（细胞液）处的浓度不断升高，C错误。图中乙过程将植物细胞放在清水中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植物细</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胞不断吸水</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，发生质壁分离的复原，随着吸水过程的进行，细胞液浓度不断减小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因此吸水能力</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不断减弱</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7_1#be8eb0a4c?pid=d3145ea37&amp;color=0,0,0&amp;vtp=1&amp;bt=1&amp;bbb=1"/>
          <p:cNvSpPr/>
          <p:nvPr/>
        </p:nvSpPr>
        <p:spPr>
          <a:xfrm>
            <a:off x="722376" y="969264"/>
            <a:ext cx="10753344" cy="431800"/>
          </a:xfrm>
          <a:prstGeom prst="rect">
            <a:avLst/>
          </a:prstGeom>
          <a:noFill/>
        </p:spPr>
        <p:txBody>
          <a:bodyPr wrap="none" lIns="0" tIns="0" rIns="0" bIns="0" rtlCol="0" anchor="t"/>
          <a:lstStyle/>
          <a:p>
            <a:pPr algn="l" latinLnBrk="1">
              <a:lnSpc>
                <a:spcPts val="34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［江苏盐城五校2025高一上联考］</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下列物质进出细胞的方式是协助扩散的是</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18_1#be8eb0a4c.bracket?pid=d3145ea37&amp;color=0,0,0&amp;vpa=6&amp;vtp=1"/>
          <p:cNvSpPr/>
          <p:nvPr/>
        </p:nvSpPr>
        <p:spPr>
          <a:xfrm>
            <a:off x="9515539" y="969264"/>
            <a:ext cx="374650" cy="431800"/>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mc:AlternateContent xmlns:mc="http://schemas.openxmlformats.org/markup-compatibility/2006">
        <mc:Choice xmlns:a14="http://schemas.microsoft.com/office/drawing/2010/main" Requires="a14">
          <p:sp>
            <p:nvSpPr>
              <p:cNvPr id="4" name="QC_5_BD.17_2#be8eb0a4c.choices?pid=d3145ea37&amp;color=0,0,0&amp;vtp=1&amp;bbb=1"/>
              <p:cNvSpPr/>
              <p:nvPr/>
            </p:nvSpPr>
            <p:spPr>
              <a:xfrm>
                <a:off x="722376" y="1401987"/>
                <a:ext cx="10753344" cy="927100"/>
              </a:xfrm>
              <a:prstGeom prst="rect">
                <a:avLst/>
              </a:prstGeom>
              <a:noFill/>
            </p:spPr>
            <p:txBody>
              <a:bodyPr wrap="none" lIns="0" tIns="0" rIns="0" bIns="0" rtlCol="0" anchor="t"/>
              <a:lstStyle/>
              <a:p>
                <a:pPr marL="0" marR="0" lvl="0" indent="0" defTabSz="914400" eaLnBrk="1" fontAlgn="auto" latinLnBrk="1" hangingPunct="1">
                  <a:lnSpc>
                    <a:spcPts val="3600"/>
                  </a:lnSpc>
                  <a:spcBef>
                    <a:spcPts val="0"/>
                  </a:spcBef>
                  <a:spcAft>
                    <a:spcPts val="0"/>
                  </a:spcAft>
                  <a:buClrTx/>
                  <a:buSzTx/>
                  <a:buNone/>
                  <a:tabLst>
                    <a:tab pos="5483860" algn="l"/>
                  </a:tabLst>
                  <a:defRPr/>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红细胞吸收葡萄糖</a:t>
                </a:r>
                <a:r>
                  <a:rPr lang="en-US" altLang="zh-CN" sz="2000" b="0" i="0" spc="-1030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进出细胞</a:t>
                </a:r>
                <a:endParaRPr lang="en-US" altLang="zh-CN" sz="2000" dirty="0"/>
              </a:p>
              <a:p>
                <a:pPr marL="0" marR="0" lvl="0" indent="0" defTabSz="914400" eaLnBrk="1" fontAlgn="auto" latinLnBrk="1" hangingPunct="1">
                  <a:lnSpc>
                    <a:spcPts val="3700"/>
                  </a:lnSpc>
                  <a:spcBef>
                    <a:spcPts val="0"/>
                  </a:spcBef>
                  <a:spcAft>
                    <a:spcPts val="0"/>
                  </a:spcAft>
                  <a:buClrTx/>
                  <a:buSzTx/>
                  <a:buNone/>
                  <a:tabLst>
                    <a:tab pos="5483860" algn="l"/>
                  </a:tabLst>
                  <a:defRPr/>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小肠上皮细胞吸收甘油</a:t>
                </a:r>
                <a:r>
                  <a:rPr lang="en-US" altLang="zh-CN" sz="2000" b="0" i="0" spc="-1030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K</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up>
                    </m:sSup>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逆浓度进入神经细胞</a:t>
                </a:r>
                <a:endParaRPr lang="en-US" altLang="zh-CN" sz="2000" dirty="0"/>
              </a:p>
            </p:txBody>
          </p:sp>
        </mc:Choice>
        <mc:Fallback>
          <p:sp>
            <p:nvSpPr>
              <p:cNvPr id="4" name="QC_5_BD.17_2#be8eb0a4c.choices?pid=d3145ea37&amp;color=0,0,0&amp;vtp=1&amp;bbb=1"/>
              <p:cNvSpPr>
                <a:spLocks noRot="1" noChangeAspect="1" noMove="1" noResize="1" noEditPoints="1" noAdjustHandles="1" noChangeArrowheads="1" noChangeShapeType="1" noTextEdit="1"/>
              </p:cNvSpPr>
              <p:nvPr/>
            </p:nvSpPr>
            <p:spPr>
              <a:xfrm>
                <a:off x="722376" y="1401987"/>
                <a:ext cx="10753344" cy="927100"/>
              </a:xfrm>
              <a:prstGeom prst="rect">
                <a:avLst/>
              </a:prstGeom>
              <a:blipFill rotWithShape="1">
                <a:blip r:embed="rId1"/>
                <a:stretch>
                  <a:fillRect l="-4" t="-58" b="58"/>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19_1#be8eb0a4c?pid=d3145ea37&amp;color=0,0,0&amp;mp=1&amp;vtp=1&amp;bt=1&amp;bbb=1&amp;hb=1"/>
              <p:cNvSpPr/>
              <p:nvPr/>
            </p:nvSpPr>
            <p:spPr>
              <a:xfrm>
                <a:off x="722376" y="972000"/>
                <a:ext cx="10753344" cy="1473200"/>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红细胞吸收葡萄糖的方式为协助扩散，A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a:t>
                </a:r>
                <a:r>
                  <a:rPr lang="en-US" altLang="zh-CN" sz="22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进出细胞的方式为自由扩散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40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小肠上皮细胞吸收甘油的方式为自由扩散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a:t>
                </a:r>
                <a:r>
                  <a:rPr lang="en-US" altLang="zh-CN" sz="22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K</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up>
                    </m:sSup>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逆浓度进入神经细胞的方式不是协助扩散</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a:t>
                </a:r>
                <a:endParaRPr lang="en-US" altLang="zh-CN" sz="2200" dirty="0"/>
              </a:p>
            </p:txBody>
          </p:sp>
        </mc:Choice>
        <mc:Fallback>
          <p:sp>
            <p:nvSpPr>
              <p:cNvPr id="2" name="QC_5_AS.19_1#be8eb0a4c?pid=d3145ea37&amp;color=0,0,0&amp;mp=1&amp;vtp=1&amp;bt=1&amp;bbb=1&amp;hb=1"/>
              <p:cNvSpPr>
                <a:spLocks noRot="1" noChangeAspect="1" noMove="1" noResize="1" noEditPoints="1" noAdjustHandles="1" noChangeArrowheads="1" noChangeShapeType="1" noTextEdit="1"/>
              </p:cNvSpPr>
              <p:nvPr/>
            </p:nvSpPr>
            <p:spPr>
              <a:xfrm>
                <a:off x="722376" y="972000"/>
                <a:ext cx="10753344" cy="1473200"/>
              </a:xfrm>
              <a:prstGeom prst="rect">
                <a:avLst/>
              </a:prstGeom>
              <a:blipFill rotWithShape="1">
                <a:blip r:embed="rId1"/>
                <a:stretch>
                  <a:fillRect l="-4" t="-31" r="-2681" b="31"/>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QC_5_BD.20_1#514e42872?htil=4&amp;pid=d3145ea37&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8868204" y="1054296"/>
            <a:ext cx="2487168" cy="3355848"/>
          </a:xfrm>
          <a:prstGeom prst="rect">
            <a:avLst/>
          </a:prstGeom>
          <a:noFill/>
          <a:extLst>
            <a:ext uri="{909E8E84-426E-40DD-AFC4-6F175D3DCCD1}">
              <a14:hiddenFill xmlns:a14="http://schemas.microsoft.com/office/drawing/2010/main">
                <a:solidFill>
                  <a:scrgbClr r="0" g="0" b="0">
                    <a:alpha val="0"/>
                  </a:scrgbClr>
                </a:solidFill>
              </a14:hiddenFill>
            </a:ext>
          </a:extLst>
        </p:spPr>
      </p:pic>
      <mc:AlternateContent xmlns:mc="http://schemas.openxmlformats.org/markup-compatibility/2006">
        <mc:Choice xmlns:a14="http://schemas.microsoft.com/office/drawing/2010/main" Requires="a14">
          <p:sp>
            <p:nvSpPr>
              <p:cNvPr id="3" name="QC_5_BD.20_2#514e42872?htil=4&amp;sp=1&amp;pid=d3145ea37&amp;color=0,0,0&amp;vtp=1&amp;bt=1&amp;bbb=1&amp;hb=1"/>
              <p:cNvSpPr/>
              <p:nvPr/>
            </p:nvSpPr>
            <p:spPr>
              <a:xfrm>
                <a:off x="722376" y="972000"/>
                <a:ext cx="8129016" cy="914400"/>
              </a:xfrm>
              <a:prstGeom prst="rect">
                <a:avLst/>
              </a:prstGeom>
              <a:noFill/>
            </p:spPr>
            <p:txBody>
              <a:bodyPr wrap="none" lIns="0" tIns="0" rIns="0" bIns="0" rtlCol="0" anchor="t"/>
              <a:lstStyle/>
              <a:p>
                <a:pPr algn="l"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7</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K</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up>
                    </m:sSup>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可通过通道蛋白运出细胞</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如图为</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K</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up>
                    </m:sSup>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通道蛋白模式图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下列有关叙</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述错误的是(</a:t>
                </a:r>
                <a:r>
                  <a:rPr lang="en-US" altLang="zh-CN" sz="20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3" name="QC_5_BD.20_2#514e42872?htil=4&amp;sp=1&amp;pid=d3145ea37&amp;color=0,0,0&amp;vtp=1&amp;bt=1&amp;bbb=1&amp;hb=1"/>
              <p:cNvSpPr>
                <a:spLocks noRot="1" noChangeAspect="1" noMove="1" noResize="1" noEditPoints="1" noAdjustHandles="1" noChangeArrowheads="1" noChangeShapeType="1" noTextEdit="1"/>
              </p:cNvSpPr>
              <p:nvPr/>
            </p:nvSpPr>
            <p:spPr>
              <a:xfrm>
                <a:off x="722376" y="972000"/>
                <a:ext cx="8129016" cy="914400"/>
              </a:xfrm>
              <a:prstGeom prst="rect">
                <a:avLst/>
              </a:prstGeom>
              <a:blipFill rotWithShape="1">
                <a:blip r:embed="rId2"/>
                <a:stretch>
                  <a:fillRect l="-5" t="-49" r="2" b="49"/>
                </a:stretch>
              </a:blipFill>
            </p:spPr>
            <p:txBody>
              <a:bodyPr/>
              <a:lstStyle/>
              <a:p>
                <a:r>
                  <a:rPr lang="zh-CN" altLang="en-US">
                    <a:noFill/>
                  </a:rPr>
                  <a:t> </a:t>
                </a:r>
              </a:p>
            </p:txBody>
          </p:sp>
        </mc:Fallback>
      </mc:AlternateContent>
      <p:sp>
        <p:nvSpPr>
          <p:cNvPr id="4" name="QC_5_AN.21_1#514e42872.bracket?pid=d3145ea37&amp;color=0,0,0&amp;vpa=7&amp;vtp=1"/>
          <p:cNvSpPr/>
          <p:nvPr/>
        </p:nvSpPr>
        <p:spPr>
          <a:xfrm>
            <a:off x="2179701" y="1429200"/>
            <a:ext cx="385763"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mc:AlternateContent xmlns:mc="http://schemas.openxmlformats.org/markup-compatibility/2006">
        <mc:Choice xmlns:a14="http://schemas.microsoft.com/office/drawing/2010/main" Requires="a14">
          <p:sp>
            <p:nvSpPr>
              <p:cNvPr id="5" name="QC_5_BD.20_3#514e42872.choices?htil=4&amp;pid=d3145ea37&amp;color=0,0,0&amp;vtp=1&amp;bbb=1"/>
              <p:cNvSpPr/>
              <p:nvPr/>
            </p:nvSpPr>
            <p:spPr>
              <a:xfrm>
                <a:off x="722376" y="1932662"/>
                <a:ext cx="8129016" cy="1866900"/>
              </a:xfrm>
              <a:prstGeom prst="rect">
                <a:avLst/>
              </a:prstGeom>
              <a:noFill/>
            </p:spPr>
            <p:txBody>
              <a:bodyPr wrap="none" lIns="0" tIns="0" rIns="0" bIns="0" rtlCol="0" anchor="t"/>
              <a:lstStyle/>
              <a:p>
                <a:pPr algn="l"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K</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up>
                    </m:sSup>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通过通道蛋白时，不需要与通道蛋白结合</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膜内外</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K</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up>
                    </m:sSup>
                  </m:oMath>
                </a14:m>
                <a:r>
                  <a:rPr lang="en-US" altLang="zh-CN" sz="2000" b="0" i="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浓度梯度的大小会影响</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K</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up>
                    </m:sSup>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的运输速率</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K</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up>
                    </m:sSup>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顺浓度梯度通过细胞膜的过程属于协助扩散</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水分子和</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Na</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up>
                    </m:sSup>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也能借助该通道进出细胞</a:t>
                </a:r>
                <a:endParaRPr lang="en-US" altLang="zh-CN" sz="2000" dirty="0"/>
              </a:p>
            </p:txBody>
          </p:sp>
        </mc:Choice>
        <mc:Fallback>
          <p:sp>
            <p:nvSpPr>
              <p:cNvPr id="5" name="QC_5_BD.20_3#514e42872.choices?htil=4&amp;pid=d3145ea37&amp;color=0,0,0&amp;vtp=1&amp;bbb=1"/>
              <p:cNvSpPr>
                <a:spLocks noRot="1" noChangeAspect="1" noMove="1" noResize="1" noEditPoints="1" noAdjustHandles="1" noChangeArrowheads="1" noChangeShapeType="1" noTextEdit="1"/>
              </p:cNvSpPr>
              <p:nvPr/>
            </p:nvSpPr>
            <p:spPr>
              <a:xfrm>
                <a:off x="722376" y="1932662"/>
                <a:ext cx="8129016" cy="1866900"/>
              </a:xfrm>
              <a:prstGeom prst="rect">
                <a:avLst/>
              </a:prstGeom>
              <a:blipFill rotWithShape="1">
                <a:blip r:embed="rId3"/>
                <a:stretch>
                  <a:fillRect l="-5" t="-19" r="2" b="1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22_1#514e42872?pid=d3145ea37&amp;color=0,0,0&amp;mp=1&amp;vtp=1&amp;bt=1&amp;bbb=1&amp;hb=1"/>
              <p:cNvSpPr/>
              <p:nvPr/>
            </p:nvSpPr>
            <p:spPr>
              <a:xfrm>
                <a:off x="722376" y="972000"/>
                <a:ext cx="10753344" cy="13843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分子或离子通过通道蛋白时，不需要与通道蛋白结合，A正确；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结合题意可知</a:t>
                </a:r>
                <a:r>
                  <a:rPr lang="en-US" altLang="zh-CN" sz="22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K</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up>
                    </m:sSup>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可通过</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通道蛋白运出细胞</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，其方式是协助扩散，</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膜内外物质浓度梯度的大小会直接影响协助扩散速率</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正确；通道蛋白具有专一性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水分子和</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Na</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up>
                    </m:sSup>
                  </m:oMath>
                </a14:m>
                <a:r>
                  <a:rPr lang="en-US" altLang="zh-CN" sz="2000" b="0" i="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不能借助</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K</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up>
                    </m:sSup>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通道蛋白进出细胞，D错误。</a:t>
                </a:r>
                <a:endParaRPr lang="en-US" altLang="zh-CN" sz="2200" dirty="0"/>
              </a:p>
            </p:txBody>
          </p:sp>
        </mc:Choice>
        <mc:Fallback>
          <p:sp>
            <p:nvSpPr>
              <p:cNvPr id="2" name="QC_5_AS.22_1#514e42872?pid=d3145ea37&amp;color=0,0,0&amp;mp=1&amp;vtp=1&amp;bt=1&amp;bbb=1&amp;hb=1"/>
              <p:cNvSpPr>
                <a:spLocks noRot="1" noChangeAspect="1" noMove="1" noResize="1" noEditPoints="1" noAdjustHandles="1" noChangeArrowheads="1" noChangeShapeType="1" noTextEdit="1"/>
              </p:cNvSpPr>
              <p:nvPr/>
            </p:nvSpPr>
            <p:spPr>
              <a:xfrm>
                <a:off x="722376" y="972000"/>
                <a:ext cx="10753344" cy="1384300"/>
              </a:xfrm>
              <a:prstGeom prst="rect">
                <a:avLst/>
              </a:prstGeom>
              <a:blipFill rotWithShape="1">
                <a:blip r:embed="rId1"/>
                <a:stretch>
                  <a:fillRect l="-4" t="-33" r="-402" b="33"/>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23_1#1a41a605f?sp=1&amp;pid=d3145ea37&amp;color=0,0,0&amp;vtp=1&amp;bt=1&amp;bbb=1&amp;hb=1"/>
          <p:cNvSpPr/>
          <p:nvPr/>
        </p:nvSpPr>
        <p:spPr>
          <a:xfrm>
            <a:off x="722376" y="972000"/>
            <a:ext cx="10753344" cy="9144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8.</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［辽宁锦州2025高一上期中］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图Ⅰ、图Ⅱ</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为细胞中由转运蛋白介导的物质跨膜运输的示意图</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下列叙述错误的是(</a:t>
            </a:r>
            <a:r>
              <a:rPr lang="en-US" altLang="zh-CN" sz="20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24_1#1a41a605f.bracket?pid=d3145ea37&amp;color=0,0,0&amp;vpa=8&amp;vtp=1"/>
          <p:cNvSpPr/>
          <p:nvPr/>
        </p:nvSpPr>
        <p:spPr>
          <a:xfrm>
            <a:off x="2941701" y="1429200"/>
            <a:ext cx="385763"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pic>
        <p:nvPicPr>
          <p:cNvPr id="4" name="QC_5_BD.25_2#1a41a605f?iti=1&amp;htil=1&amp;pid=d3145ea37&amp;color=0,0,0&amp;tib=255,255,255&amp;vtp=1&amp;bt=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1453896" y="2021528"/>
            <a:ext cx="3904488" cy="1636776"/>
          </a:xfrm>
          <a:prstGeom prst="rect">
            <a:avLst/>
          </a:prstGeom>
          <a:noFill/>
          <a:extLst>
            <a:ext uri="{909E8E84-426E-40DD-AFC4-6F175D3DCCD1}">
              <a14:hiddenFill xmlns:a14="http://schemas.microsoft.com/office/drawing/2010/main">
                <a:solidFill>
                  <a:scrgbClr r="0" g="0" b="0">
                    <a:alpha val="0"/>
                  </a:scrgbClr>
                </a:solidFill>
              </a14:hiddenFill>
            </a:ext>
          </a:extLst>
        </p:spPr>
      </p:pic>
      <p:pic>
        <p:nvPicPr>
          <p:cNvPr id="5" name="QC_5_BD.25_3#1a41a605f?iti=2&amp;htil=1&amp;pid=d3145ea37&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7699248" y="2277560"/>
            <a:ext cx="2157984" cy="1380744"/>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6" name="QC_5_BD.25_4#1a41a605f?iti=1&amp;htil=1&amp;pid=d3145ea37&amp;color=0,0,0&amp;vtp=1&amp;bbb=1"/>
          <p:cNvSpPr/>
          <p:nvPr/>
        </p:nvSpPr>
        <p:spPr>
          <a:xfrm>
            <a:off x="3123565" y="3785304"/>
            <a:ext cx="565150" cy="812800"/>
          </a:xfrm>
          <a:prstGeom prst="rect">
            <a:avLst/>
          </a:prstGeom>
          <a:noFill/>
        </p:spPr>
        <p:txBody>
          <a:bodyPr wrap="none" lIns="0" tIns="0" rIns="0" bIns="0" rtlCol="0" anchor="t"/>
          <a:lstStyle/>
          <a:p>
            <a:pPr algn="ctr" latinLnBrk="1">
              <a:lnSpc>
                <a:spcPts val="35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图Ⅰ</a:t>
            </a:r>
            <a:endParaRPr lang="en-US" altLang="zh-CN" sz="2000" dirty="0"/>
          </a:p>
        </p:txBody>
      </p:sp>
      <p:sp>
        <p:nvSpPr>
          <p:cNvPr id="7" name="QC_5_BD.25_5#1a41a605f?iti=2&amp;htil=1&amp;pid=d3145ea37&amp;color=0,0,0&amp;vtp=1&amp;bbb=1"/>
          <p:cNvSpPr/>
          <p:nvPr/>
        </p:nvSpPr>
        <p:spPr>
          <a:xfrm>
            <a:off x="8495665" y="3785304"/>
            <a:ext cx="565150" cy="812800"/>
          </a:xfrm>
          <a:prstGeom prst="rect">
            <a:avLst/>
          </a:prstGeom>
          <a:noFill/>
        </p:spPr>
        <p:txBody>
          <a:bodyPr wrap="none" lIns="0" tIns="0" rIns="0" bIns="0" rtlCol="0" anchor="t"/>
          <a:lstStyle/>
          <a:p>
            <a:pPr algn="ctr" latinLnBrk="1">
              <a:lnSpc>
                <a:spcPts val="35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图Ⅱ</a:t>
            </a:r>
            <a:endParaRPr lang="en-US" altLang="zh-CN" sz="2000" dirty="0"/>
          </a:p>
        </p:txBody>
      </p:sp>
      <p:sp>
        <p:nvSpPr>
          <p:cNvPr id="8" name="QC_5_BD.25_6#1a41a605f.choices?pid=d3145ea37&amp;color=0,0,0&amp;vtp=1&amp;bt=1&amp;bbb=1"/>
          <p:cNvSpPr/>
          <p:nvPr/>
        </p:nvSpPr>
        <p:spPr>
          <a:xfrm>
            <a:off x="722376" y="4282162"/>
            <a:ext cx="10753344" cy="18669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A.图Ⅰ中的载体蛋白只允许与自身结合部位相适应的分子或离子通过</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.图Ⅰ中的载体蛋白每次转运时都会发生自身构象的改变</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.图Ⅱ中的通道蛋白只允许与自身通道的直径和形状相适配、大小和电荷相适宜的物质通过</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.图Ⅱ中分子通过通道蛋白时需要与通道蛋白结合，离子则不需要</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26_1#1a41a605f?pid=d3145ea37&amp;color=0,0,0&amp;vtp=1&amp;bt=1&amp;bbb=1&amp;hb=1"/>
          <p:cNvSpPr/>
          <p:nvPr/>
        </p:nvSpPr>
        <p:spPr>
          <a:xfrm>
            <a:off x="722376" y="972000"/>
            <a:ext cx="10753344" cy="13843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载体蛋白只容许与自身结合部位相适应的分子或离子通过</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而且每次转运时都会发生自身</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构象的改变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，A、B正确；通道蛋白只容许与自身通道的直径和形状相适配</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大小和电荷相适宜的</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分子或离子通过</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，分子或离子经过通道蛋白时不需要与通道蛋白结合，C正确，D错误。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EX.27_1#1a41a605f?pid=d3145ea37&amp;color=0,0,0&amp;vtp=1&amp;bt=1&amp;bbb=1"/>
          <p:cNvSpPr/>
          <p:nvPr/>
        </p:nvSpPr>
        <p:spPr>
          <a:xfrm>
            <a:off x="722376" y="969264"/>
            <a:ext cx="10753344" cy="927100"/>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方法总结</a:t>
            </a:r>
            <a:endParaRPr lang="en-US" altLang="zh-CN" sz="2000" dirty="0"/>
          </a:p>
          <a:p>
            <a:pPr latinLnBrk="1">
              <a:lnSpc>
                <a:spcPts val="3700"/>
              </a:lnSpc>
            </a:pPr>
            <a:r>
              <a:rPr lang="en-US" altLang="zh-CN" sz="2000" b="1"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两种转运蛋白的比较</a:t>
            </a:r>
            <a:endParaRPr lang="en-US" altLang="zh-CN" sz="2000" dirty="0"/>
          </a:p>
        </p:txBody>
      </p:sp>
      <mc:AlternateContent xmlns:mc="http://schemas.openxmlformats.org/markup-compatibility/2006" xmlns:a14="http://schemas.microsoft.com/office/drawing/2010/main">
        <mc:Choice Requires="a14">
          <p:graphicFrame>
            <p:nvGraphicFramePr>
              <p:cNvPr id="24" name="QC_5_EX.27_2#1a41a605f?colgroup=8,12,19&amp;pid=d3145ea37&amp;color=0,0,0&amp;vtp=1&amp;bbb=1&amp;hb=1"/>
              <p:cNvGraphicFramePr>
                <a:graphicFrameLocks noGrp="1"/>
              </p:cNvGraphicFramePr>
              <p:nvPr/>
            </p:nvGraphicFramePr>
            <p:xfrm>
              <a:off x="722376" y="2019300"/>
              <a:ext cx="10716768" cy="3550920"/>
            </p:xfrm>
            <a:graphic>
              <a:graphicData uri="http://schemas.openxmlformats.org/drawingml/2006/table">
                <a:tbl>
                  <a:tblPr/>
                  <a:tblGrid>
                    <a:gridCol w="2240280"/>
                    <a:gridCol w="3429000"/>
                    <a:gridCol w="5047488"/>
                  </a:tblGrid>
                  <a:tr h="459740">
                    <a:tc>
                      <a:txBody>
                        <a:bodyPr/>
                        <a:lstStyle/>
                        <a:p>
                          <a:pPr algn="ctr" latinLnBrk="1" hangingPunct="0">
                            <a:lnSpc>
                              <a:spcPts val="3000"/>
                            </a:lnSpc>
                          </a:pPr>
                          <a:r>
                            <a:rPr lang="en-US" altLang="zh-CN" sz="2000" b="1"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转运蛋白类型</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载体蛋白</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通道蛋白</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855980">
                    <a:tc>
                      <a:txBody>
                        <a:bodyPr/>
                        <a:lstStyle/>
                        <a:p>
                          <a:pPr algn="ctr" latinLnBrk="1" hangingPunct="0">
                            <a:lnSpc>
                              <a:spcPts val="3000"/>
                            </a:lnSpc>
                          </a:pPr>
                          <a:r>
                            <a:rPr lang="en-US" altLang="zh-CN" sz="2000" b="1"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转运对象</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2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只容许与自身结合部位相适</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l" latinLnBrk="1" hangingPunct="0">
                            <a:lnSpc>
                              <a:spcPts val="30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应的分子或离子通过</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2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只容许与自身通道的直径和形状相适配</a:t>
                          </a:r>
                          <a:r>
                            <a:rPr lang="en-US" altLang="zh-CN" sz="2000" b="0" i="0" spc="-10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大</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l" latinLnBrk="1" hangingPunct="0">
                            <a:lnSpc>
                              <a:spcPts val="30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小和电荷相适宜的分子或离子通过</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59740">
                    <a:tc>
                      <a:txBody>
                        <a:bodyPr/>
                        <a:lstStyle/>
                        <a:p>
                          <a:pPr algn="ctr" latinLnBrk="1" hangingPunct="0">
                            <a:lnSpc>
                              <a:spcPts val="3000"/>
                            </a:lnSpc>
                          </a:pPr>
                          <a:r>
                            <a:rPr lang="en-US" altLang="zh-CN" sz="2000" b="1"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构象</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改变</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不改变</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855980">
                    <a:tc>
                      <a:txBody>
                        <a:bodyPr/>
                        <a:lstStyle/>
                        <a:p>
                          <a:pPr marL="0" indent="0" algn="ctr" latinLnBrk="1" hangingPunct="0">
                            <a:lnSpc>
                              <a:spcPts val="3200"/>
                            </a:lnSpc>
                          </a:pPr>
                          <a:r>
                            <a:rPr lang="en-US" altLang="zh-CN" sz="2000" b="1"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是否与转运物质结</a:t>
                          </a:r>
                          <a:endParaRPr lang="en-US" altLang="zh-CN" sz="2000" b="1"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ctr" latinLnBrk="1" hangingPunct="0">
                            <a:lnSpc>
                              <a:spcPts val="3000"/>
                            </a:lnSpc>
                          </a:pPr>
                          <a:r>
                            <a:rPr lang="en-US" altLang="zh-CN" sz="2000" b="1"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合</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结合</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不结合</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59740">
                    <a:tc>
                      <a:txBody>
                        <a:bodyPr/>
                        <a:lstStyle/>
                        <a:p>
                          <a:pPr algn="ctr" latinLnBrk="1" hangingPunct="0">
                            <a:lnSpc>
                              <a:spcPts val="3000"/>
                            </a:lnSpc>
                          </a:pPr>
                          <a:r>
                            <a:rPr lang="en-US" altLang="zh-CN" sz="2000" b="1"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特异性</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59740">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实例</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葡萄糖进入红细胞</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000"/>
                            </a:lnSpc>
                          </a:pPr>
                          <a14:m>
                            <m:oMath xmlns:m="http://schemas.openxmlformats.org/officeDocument/2006/math">
                              <m:sSup>
                                <m:sSupPr>
                                  <m:ctrlPr>
                                    <a:rPr lang="en-US" altLang="zh-CN" sz="2000" b="0" i="1"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K</m:t>
                                  </m:r>
                                </m:e>
                                <m:sup>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up>
                              </m:sSup>
                            </m:oMath>
                          </a14:m>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外流</a:t>
                          </a:r>
                          <a:r>
                            <a:rPr lang="en-US" altLang="zh-CN" sz="2000" b="0" i="0" spc="-10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p>
                                <m:sSupPr>
                                  <m:ctrlPr>
                                    <a:rPr lang="en-US" altLang="zh-CN" sz="2000" b="0" i="1"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Na</m:t>
                                  </m:r>
                                </m:e>
                                <m:sup>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up>
                              </m:sSup>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内流（离子通道）</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mc:Choice>
        <mc:Fallback xmlns="">
          <p:graphicFrame>
            <p:nvGraphicFramePr>
              <p:cNvPr id="24" name="QC_5_EX.27_2#1a41a605f?colgroup=8,12,19&amp;pid=d3145ea37&amp;color=0,0,0&amp;vtp=1&amp;bbb=1&amp;hb=1"/>
              <p:cNvGraphicFramePr>
                <a:graphicFrameLocks noGrp="1"/>
              </p:cNvGraphicFramePr>
              <p:nvPr/>
            </p:nvGraphicFramePr>
            <p:xfrm>
              <a:off x="722376" y="2019300"/>
              <a:ext cx="10716768" cy="3550920"/>
            </p:xfrm>
            <a:graphic>
              <a:graphicData uri="http://schemas.openxmlformats.org/drawingml/2006/table">
                <a:tbl>
                  <a:tblPr/>
                  <a:tblGrid>
                    <a:gridCol w="2240280"/>
                    <a:gridCol w="3429000"/>
                    <a:gridCol w="5047488"/>
                  </a:tblGrid>
                  <a:tr h="459740">
                    <a:tc>
                      <a:txBody>
                        <a:bodyPr/>
                        <a:lstStyle/>
                        <a:p>
                          <a:pPr algn="ctr" latinLnBrk="1" hangingPunct="0">
                            <a:lnSpc>
                              <a:spcPts val="3000"/>
                            </a:lnSpc>
                          </a:pPr>
                          <a:r>
                            <a:rPr lang="en-US" altLang="zh-CN" sz="2000" b="1"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转运蛋白类型</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载体蛋白</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通道蛋白</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855980">
                    <a:tc>
                      <a:txBody>
                        <a:bodyPr/>
                        <a:lstStyle/>
                        <a:p>
                          <a:pPr algn="ctr" latinLnBrk="1" hangingPunct="0">
                            <a:lnSpc>
                              <a:spcPts val="3000"/>
                            </a:lnSpc>
                          </a:pPr>
                          <a:r>
                            <a:rPr lang="en-US" altLang="zh-CN" sz="2000" b="1"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转运对象</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2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只容许与自身结合部位相适</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l" latinLnBrk="1" hangingPunct="0">
                            <a:lnSpc>
                              <a:spcPts val="30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应的分子或离子通过</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2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只容许与自身通道的直径和形状相适配</a:t>
                          </a:r>
                          <a:r>
                            <a:rPr lang="en-US" altLang="zh-CN" sz="2000" b="0" i="0" spc="-10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大</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l" latinLnBrk="1" hangingPunct="0">
                            <a:lnSpc>
                              <a:spcPts val="30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小和电荷相适宜的分子或离子通过</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59740">
                    <a:tc>
                      <a:txBody>
                        <a:bodyPr/>
                        <a:lstStyle/>
                        <a:p>
                          <a:pPr algn="ctr" latinLnBrk="1" hangingPunct="0">
                            <a:lnSpc>
                              <a:spcPts val="3000"/>
                            </a:lnSpc>
                          </a:pPr>
                          <a:r>
                            <a:rPr lang="en-US" altLang="zh-CN" sz="2000" b="1"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构象</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改变</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不改变</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855980">
                    <a:tc>
                      <a:txBody>
                        <a:bodyPr/>
                        <a:lstStyle/>
                        <a:p>
                          <a:pPr marL="0" indent="0" algn="ctr" latinLnBrk="1" hangingPunct="0">
                            <a:lnSpc>
                              <a:spcPts val="3200"/>
                            </a:lnSpc>
                          </a:pPr>
                          <a:r>
                            <a:rPr lang="en-US" altLang="zh-CN" sz="2000" b="1"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是否与转运物质结</a:t>
                          </a:r>
                          <a:endParaRPr lang="en-US" altLang="zh-CN" sz="2000" b="1"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ctr" latinLnBrk="1" hangingPunct="0">
                            <a:lnSpc>
                              <a:spcPts val="3000"/>
                            </a:lnSpc>
                          </a:pPr>
                          <a:r>
                            <a:rPr lang="en-US" altLang="zh-CN" sz="2000" b="1"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合</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结合</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不结合</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59740">
                    <a:tc>
                      <a:txBody>
                        <a:bodyPr/>
                        <a:lstStyle/>
                        <a:p>
                          <a:pPr algn="ctr" latinLnBrk="1" hangingPunct="0">
                            <a:lnSpc>
                              <a:spcPts val="3000"/>
                            </a:lnSpc>
                          </a:pPr>
                          <a:r>
                            <a:rPr lang="en-US" altLang="zh-CN" sz="2000" b="1"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特异性</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59740">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实例</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葡萄糖进入红细胞</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1"/>
                        </a:blipFill>
                      </a:tcPr>
                    </a:tc>
                  </a:tr>
                </a:tbl>
              </a:graphicData>
            </a:graphic>
          </p:graphicFrame>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nodeType="withEffect">
                                  <p:stCondLst>
                                    <p:cond delay="0"/>
                                  </p:stCondLst>
                                  <p:childTnLst>
                                    <p:set>
                                      <p:cBhvr>
                                        <p:cTn id="15" dur="1" fill="hold">
                                          <p:stCondLst>
                                            <p:cond delay="0"/>
                                          </p:stCondLst>
                                        </p:cTn>
                                        <p:tgtEl>
                                          <p:spTgt spid="24"/>
                                        </p:tgtEl>
                                        <p:attrNameLst>
                                          <p:attrName>style.visibility</p:attrName>
                                        </p:attrNameLst>
                                      </p:cBhvr>
                                      <p:to>
                                        <p:strVal val="visible"/>
                                      </p:to>
                                    </p:set>
                                    <p:animEffect transition="in" filter="fade">
                                      <p:cBhvr>
                                        <p:cTn id="16"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946532d14.fixed?pid=033dc7f01&amp;color=100,146,38&amp;vtp=1"/>
          <p:cNvSpPr/>
          <p:nvPr/>
        </p:nvSpPr>
        <p:spPr>
          <a:xfrm>
            <a:off x="6181344" y="950976"/>
            <a:ext cx="969264" cy="1197864"/>
          </a:xfrm>
          <a:prstGeom prst="rect">
            <a:avLst/>
          </a:prstGeom>
          <a:noFill/>
        </p:spPr>
        <p:txBody>
          <a:bodyPr wrap="square" lIns="0" tIns="0" rIns="0" bIns="0" rtlCol="0" anchor="ctr"/>
          <a:lstStyle/>
          <a:p>
            <a:pPr algn="l" latinLnBrk="1">
              <a:lnSpc>
                <a:spcPct val="1000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1</a:t>
            </a:r>
            <a:endParaRPr lang="en-US" altLang="zh-CN" sz="7200" dirty="0"/>
          </a:p>
        </p:txBody>
      </p:sp>
      <p:sp>
        <p:nvSpPr>
          <p:cNvPr id="3" name="C_3#946532d14.fixed?pid=033dc7f01&amp;color=255,255,255&amp;vtp=1&amp;bbb=1"/>
          <p:cNvSpPr/>
          <p:nvPr/>
        </p:nvSpPr>
        <p:spPr>
          <a:xfrm>
            <a:off x="0" y="3493008"/>
            <a:ext cx="12188952" cy="768096"/>
          </a:xfrm>
          <a:prstGeom prst="rect">
            <a:avLst/>
          </a:prstGeom>
          <a:noFill/>
        </p:spPr>
        <p:txBody>
          <a:bodyPr wrap="none" lIns="0" tIns="0" rIns="0" bIns="0" rtlCol="0" anchor="ctr"/>
          <a:lstStyle/>
          <a:p>
            <a:pPr algn="ctr" latinLnBrk="1">
              <a:lnSpc>
                <a:spcPts val="5400"/>
              </a:lnSpc>
            </a:pP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第1节</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被动运输</a:t>
            </a:r>
            <a:endParaRPr lang="en-US" altLang="zh-CN" sz="4400" dirty="0"/>
          </a:p>
        </p:txBody>
      </p:sp>
      <p:pic>
        <p:nvPicPr>
          <p:cNvPr id="4" name="C_3#946532d14.fixed?pid=033dc7f01&amp;color=0,0,0&amp;tib=255,255,255&amp;vtp=1" descr="preencoded.png"/>
          <p:cNvPicPr>
            <a:picLocks noChangeAspect="1"/>
          </p:cNvPicPr>
          <p:nvPr/>
        </p:nvPicPr>
        <p:blipFill>
          <a:blip r:embed="rId1"/>
          <a:stretch>
            <a:fillRect/>
          </a:stretch>
        </p:blipFill>
        <p:spPr>
          <a:xfrm>
            <a:off x="9939528" y="4507992"/>
            <a:ext cx="402336" cy="438912"/>
          </a:xfrm>
          <a:prstGeom prst="rect">
            <a:avLst/>
          </a:prstGeom>
        </p:spPr>
      </p:pic>
      <p:sp>
        <p:nvSpPr>
          <p:cNvPr id="5" name="C_3_BD#946532d14.fixed?pid=033dc7f01&amp;color=255,255,255&amp;vtp=1&amp;bbb=1"/>
          <p:cNvSpPr/>
          <p:nvPr/>
        </p:nvSpPr>
        <p:spPr>
          <a:xfrm>
            <a:off x="10460736" y="4343400"/>
            <a:ext cx="1709928" cy="640080"/>
          </a:xfrm>
          <a:prstGeom prst="rect">
            <a:avLst/>
          </a:prstGeom>
          <a:noFill/>
        </p:spPr>
        <p:txBody>
          <a:bodyPr wrap="none" lIns="0" tIns="0" rIns="0" bIns="0" rtlCol="0" anchor="ctr"/>
          <a:lstStyle/>
          <a:p>
            <a:pPr algn="l" latinLnBrk="1">
              <a:lnSpc>
                <a:spcPts val="4900"/>
              </a:lnSpc>
            </a:pPr>
            <a:r>
              <a:rPr lang="en-US" altLang="zh-CN" sz="2800" b="1" i="0" dirty="0">
                <a:solidFill>
                  <a:srgbClr val="FFFFFF"/>
                </a:solidFill>
                <a:latin typeface="黑体" panose="02010609060101010101" charset="-122"/>
                <a:ea typeface="黑体" panose="02010609060101010101" charset="-122"/>
                <a:cs typeface="黑体" panose="02010609060101010101" pitchFamily="34" charset="-120"/>
              </a:rPr>
              <a:t>刷基础</a:t>
            </a:r>
            <a:endParaRPr lang="en-US" altLang="zh-CN" sz="2800" dirty="0"/>
          </a:p>
        </p:txBody>
      </p:sp>
    </p:spTree>
  </p:cSld>
  <p:clrMapOvr>
    <a:masterClrMapping/>
  </p:clrMapOvr>
  <p:transition>
    <p:fad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QC_6_BD.28_1#9a15e1014?htil=6&amp;pid=723f4bde6&amp;color=0,0,0&amp;tib=255,255,255&amp;vtp=1&amp;hs=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7616953" y="972000"/>
            <a:ext cx="2890947" cy="1803400"/>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3" name="QC_6_BD.28_2#9a15e1014?htil=6&amp;sp=1&amp;pid=723f4bde6&amp;color=0,0,0&amp;vtp=1&amp;bt=1&amp;bbb=1&amp;hb=1&amp;hs=1"/>
          <p:cNvSpPr/>
          <p:nvPr/>
        </p:nvSpPr>
        <p:spPr>
          <a:xfrm>
            <a:off x="722376" y="984700"/>
            <a:ext cx="6775704" cy="18288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9.</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［重庆巴蜀中学2025高一上期末］</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科研人员将</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A、B</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两种植</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物的叶片</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（细胞形态正常）置于不同浓度的蔗糖溶液中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培</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养相同时间后检测其质量变化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，结果如图所示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下列相关叙</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述正确的是(</a:t>
            </a:r>
            <a:r>
              <a:rPr lang="en-US" altLang="zh-CN" sz="20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4" name="QC_6_AN.29_1#9a15e1014.bracket?pid=723f4bde6&amp;color=0,0,0&amp;vpa=9&amp;vtp=1"/>
          <p:cNvSpPr/>
          <p:nvPr/>
        </p:nvSpPr>
        <p:spPr>
          <a:xfrm>
            <a:off x="2179701" y="2356300"/>
            <a:ext cx="385763"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mc:AlternateContent xmlns:mc="http://schemas.openxmlformats.org/markup-compatibility/2006">
        <mc:Choice xmlns:a14="http://schemas.microsoft.com/office/drawing/2010/main" Requires="a14">
          <p:sp>
            <p:nvSpPr>
              <p:cNvPr id="5" name="QC_6_BD.28_3#9a15e1014.choices?pid=723f4bde6&amp;color=0,0,0&amp;vtp=1&amp;bbb=1&amp;hs=1"/>
              <p:cNvSpPr/>
              <p:nvPr/>
            </p:nvSpPr>
            <p:spPr>
              <a:xfrm>
                <a:off x="722376" y="2851634"/>
                <a:ext cx="10753344" cy="18669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A.甲浓度下，A植物叶片细胞的吸水能力变小</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.五种蔗糖溶液浓度的大小关系是丙</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&gt;</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戊</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&gt;</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甲</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&gt;</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丁</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&gt;</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乙</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.丙浓度下培养一段时间后，A植物叶片细胞的细胞液浓度一定与外界溶液浓度相等</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.如果在甲浓度的蔗糖溶液中添加蔗糖酶，A植物叶片的质量可能会先下降后上升</a:t>
                </a:r>
                <a:endParaRPr lang="en-US" altLang="zh-CN" sz="2000" dirty="0"/>
              </a:p>
            </p:txBody>
          </p:sp>
        </mc:Choice>
        <mc:Fallback>
          <p:sp>
            <p:nvSpPr>
              <p:cNvPr id="5" name="QC_6_BD.28_3#9a15e1014.choices?pid=723f4bde6&amp;color=0,0,0&amp;vtp=1&amp;bbb=1&amp;hs=1"/>
              <p:cNvSpPr>
                <a:spLocks noRot="1" noChangeAspect="1" noMove="1" noResize="1" noEditPoints="1" noAdjustHandles="1" noChangeArrowheads="1" noChangeShapeType="1" noTextEdit="1"/>
              </p:cNvSpPr>
              <p:nvPr/>
            </p:nvSpPr>
            <p:spPr>
              <a:xfrm>
                <a:off x="722376" y="2851634"/>
                <a:ext cx="10753344" cy="1866900"/>
              </a:xfrm>
              <a:prstGeom prst="rect">
                <a:avLst/>
              </a:prstGeom>
              <a:blipFill rotWithShape="1">
                <a:blip r:embed="rId2"/>
                <a:stretch>
                  <a:fillRect l="-4" t="-26" b="26"/>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6_AS.30_1#9a15e1014?pid=723f4bde6&amp;color=0,0,0&amp;vtp=1&amp;bt=1&amp;bbb=1&amp;hb=1"/>
              <p:cNvSpPr/>
              <p:nvPr/>
            </p:nvSpPr>
            <p:spPr>
              <a:xfrm>
                <a:off x="722376" y="972000"/>
                <a:ext cx="10753344" cy="36703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甲浓度条件下，A植物叶片质量减小，细胞失水，则A叶片细胞液浓度升高，</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吸水能力变大</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错误；可以植物B作为研究对象判断蔗糖溶液的浓度，丙浓度下细胞吸水最多，</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则丙浓度最小</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其次是戊</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，甲浓度下植物B既不吸水也不失水，丁浓度下失水较多，乙浓度下失水最多</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则乙的</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浓度最大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，因此五种蔗糖溶液浓度的大小关系为丙</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&lt;</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戊</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&lt;</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甲</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&lt;</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丁</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&lt;</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乙，B错误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由于细胞壁的</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限制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，植物细胞不会无限吸水，丙浓度下培养一段时间后，</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植物叶片细胞的细胞液浓度可能仍</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大于外界溶液浓度</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，C错误；蔗糖酶可将一分子蔗糖分解为两分子单糖，溶液浓度增大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在最初</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一段时间</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，A植物细胞失水增加，A植物叶片的质量可能会先下降，而后当单糖进入细胞中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胞液浓度上升</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，细胞吸水，A植物叶片的质量会上升，D正确。</a:t>
                </a:r>
                <a:endParaRPr lang="en-US" altLang="zh-CN" sz="2200" dirty="0"/>
              </a:p>
            </p:txBody>
          </p:sp>
        </mc:Choice>
        <mc:Fallback>
          <p:sp>
            <p:nvSpPr>
              <p:cNvPr id="2" name="QC_6_AS.30_1#9a15e1014?pid=723f4bde6&amp;color=0,0,0&amp;vtp=1&amp;bt=1&amp;bbb=1&amp;hb=1"/>
              <p:cNvSpPr>
                <a:spLocks noRot="1" noChangeAspect="1" noMove="1" noResize="1" noEditPoints="1" noAdjustHandles="1" noChangeArrowheads="1" noChangeShapeType="1" noTextEdit="1"/>
              </p:cNvSpPr>
              <p:nvPr/>
            </p:nvSpPr>
            <p:spPr>
              <a:xfrm>
                <a:off x="722376" y="972000"/>
                <a:ext cx="10753344" cy="3670300"/>
              </a:xfrm>
              <a:prstGeom prst="rect">
                <a:avLst/>
              </a:prstGeom>
              <a:blipFill rotWithShape="1">
                <a:blip r:embed="rId1"/>
                <a:stretch>
                  <a:fillRect l="-4" t="-12" r="-3142" b="12"/>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EX.31_1#9a15e1014?pid=723f4bde6&amp;color=0,0,0&amp;vtp=1&amp;bt=1&amp;bbb=1&amp;hb=1"/>
          <p:cNvSpPr/>
          <p:nvPr/>
        </p:nvSpPr>
        <p:spPr>
          <a:xfrm>
            <a:off x="722376" y="972000"/>
            <a:ext cx="10753344" cy="2298700"/>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易错警示</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当外界溶液浓度大于细胞液浓度时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，细胞失水</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故可根据细胞失水现象推测出外界溶液浓度大于</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细胞液浓度</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，且细胞失水越多，外界溶液浓度与细胞液浓度差越大，即相同细胞下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外界溶液浓</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度越大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；反之，细胞吸水说明外界溶液浓度小于细胞液浓度，且细胞吸水越多</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外界浓度与细胞</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液浓度差越大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，即相同细胞下，外界溶液浓度越小。</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762f4daac.fixed?pid=033dc7f01&amp;color=100,146,38&amp;vtp=1"/>
          <p:cNvSpPr/>
          <p:nvPr/>
        </p:nvSpPr>
        <p:spPr>
          <a:xfrm>
            <a:off x="6181344" y="950976"/>
            <a:ext cx="969264" cy="1197864"/>
          </a:xfrm>
          <a:prstGeom prst="rect">
            <a:avLst/>
          </a:prstGeom>
          <a:noFill/>
        </p:spPr>
        <p:txBody>
          <a:bodyPr wrap="square" lIns="0" tIns="0" rIns="0" bIns="0" rtlCol="0" anchor="ctr"/>
          <a:lstStyle/>
          <a:p>
            <a:pPr algn="l" latinLnBrk="1">
              <a:lnSpc>
                <a:spcPct val="1000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1</a:t>
            </a:r>
            <a:endParaRPr lang="en-US" altLang="zh-CN" sz="7200" dirty="0"/>
          </a:p>
        </p:txBody>
      </p:sp>
      <p:sp>
        <p:nvSpPr>
          <p:cNvPr id="3" name="C_3#762f4daac.fixed?pid=033dc7f01&amp;color=255,255,255&amp;vtp=1&amp;bbb=1"/>
          <p:cNvSpPr/>
          <p:nvPr/>
        </p:nvSpPr>
        <p:spPr>
          <a:xfrm>
            <a:off x="0" y="3493008"/>
            <a:ext cx="12188952" cy="768096"/>
          </a:xfrm>
          <a:prstGeom prst="rect">
            <a:avLst/>
          </a:prstGeom>
          <a:noFill/>
        </p:spPr>
        <p:txBody>
          <a:bodyPr wrap="none" lIns="0" tIns="0" rIns="0" bIns="0" rtlCol="0" anchor="ctr"/>
          <a:lstStyle/>
          <a:p>
            <a:pPr algn="ctr" latinLnBrk="1">
              <a:lnSpc>
                <a:spcPts val="5400"/>
              </a:lnSpc>
            </a:pP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第1节</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被动运输</a:t>
            </a:r>
            <a:endParaRPr lang="en-US" altLang="zh-CN" sz="4400" dirty="0"/>
          </a:p>
        </p:txBody>
      </p:sp>
      <p:pic>
        <p:nvPicPr>
          <p:cNvPr id="4" name="C_3#762f4daac.fixed?pid=033dc7f01&amp;color=0,0,0&amp;tib=255,255,255&amp;vtp=1" descr="preencoded.png"/>
          <p:cNvPicPr>
            <a:picLocks noChangeAspect="1"/>
          </p:cNvPicPr>
          <p:nvPr/>
        </p:nvPicPr>
        <p:blipFill>
          <a:blip r:embed="rId1"/>
          <a:stretch>
            <a:fillRect/>
          </a:stretch>
        </p:blipFill>
        <p:spPr>
          <a:xfrm>
            <a:off x="9939528" y="4507992"/>
            <a:ext cx="402336" cy="438912"/>
          </a:xfrm>
          <a:prstGeom prst="rect">
            <a:avLst/>
          </a:prstGeom>
        </p:spPr>
      </p:pic>
      <p:sp>
        <p:nvSpPr>
          <p:cNvPr id="5" name="C_3_BD#762f4daac.fixed?pid=033dc7f01&amp;color=255,255,255&amp;vtp=1&amp;bbb=1"/>
          <p:cNvSpPr/>
          <p:nvPr/>
        </p:nvSpPr>
        <p:spPr>
          <a:xfrm>
            <a:off x="10460736" y="4343400"/>
            <a:ext cx="1709928" cy="640080"/>
          </a:xfrm>
          <a:prstGeom prst="rect">
            <a:avLst/>
          </a:prstGeom>
          <a:noFill/>
        </p:spPr>
        <p:txBody>
          <a:bodyPr wrap="none" lIns="0" tIns="0" rIns="0" bIns="0" rtlCol="0" anchor="ctr"/>
          <a:lstStyle/>
          <a:p>
            <a:pPr algn="l" latinLnBrk="1">
              <a:lnSpc>
                <a:spcPts val="4900"/>
              </a:lnSpc>
            </a:pPr>
            <a:r>
              <a:rPr lang="en-US" altLang="zh-CN" sz="2800" b="1" i="0" dirty="0">
                <a:solidFill>
                  <a:srgbClr val="FFFFFF"/>
                </a:solidFill>
                <a:latin typeface="黑体" panose="02010609060101010101" charset="-122"/>
                <a:ea typeface="黑体" panose="02010609060101010101" charset="-122"/>
                <a:cs typeface="黑体" panose="02010609060101010101" pitchFamily="34" charset="-120"/>
              </a:rPr>
              <a:t>刷提升</a:t>
            </a:r>
            <a:endParaRPr lang="en-US" altLang="zh-CN" sz="2800" dirty="0"/>
          </a:p>
        </p:txBody>
      </p:sp>
    </p:spTree>
  </p:cSld>
  <p:clrMapOvr>
    <a:masterClrMapping/>
  </p:clrMapOvr>
  <p:transition>
    <p:fad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QC_4_BD.32_1#b84693bc7?htil=7&amp;pid=762f4daac&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8168435" y="1054296"/>
            <a:ext cx="3255264" cy="2679192"/>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3" name="QC_4_BD.32_2#b84693bc7?htil=7&amp;sp=1&amp;pid=762f4daac&amp;color=0,0,0&amp;vtp=1&amp;bt=1&amp;bbb=1&amp;hb=1"/>
          <p:cNvSpPr/>
          <p:nvPr/>
        </p:nvSpPr>
        <p:spPr>
          <a:xfrm>
            <a:off x="722376" y="972000"/>
            <a:ext cx="7360920" cy="18288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［河南郑州多校2024高一上质检］</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通道蛋白贯穿磷脂双分子层</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其分子中的多肽链折叠成通道</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，允许水</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小的水溶性分子和特定</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的离子被动地通过</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。如图为生物膜上水通道蛋白的模式图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相关叙述正确的是(</a:t>
            </a:r>
            <a:r>
              <a:rPr lang="en-US" altLang="zh-CN" sz="20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4" name="QC_4_AN.33_1#b84693bc7.bracket?pid=762f4daac&amp;color=0,0,0&amp;vpa=10&amp;vtp=1"/>
          <p:cNvSpPr/>
          <p:nvPr/>
        </p:nvSpPr>
        <p:spPr>
          <a:xfrm>
            <a:off x="2954401" y="2343600"/>
            <a:ext cx="357188"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sp>
        <p:nvSpPr>
          <p:cNvPr id="5" name="QC_4_BD.32_3#b84693bc7.choices?htil=7&amp;pid=762f4daac&amp;color=0,0,0&amp;vtp=1&amp;bbb=1"/>
          <p:cNvSpPr/>
          <p:nvPr/>
        </p:nvSpPr>
        <p:spPr>
          <a:xfrm>
            <a:off x="722376" y="2847062"/>
            <a:ext cx="7360920" cy="18669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A.水分子通过水通道蛋白时，需要与其结合</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.水分子的跨膜运输都是顺相对含量梯度进行的</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.水分子通过水通道蛋白的运输方式是自由扩散</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.放入生理盐水中的红细胞没有水分子的进出</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AS.34_1#b84693bc7?pid=762f4daac&amp;color=0,0,0&amp;vtp=1&amp;bt=1&amp;bbb=1&amp;hb=1"/>
          <p:cNvSpPr/>
          <p:nvPr/>
        </p:nvSpPr>
        <p:spPr>
          <a:xfrm>
            <a:off x="722376" y="972000"/>
            <a:ext cx="10753344" cy="18415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水分子通过水通道蛋白时，不需要与水通道蛋白结合，A错误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水分子的跨膜运输方式是</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自由扩散和协助扩散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，都是顺相对含量梯度进行的，不消耗能量，B正确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水分子通过水通道蛋</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白的运输方式是协助扩散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，C错误；红细胞放入生理盐水中时，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水分子进出细胞处于动态平衡</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BD.35_1#16ed3e662?sp=1&amp;pid=762f4daac&amp;color=0,0,0&amp;vtp=1&amp;bt=1&amp;bbb=1&amp;hb=1"/>
          <p:cNvSpPr/>
          <p:nvPr/>
        </p:nvSpPr>
        <p:spPr>
          <a:xfrm>
            <a:off x="722376" y="972000"/>
            <a:ext cx="10753344" cy="1219200"/>
          </a:xfrm>
          <a:prstGeom prst="rect">
            <a:avLst/>
          </a:prstGeom>
          <a:noFill/>
        </p:spPr>
        <p:txBody>
          <a:bodyPr wrap="none" lIns="0" tIns="0" rIns="0" bIns="0" rtlCol="0" anchor="t"/>
          <a:lstStyle/>
          <a:p>
            <a:pPr algn="l" latinLnBrk="1">
              <a:lnSpc>
                <a:spcPts val="32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［河北邯郸部分校2025期中］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某研究小组为探索“观察质壁分离实验”的理想实验材料</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挑选</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2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了</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3种颜色鲜艳的材料进行实验观察，实验结果如表：</a:t>
            </a:r>
            <a:endParaRPr lang="en-US" altLang="zh-CN" sz="2000" dirty="0"/>
          </a:p>
          <a:p>
            <a:pPr algn="ctr" latinLnBrk="1">
              <a:lnSpc>
                <a:spcPts val="32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不同实验材料质壁分离结果的比较</a:t>
            </a:r>
            <a:endParaRPr lang="en-US" altLang="zh-CN" sz="2000" dirty="0"/>
          </a:p>
        </p:txBody>
      </p:sp>
      <mc:AlternateContent xmlns:mc="http://schemas.openxmlformats.org/markup-compatibility/2006" xmlns:a14="http://schemas.microsoft.com/office/drawing/2010/main">
        <mc:Choice Requires="a14">
          <p:graphicFrame>
            <p:nvGraphicFramePr>
              <p:cNvPr id="31" name="QC_4_BD.35_2#16ed3e662?colgroup=7,5,3,5,9,8&amp;pid=762f4daac&amp;color=0,0,0&amp;vtp=1&amp;bbb=1"/>
              <p:cNvGraphicFramePr>
                <a:graphicFrameLocks noGrp="1"/>
              </p:cNvGraphicFramePr>
              <p:nvPr/>
            </p:nvGraphicFramePr>
            <p:xfrm>
              <a:off x="722376" y="2326328"/>
              <a:ext cx="10698480" cy="1732788"/>
            </p:xfrm>
            <a:graphic>
              <a:graphicData uri="http://schemas.openxmlformats.org/drawingml/2006/table">
                <a:tbl>
                  <a:tblPr/>
                  <a:tblGrid>
                    <a:gridCol w="2011680"/>
                    <a:gridCol w="1490472"/>
                    <a:gridCol w="950976"/>
                    <a:gridCol w="1490472"/>
                    <a:gridCol w="2478024"/>
                    <a:gridCol w="2276856"/>
                  </a:tblGrid>
                  <a:tr h="433197">
                    <a:tc>
                      <a:txBody>
                        <a:bodyPr/>
                        <a:lstStyle/>
                        <a:p>
                          <a:pPr algn="ctr" latinLnBrk="1" hangingPunct="0">
                            <a:lnSpc>
                              <a:spcPts val="3000"/>
                            </a:lnSpc>
                          </a:pPr>
                          <a:r>
                            <a:rPr lang="en-US" altLang="zh-CN" sz="2000" b="1"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材料</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取材部位</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颜色</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细胞重叠度</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14:m>
                            <m:oMath xmlns:m="http://schemas.openxmlformats.org/officeDocument/2006/math">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0" i="1"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KNO</m:t>
                                  </m:r>
                                </m:e>
                                <m:sub>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sub>
                              </m:sSub>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1" i="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溶液处理</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14:m>
                            <m:oMath xmlns:m="http://schemas.openxmlformats.org/officeDocument/2006/math">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30</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蔗糖溶液处理</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33197">
                    <a:tc>
                      <a:txBody>
                        <a:bodyPr/>
                        <a:lstStyle/>
                        <a:p>
                          <a:pPr algn="ctr" latinLnBrk="1" hangingPunct="0">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紫甘蓝叶片</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上</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下表皮</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蓝紫色</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低</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很明显</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很明显</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33197">
                    <a:tc>
                      <a:txBody>
                        <a:bodyPr/>
                        <a:lstStyle/>
                        <a:p>
                          <a:pPr algn="ctr" latinLnBrk="1" hangingPunct="0">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紫色洋葱鳞片叶</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外表皮</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紫红色</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很明显</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很明显</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33197">
                    <a:tc>
                      <a:txBody>
                        <a:bodyPr/>
                        <a:lstStyle/>
                        <a:p>
                          <a:pPr algn="ctr" latinLnBrk="1" hangingPunct="0">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黑藻</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小叶片</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绿色</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高</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明显</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明显</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mc:Choice>
        <mc:Fallback xmlns="">
          <p:graphicFrame>
            <p:nvGraphicFramePr>
              <p:cNvPr id="31" name="QC_4_BD.35_2#16ed3e662?colgroup=7,5,3,5,9,8&amp;pid=762f4daac&amp;color=0,0,0&amp;vtp=1&amp;bbb=1"/>
              <p:cNvGraphicFramePr>
                <a:graphicFrameLocks noGrp="1"/>
              </p:cNvGraphicFramePr>
              <p:nvPr/>
            </p:nvGraphicFramePr>
            <p:xfrm>
              <a:off x="722376" y="2326328"/>
              <a:ext cx="10698480" cy="1732788"/>
            </p:xfrm>
            <a:graphic>
              <a:graphicData uri="http://schemas.openxmlformats.org/drawingml/2006/table">
                <a:tbl>
                  <a:tblPr/>
                  <a:tblGrid>
                    <a:gridCol w="2011680"/>
                    <a:gridCol w="1490472"/>
                    <a:gridCol w="950976"/>
                    <a:gridCol w="1490472"/>
                    <a:gridCol w="2478024"/>
                    <a:gridCol w="2276856"/>
                  </a:tblGrid>
                  <a:tr h="433070">
                    <a:tc>
                      <a:txBody>
                        <a:bodyPr/>
                        <a:lstStyle/>
                        <a:p>
                          <a:pPr algn="ctr" latinLnBrk="1" hangingPunct="0">
                            <a:lnSpc>
                              <a:spcPts val="3000"/>
                            </a:lnSpc>
                          </a:pPr>
                          <a:r>
                            <a:rPr lang="en-US" altLang="zh-CN" sz="2000" b="1"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材料</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取材部位</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颜色</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细胞重叠度</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1"/>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1"/>
                        </a:blipFill>
                      </a:tcPr>
                    </a:tc>
                  </a:tr>
                  <a:tr h="433197">
                    <a:tc>
                      <a:txBody>
                        <a:bodyPr/>
                        <a:lstStyle/>
                        <a:p>
                          <a:pPr algn="ctr" latinLnBrk="1" hangingPunct="0">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紫甘蓝叶片</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上</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下表皮</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蓝紫色</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低</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很明显</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很明显</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33197">
                    <a:tc>
                      <a:txBody>
                        <a:bodyPr/>
                        <a:lstStyle/>
                        <a:p>
                          <a:pPr algn="ctr" latinLnBrk="1" hangingPunct="0">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紫色洋葱鳞片叶</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外表皮</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紫红色</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很明显</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很明显</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33197">
                    <a:tc>
                      <a:txBody>
                        <a:bodyPr/>
                        <a:lstStyle/>
                        <a:p>
                          <a:pPr algn="ctr" latinLnBrk="1" hangingPunct="0">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黑藻</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小叶片</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绿色</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高</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明显</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明显</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mc:Fallback>
      </mc:AlternateContent>
      <p:sp>
        <p:nvSpPr>
          <p:cNvPr id="4" name="QC_4_BD.35_3#16ed3e662?pid=762f4daac&amp;color=0,0,0&amp;vtp=1&amp;bbb=1"/>
          <p:cNvSpPr/>
          <p:nvPr/>
        </p:nvSpPr>
        <p:spPr>
          <a:xfrm>
            <a:off x="722376" y="4193227"/>
            <a:ext cx="10753344" cy="457200"/>
          </a:xfrm>
          <a:prstGeom prst="rect">
            <a:avLst/>
          </a:prstGeom>
          <a:noFill/>
        </p:spPr>
        <p:txBody>
          <a:bodyPr wrap="none" lIns="0" tIns="0" rIns="0" bIns="0" rtlCol="0" anchor="t"/>
          <a:lstStyle/>
          <a:p>
            <a:pPr algn="l"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下列相关分析错误的是</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5" name="QC_4_AN.36_1#16ed3e662.bracket?pid=762f4daac&amp;color=0,0,0&amp;vpa=11&amp;vtp=1"/>
          <p:cNvSpPr/>
          <p:nvPr/>
        </p:nvSpPr>
        <p:spPr>
          <a:xfrm>
            <a:off x="3462401" y="4192846"/>
            <a:ext cx="374650"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mc:AlternateContent xmlns:mc="http://schemas.openxmlformats.org/markup-compatibility/2006">
        <mc:Choice xmlns:a14="http://schemas.microsoft.com/office/drawing/2010/main" Requires="a14">
          <p:sp>
            <p:nvSpPr>
              <p:cNvPr id="6" name="QC_4_BD.35_4#16ed3e662.choices?pid=762f4daac&amp;color=0,0,0&amp;vtp=1&amp;bbb=1"/>
              <p:cNvSpPr/>
              <p:nvPr/>
            </p:nvSpPr>
            <p:spPr>
              <a:xfrm>
                <a:off x="722376" y="4637381"/>
                <a:ext cx="10753344" cy="1625600"/>
              </a:xfrm>
              <a:prstGeom prst="rect">
                <a:avLst/>
              </a:prstGeom>
              <a:noFill/>
            </p:spPr>
            <p:txBody>
              <a:bodyPr wrap="none" lIns="0" tIns="0" rIns="0" bIns="0" rtlCol="0" anchor="t"/>
              <a:lstStyle/>
              <a:p>
                <a:pPr algn="l" latinLnBrk="1">
                  <a:lnSpc>
                    <a:spcPts val="32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蔗糖溶液引起质壁分离所需的时间相同</a:t>
                </a:r>
                <a:endParaRPr lang="en-US" altLang="zh-CN" sz="2000" dirty="0"/>
              </a:p>
              <a:p>
                <a:pPr latinLnBrk="1">
                  <a:lnSpc>
                    <a:spcPts val="32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细胞质壁分离和复原的过程中</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H</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O</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进出细胞的方式均是被动运输</a:t>
                </a:r>
                <a:endParaRPr lang="en-US" altLang="zh-CN" sz="2000" dirty="0"/>
              </a:p>
              <a:p>
                <a:pPr latinLnBrk="1">
                  <a:lnSpc>
                    <a:spcPts val="32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用适宜浓度的</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KNO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sub>
                    </m:sSub>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溶液代替蔗糖溶液</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，细胞质壁分离后会发生自动复原</a:t>
                </a:r>
                <a:endParaRPr lang="en-US" altLang="zh-CN" sz="2000" dirty="0"/>
              </a:p>
              <a:p>
                <a:pPr latinLnBrk="1">
                  <a:lnSpc>
                    <a:spcPts val="32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.分析实验数据可知，观察质壁分离最理想的材料是紫甘蓝叶片</a:t>
                </a:r>
                <a:endParaRPr lang="en-US" altLang="zh-CN" sz="2000" dirty="0"/>
              </a:p>
            </p:txBody>
          </p:sp>
        </mc:Choice>
        <mc:Fallback>
          <p:sp>
            <p:nvSpPr>
              <p:cNvPr id="6" name="QC_4_BD.35_4#16ed3e662.choices?pid=762f4daac&amp;color=0,0,0&amp;vtp=1&amp;bbb=1"/>
              <p:cNvSpPr>
                <a:spLocks noRot="1" noChangeAspect="1" noMove="1" noResize="1" noEditPoints="1" noAdjustHandles="1" noChangeArrowheads="1" noChangeShapeType="1" noTextEdit="1"/>
              </p:cNvSpPr>
              <p:nvPr/>
            </p:nvSpPr>
            <p:spPr>
              <a:xfrm>
                <a:off x="722376" y="4637381"/>
                <a:ext cx="10753344" cy="1625600"/>
              </a:xfrm>
              <a:prstGeom prst="rect">
                <a:avLst/>
              </a:prstGeom>
              <a:blipFill rotWithShape="1">
                <a:blip r:embed="rId2"/>
                <a:stretch>
                  <a:fillRect l="-4" t="-38" b="38"/>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fade">
                                      <p:cBhvr>
                                        <p:cTn id="10"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AS.37_1#16ed3e662?pid=762f4daac&amp;color=0,0,0&amp;mp=1&amp;vtp=1&amp;bt=1&amp;bbb=1&amp;hb=1"/>
              <p:cNvSpPr/>
              <p:nvPr/>
            </p:nvSpPr>
            <p:spPr>
              <a:xfrm>
                <a:off x="722376" y="972000"/>
                <a:ext cx="10753344" cy="27686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蔗糖溶液也会引起质壁分离</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的蔗糖溶液比</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的蔗糖溶液导致细胞失水更快</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因此滴加</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的蔗糖溶液引起细胞质壁分离所需时间短，A错误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细胞质壁分离和复原的过程</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a:t>
                </a:r>
                <a:r>
                  <a:rPr lang="en-US" altLang="zh-CN" sz="22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H</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O</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进出细胞均是从水相对含量高的一侧进入水相对含量低的一侧，属于被动运输，B</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由于细胞会主动吸收</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K</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up>
                    </m:sSup>
                  </m:oMath>
                </a14:m>
                <a:r>
                  <a:rPr lang="en-US" altLang="zh-CN" sz="2000" b="0" i="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a:t>
                </a:r>
                <a14:m>
                  <m:oMath xmlns:m="http://schemas.openxmlformats.org/officeDocument/2006/math">
                    <m:sSubSup>
                      <m:sSub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NO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sub>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up>
                    </m:sSubSup>
                  </m:oMath>
                </a14:m>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，因此用适宜浓度的</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KNO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sub>
                    </m:sSub>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溶液代替蔗糖溶液</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细胞发生质壁分离</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后会自动复原</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，C正确；分析表格，相比另两种材料，紫甘蓝叶片的细胞重叠程度低</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且质壁分</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离的效果很明显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，是观察质壁分离最理想的材料，D正确。</a:t>
                </a:r>
                <a:endParaRPr lang="en-US" altLang="zh-CN" sz="2200" dirty="0"/>
              </a:p>
            </p:txBody>
          </p:sp>
        </mc:Choice>
        <mc:Fallback>
          <p:sp>
            <p:nvSpPr>
              <p:cNvPr id="2" name="QC_4_AS.37_1#16ed3e662?pid=762f4daac&amp;color=0,0,0&amp;mp=1&amp;vtp=1&amp;bt=1&amp;bbb=1&amp;hb=1"/>
              <p:cNvSpPr>
                <a:spLocks noRot="1" noChangeAspect="1" noMove="1" noResize="1" noEditPoints="1" noAdjustHandles="1" noChangeArrowheads="1" noChangeShapeType="1" noTextEdit="1"/>
              </p:cNvSpPr>
              <p:nvPr/>
            </p:nvSpPr>
            <p:spPr>
              <a:xfrm>
                <a:off x="722376" y="972000"/>
                <a:ext cx="10753344" cy="2768600"/>
              </a:xfrm>
              <a:prstGeom prst="rect">
                <a:avLst/>
              </a:prstGeom>
              <a:blipFill rotWithShape="1">
                <a:blip r:embed="rId1"/>
                <a:stretch>
                  <a:fillRect l="-4" t="-16" r="-2386" b="16"/>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EX.38_1#16ed3e662?pid=762f4daac&amp;color=0,0,0&amp;mp=1&amp;vtp=1&amp;bt=1&amp;bbb=1"/>
          <p:cNvSpPr/>
          <p:nvPr/>
        </p:nvSpPr>
        <p:spPr>
          <a:xfrm>
            <a:off x="722376" y="969264"/>
            <a:ext cx="10753344" cy="520700"/>
          </a:xfrm>
          <a:prstGeom prst="rect">
            <a:avLst/>
          </a:prstGeom>
          <a:noFill/>
        </p:spPr>
        <p:txBody>
          <a:bodyPr wrap="none" lIns="0" tIns="0" rIns="0" bIns="0" rtlCol="0" anchor="t"/>
          <a:lstStyle/>
          <a:p>
            <a:pPr algn="l" latinLnBrk="1">
              <a:lnSpc>
                <a:spcPts val="41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方法总结</a:t>
            </a:r>
            <a:endParaRPr lang="en-US" altLang="zh-CN" sz="2000" dirty="0"/>
          </a:p>
        </p:txBody>
      </p:sp>
      <p:pic>
        <p:nvPicPr>
          <p:cNvPr id="3" name="QC_4_EX.38_2#16ed3e662?htil=8&amp;pid=762f4daac&amp;color=0,0,0&amp;tib=255,255,255&amp;vtp=1&amp;hs=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5453270" y="1561084"/>
            <a:ext cx="5934456" cy="1572768"/>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4" name="QC_4_EX.38_3#16ed3e662?htil=8&amp;pid=762f4daac&amp;color=0,0,0&amp;vtp=1&amp;bbb=1"/>
          <p:cNvSpPr/>
          <p:nvPr/>
        </p:nvSpPr>
        <p:spPr>
          <a:xfrm>
            <a:off x="722376" y="1472218"/>
            <a:ext cx="4681728" cy="520700"/>
          </a:xfrm>
          <a:prstGeom prst="rect">
            <a:avLst/>
          </a:prstGeom>
          <a:noFill/>
        </p:spPr>
        <p:txBody>
          <a:bodyPr wrap="none" lIns="0" tIns="0" rIns="0" bIns="0" rtlCol="0" anchor="t"/>
          <a:lstStyle/>
          <a:p>
            <a:pPr algn="l" latinLnBrk="1">
              <a:lnSpc>
                <a:spcPts val="41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引发质壁分离的原因分析</a:t>
            </a:r>
            <a:endParaRPr lang="en-US" altLang="zh-CN" sz="2000" dirty="0"/>
          </a:p>
        </p:txBody>
      </p:sp>
      <p:sp>
        <p:nvSpPr>
          <p:cNvPr id="5" name="QC_4_EX.38_4#16ed3e662?htil=8&amp;pid=762f4daac&amp;color=0,0,0&amp;vtp=1&amp;bbb=1&amp;hb=1"/>
          <p:cNvSpPr/>
          <p:nvPr/>
        </p:nvSpPr>
        <p:spPr>
          <a:xfrm>
            <a:off x="722376" y="1979202"/>
            <a:ext cx="4681728" cy="13716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③有大液泡（成熟</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的活的植物细胞才能</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发生质壁分离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；动物细胞</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无大液泡的或</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死的植物细胞不能发生质壁分离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500"/>
                                        <p:tgtEl>
                                          <p:spTgt spid="3"/>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4">
                                            <p:bg/>
                                          </p:spTgt>
                                        </p:tgtEl>
                                        <p:attrNameLst>
                                          <p:attrName>style.visibility</p:attrName>
                                        </p:attrNameLst>
                                      </p:cBhvr>
                                      <p:to>
                                        <p:strVal val="visible"/>
                                      </p:to>
                                    </p:set>
                                    <p:animEffect transition="in" filter="fade">
                                      <p:cBhvr>
                                        <p:cTn id="16" dur="500"/>
                                        <p:tgtEl>
                                          <p:spTgt spid="4">
                                            <p:bg/>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4">
                                            <p:txEl>
                                              <p:pRg st="0" end="0"/>
                                            </p:txEl>
                                          </p:spTgt>
                                        </p:tgtEl>
                                        <p:attrNameLst>
                                          <p:attrName>style.visibility</p:attrName>
                                        </p:attrNameLst>
                                      </p:cBhvr>
                                      <p:to>
                                        <p:strVal val="visible"/>
                                      </p:to>
                                    </p:set>
                                    <p:animEffect transition="in" filter="fade">
                                      <p:cBhvr>
                                        <p:cTn id="19" dur="500"/>
                                        <p:tgtEl>
                                          <p:spTgt spid="4">
                                            <p:txEl>
                                              <p:pRg st="0" end="0"/>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5">
                                            <p:bg/>
                                          </p:spTgt>
                                        </p:tgtEl>
                                        <p:attrNameLst>
                                          <p:attrName>style.visibility</p:attrName>
                                        </p:attrNameLst>
                                      </p:cBhvr>
                                      <p:to>
                                        <p:strVal val="visible"/>
                                      </p:to>
                                    </p:set>
                                    <p:animEffect transition="in" filter="fade">
                                      <p:cBhvr>
                                        <p:cTn id="22" dur="500"/>
                                        <p:tgtEl>
                                          <p:spTgt spid="5">
                                            <p:bg/>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5">
                                            <p:txEl>
                                              <p:pRg st="0" end="0"/>
                                            </p:txEl>
                                          </p:spTgt>
                                        </p:tgtEl>
                                        <p:attrNameLst>
                                          <p:attrName>style.visibility</p:attrName>
                                        </p:attrNameLst>
                                      </p:cBhvr>
                                      <p:to>
                                        <p:strVal val="visible"/>
                                      </p:to>
                                    </p:set>
                                    <p:animEffect transition="in" filter="fade">
                                      <p:cBhvr>
                                        <p:cTn id="25" dur="500"/>
                                        <p:tgtEl>
                                          <p:spTgt spid="5">
                                            <p:txEl>
                                              <p:pRg st="0" end="0"/>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5">
                                            <p:txEl>
                                              <p:pRg st="1" end="1"/>
                                            </p:txEl>
                                          </p:spTgt>
                                        </p:tgtEl>
                                        <p:attrNameLst>
                                          <p:attrName>style.visibility</p:attrName>
                                        </p:attrNameLst>
                                      </p:cBhvr>
                                      <p:to>
                                        <p:strVal val="visible"/>
                                      </p:to>
                                    </p:set>
                                    <p:animEffect transition="in" filter="fade">
                                      <p:cBhvr>
                                        <p:cTn id="28" dur="500"/>
                                        <p:tgtEl>
                                          <p:spTgt spid="5">
                                            <p:txEl>
                                              <p:pRg st="1" end="1"/>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5">
                                            <p:txEl>
                                              <p:pRg st="2" end="2"/>
                                            </p:txEl>
                                          </p:spTgt>
                                        </p:tgtEl>
                                        <p:attrNameLst>
                                          <p:attrName>style.visibility</p:attrName>
                                        </p:attrNameLst>
                                      </p:cBhvr>
                                      <p:to>
                                        <p:strVal val="visible"/>
                                      </p:to>
                                    </p:set>
                                    <p:animEffect transition="in" filter="fade">
                                      <p:cBhvr>
                                        <p:cTn id="31" dur="500"/>
                                        <p:tgtEl>
                                          <p:spTgt spid="5">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P spid="4" grpId="0" animBg="1" build="p"/>
      <p:bldP spid="5" grpId="0" animBg="1"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BD.39_1#b8d027043?sp=1&amp;pid=762f4daac&amp;color=0,0,0&amp;vtp=1&amp;bt=1&amp;bbb=1&amp;hb=1"/>
              <p:cNvSpPr/>
              <p:nvPr/>
            </p:nvSpPr>
            <p:spPr>
              <a:xfrm>
                <a:off x="722376" y="972000"/>
                <a:ext cx="10753344" cy="1257300"/>
              </a:xfrm>
              <a:prstGeom prst="rect">
                <a:avLst/>
              </a:prstGeom>
              <a:noFill/>
            </p:spPr>
            <p:txBody>
              <a:bodyPr wrap="none" lIns="0" tIns="0" rIns="0" bIns="0" rtlCol="0" anchor="t"/>
              <a:lstStyle/>
              <a:p>
                <a:pPr algn="l" latinLnBrk="1">
                  <a:lnSpc>
                    <a:spcPts val="33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［安徽淮北一中2025高一上期中］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图甲表示渗透作用装置，一段时间后液面上升的高度为</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ℎ</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3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图乙是另一种渗透装置</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。这两个装置所用的半透膜都不能让蔗糖分子通过</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但可以让葡萄糖分子</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3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和水分子通过</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。图丙是显微镜下观察到的植物细胞某一时刻的图像。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下列叙述正确的是</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4_BD.39_1#b8d027043?sp=1&amp;pid=762f4daac&amp;color=0,0,0&amp;vtp=1&amp;bt=1&amp;bbb=1&amp;hb=1"/>
              <p:cNvSpPr>
                <a:spLocks noRot="1" noChangeAspect="1" noMove="1" noResize="1" noEditPoints="1" noAdjustHandles="1" noChangeArrowheads="1" noChangeShapeType="1" noTextEdit="1"/>
              </p:cNvSpPr>
              <p:nvPr/>
            </p:nvSpPr>
            <p:spPr>
              <a:xfrm>
                <a:off x="722376" y="972000"/>
                <a:ext cx="10753344" cy="1257300"/>
              </a:xfrm>
              <a:prstGeom prst="rect">
                <a:avLst/>
              </a:prstGeom>
              <a:blipFill rotWithShape="1">
                <a:blip r:embed="rId1"/>
                <a:stretch>
                  <a:fillRect l="-4" t="-36" r="-402" b="36"/>
                </a:stretch>
              </a:blipFill>
            </p:spPr>
            <p:txBody>
              <a:bodyPr/>
              <a:lstStyle/>
              <a:p>
                <a:r>
                  <a:rPr lang="zh-CN" altLang="en-US">
                    <a:noFill/>
                  </a:rPr>
                  <a:t> </a:t>
                </a:r>
              </a:p>
            </p:txBody>
          </p:sp>
        </mc:Fallback>
      </mc:AlternateContent>
      <p:sp>
        <p:nvSpPr>
          <p:cNvPr id="3" name="QC_4_AN.40_1#b8d027043.bracket?pid=762f4daac&amp;color=0,0,0&amp;vpa=12&amp;vtp=1"/>
          <p:cNvSpPr/>
          <p:nvPr/>
        </p:nvSpPr>
        <p:spPr>
          <a:xfrm>
            <a:off x="10574401" y="1811724"/>
            <a:ext cx="355600" cy="419100"/>
          </a:xfrm>
          <a:prstGeom prst="rect">
            <a:avLst/>
          </a:prstGeom>
          <a:noFill/>
        </p:spPr>
        <p:txBody>
          <a:bodyPr wrap="none" lIns="0" tIns="0" rIns="0" bIns="0" rtlCol="0" anchor="t"/>
          <a:lstStyle/>
          <a:p>
            <a:pPr algn="ctr" latinLnBrk="1">
              <a:lnSpc>
                <a:spcPts val="33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pic>
        <p:nvPicPr>
          <p:cNvPr id="4" name="QC_4_BD.39_3#b8d027043?iti=3&amp;htil=1&amp;pid=762f4daac&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1389888" y="2351728"/>
            <a:ext cx="2240280" cy="1645920"/>
          </a:xfrm>
          <a:prstGeom prst="rect">
            <a:avLst/>
          </a:prstGeom>
          <a:noFill/>
          <a:extLst>
            <a:ext uri="{909E8E84-426E-40DD-AFC4-6F175D3DCCD1}">
              <a14:hiddenFill xmlns:a14="http://schemas.microsoft.com/office/drawing/2010/main">
                <a:solidFill>
                  <a:scrgbClr r="0" g="0" b="0">
                    <a:alpha val="0"/>
                  </a:scrgbClr>
                </a:solidFill>
              </a14:hiddenFill>
            </a:ext>
          </a:extLst>
        </p:spPr>
      </p:pic>
      <p:pic>
        <p:nvPicPr>
          <p:cNvPr id="5" name="QC_4_BD.39_4#b8d027043?iti=4&amp;htil=1&amp;pid=762f4daac&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5202936" y="2406592"/>
            <a:ext cx="1783080" cy="1591056"/>
          </a:xfrm>
          <a:prstGeom prst="rect">
            <a:avLst/>
          </a:prstGeom>
          <a:noFill/>
          <a:extLst>
            <a:ext uri="{909E8E84-426E-40DD-AFC4-6F175D3DCCD1}">
              <a14:hiddenFill xmlns:a14="http://schemas.microsoft.com/office/drawing/2010/main">
                <a:solidFill>
                  <a:scrgbClr r="0" g="0" b="0">
                    <a:alpha val="0"/>
                  </a:scrgbClr>
                </a:solidFill>
              </a14:hiddenFill>
            </a:ext>
          </a:extLst>
        </p:spPr>
      </p:pic>
      <p:pic>
        <p:nvPicPr>
          <p:cNvPr id="6" name="QC_4_BD.39_5#b8d027043?iti=5&amp;htil=1&amp;pid=762f4daac&amp;color=0,0,0&amp;tib=255,255,255&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9052560" y="2744920"/>
            <a:ext cx="1243584" cy="1252728"/>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7" name="QC_4_BD.39_6#b8d027043?iti=3&amp;htil=1&amp;pid=762f4daac&amp;color=0,0,0&amp;vtp=1"/>
          <p:cNvSpPr/>
          <p:nvPr/>
        </p:nvSpPr>
        <p:spPr>
          <a:xfrm>
            <a:off x="2354453" y="4124648"/>
            <a:ext cx="311150" cy="378841"/>
          </a:xfrm>
          <a:prstGeom prst="rect">
            <a:avLst/>
          </a:prstGeom>
          <a:noFill/>
        </p:spPr>
        <p:txBody>
          <a:bodyPr wrap="square" lIns="0" tIns="0" rIns="0" bIns="0" rtlCol="0" anchor="t"/>
          <a:lstStyle/>
          <a:p>
            <a:pPr algn="ctr" latinLnBrk="1">
              <a:lnSpc>
                <a:spcPct val="137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甲</a:t>
            </a:r>
            <a:endParaRPr lang="en-US" altLang="zh-CN" sz="2000" dirty="0"/>
          </a:p>
        </p:txBody>
      </p:sp>
      <p:sp>
        <p:nvSpPr>
          <p:cNvPr id="8" name="QC_4_BD.39_7#b8d027043?iti=4&amp;htil=1&amp;pid=762f4daac&amp;color=0,0,0&amp;vtp=1"/>
          <p:cNvSpPr/>
          <p:nvPr/>
        </p:nvSpPr>
        <p:spPr>
          <a:xfrm>
            <a:off x="5938901" y="4124648"/>
            <a:ext cx="311150" cy="378841"/>
          </a:xfrm>
          <a:prstGeom prst="rect">
            <a:avLst/>
          </a:prstGeom>
          <a:noFill/>
        </p:spPr>
        <p:txBody>
          <a:bodyPr wrap="square" lIns="0" tIns="0" rIns="0" bIns="0" rtlCol="0" anchor="t"/>
          <a:lstStyle/>
          <a:p>
            <a:pPr algn="ctr" latinLnBrk="1">
              <a:lnSpc>
                <a:spcPct val="137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乙</a:t>
            </a:r>
            <a:endParaRPr lang="en-US" altLang="zh-CN" sz="2000" dirty="0"/>
          </a:p>
        </p:txBody>
      </p:sp>
      <p:sp>
        <p:nvSpPr>
          <p:cNvPr id="9" name="QC_4_BD.39_8#b8d027043?iti=5&amp;htil=1&amp;pid=762f4daac&amp;color=0,0,0&amp;vtp=1"/>
          <p:cNvSpPr/>
          <p:nvPr/>
        </p:nvSpPr>
        <p:spPr>
          <a:xfrm>
            <a:off x="9518777" y="4124648"/>
            <a:ext cx="311150" cy="378841"/>
          </a:xfrm>
          <a:prstGeom prst="rect">
            <a:avLst/>
          </a:prstGeom>
          <a:noFill/>
        </p:spPr>
        <p:txBody>
          <a:bodyPr wrap="square" lIns="0" tIns="0" rIns="0" bIns="0" rtlCol="0" anchor="t"/>
          <a:lstStyle/>
          <a:p>
            <a:pPr algn="ctr" latinLnBrk="1">
              <a:lnSpc>
                <a:spcPct val="137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丙</a:t>
            </a:r>
            <a:endParaRPr lang="en-US" altLang="zh-CN" sz="2000" dirty="0"/>
          </a:p>
        </p:txBody>
      </p:sp>
      <mc:AlternateContent xmlns:mc="http://schemas.openxmlformats.org/markup-compatibility/2006">
        <mc:Choice xmlns:a14="http://schemas.microsoft.com/office/drawing/2010/main" Requires="a14">
          <p:sp>
            <p:nvSpPr>
              <p:cNvPr id="10" name="QC_4_BD.39_9#b8d027043.choices?pid=762f4daac&amp;color=0,0,0&amp;vtp=1&amp;bbb=1"/>
              <p:cNvSpPr/>
              <p:nvPr/>
            </p:nvSpPr>
            <p:spPr>
              <a:xfrm>
                <a:off x="722376" y="4586962"/>
                <a:ext cx="10753344" cy="1676400"/>
              </a:xfrm>
              <a:prstGeom prst="rect">
                <a:avLst/>
              </a:prstGeom>
              <a:noFill/>
            </p:spPr>
            <p:txBody>
              <a:bodyPr wrap="none" lIns="0" tIns="0" rIns="0" bIns="0" rtlCol="0" anchor="t"/>
              <a:lstStyle/>
              <a:p>
                <a:pPr algn="l" latinLnBrk="1">
                  <a:lnSpc>
                    <a:spcPts val="33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A.图甲装置中如果液面不再变化，则半透膜两侧的溶液浓度相等</a:t>
                </a:r>
                <a:endParaRPr lang="en-US" altLang="zh-CN" sz="2000" dirty="0"/>
              </a:p>
              <a:p>
                <a:pPr latinLnBrk="1">
                  <a:lnSpc>
                    <a:spcPts val="33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.如果图乙装置中都是葡萄糖溶液且</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d</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侧浓度高于</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侧，则最终</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d</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侧液面高于</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侧</a:t>
                </a:r>
                <a:endParaRPr lang="en-US" altLang="zh-CN" sz="2000" dirty="0"/>
              </a:p>
              <a:p>
                <a:pPr latinLnBrk="1">
                  <a:lnSpc>
                    <a:spcPts val="33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.图丙视野中央的植物细胞处于质壁分离状态，此时细胞可能吸水也可能失水</a:t>
                </a:r>
                <a:endParaRPr lang="en-US" altLang="zh-CN" sz="2000" dirty="0"/>
              </a:p>
              <a:p>
                <a:pPr latinLnBrk="1">
                  <a:lnSpc>
                    <a:spcPts val="33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.图丙视野中的细胞通过渗透作用吸水或失水，细胞膜相当于半透膜</a:t>
                </a:r>
                <a:endParaRPr lang="en-US" altLang="zh-CN" sz="2000" dirty="0"/>
              </a:p>
            </p:txBody>
          </p:sp>
        </mc:Choice>
        <mc:Fallback>
          <p:sp>
            <p:nvSpPr>
              <p:cNvPr id="10" name="QC_4_BD.39_9#b8d027043.choices?pid=762f4daac&amp;color=0,0,0&amp;vtp=1&amp;bbb=1"/>
              <p:cNvSpPr>
                <a:spLocks noRot="1" noChangeAspect="1" noMove="1" noResize="1" noEditPoints="1" noAdjustHandles="1" noChangeArrowheads="1" noChangeShapeType="1" noTextEdit="1"/>
              </p:cNvSpPr>
              <p:nvPr/>
            </p:nvSpPr>
            <p:spPr>
              <a:xfrm>
                <a:off x="722376" y="4586962"/>
                <a:ext cx="10753344" cy="1676400"/>
              </a:xfrm>
              <a:prstGeom prst="rect">
                <a:avLst/>
              </a:prstGeom>
              <a:blipFill rotWithShape="1">
                <a:blip r:embed="rId5"/>
                <a:stretch>
                  <a:fillRect l="-4" t="-21" b="21"/>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QC_5_BD.1_1#8f7a66ca4?htil=1&amp;pid=782ff237c&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9706246" y="1054296"/>
            <a:ext cx="1746504" cy="1709928"/>
          </a:xfrm>
          <a:prstGeom prst="rect">
            <a:avLst/>
          </a:prstGeom>
          <a:noFill/>
          <a:extLst>
            <a:ext uri="{909E8E84-426E-40DD-AFC4-6F175D3DCCD1}">
              <a14:hiddenFill xmlns:a14="http://schemas.microsoft.com/office/drawing/2010/main">
                <a:solidFill>
                  <a:scrgbClr r="0" g="0" b="0">
                    <a:alpha val="0"/>
                  </a:scrgbClr>
                </a:solidFill>
              </a14:hiddenFill>
            </a:ext>
          </a:extLst>
        </p:spPr>
      </p:pic>
      <mc:AlternateContent xmlns:mc="http://schemas.openxmlformats.org/markup-compatibility/2006">
        <mc:Choice xmlns:a14="http://schemas.microsoft.com/office/drawing/2010/main" Requires="a14">
          <p:sp>
            <p:nvSpPr>
              <p:cNvPr id="3" name="QC_5_BD.1_2#8f7a66ca4?htil=1&amp;sp=1&amp;pid=782ff237c&amp;color=0,0,0&amp;vtp=1&amp;bt=1&amp;bbb=1&amp;hb=1"/>
              <p:cNvSpPr/>
              <p:nvPr/>
            </p:nvSpPr>
            <p:spPr>
              <a:xfrm>
                <a:off x="722376" y="972000"/>
                <a:ext cx="8878824" cy="13716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［云南曲靖2025高一上月考］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如图为</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U</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形渗透装置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把质量浓度相同的果糖溶</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液和蔗糖溶液用膀胱膜</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（允许水分子通过，不允许蔗糖和果糖分子通过）</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隔开</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实验起始前液面高度相同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下列推测和判断错误的是</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3" name="QC_5_BD.1_2#8f7a66ca4?htil=1&amp;sp=1&amp;pid=782ff237c&amp;color=0,0,0&amp;vtp=1&amp;bt=1&amp;bbb=1&amp;hb=1"/>
              <p:cNvSpPr>
                <a:spLocks noRot="1" noChangeAspect="1" noMove="1" noResize="1" noEditPoints="1" noAdjustHandles="1" noChangeArrowheads="1" noChangeShapeType="1" noTextEdit="1"/>
              </p:cNvSpPr>
              <p:nvPr/>
            </p:nvSpPr>
            <p:spPr>
              <a:xfrm>
                <a:off x="722376" y="972000"/>
                <a:ext cx="8878824" cy="1371600"/>
              </a:xfrm>
              <a:prstGeom prst="rect">
                <a:avLst/>
              </a:prstGeom>
              <a:blipFill rotWithShape="1">
                <a:blip r:embed="rId2"/>
                <a:stretch>
                  <a:fillRect l="-4" t="-33" r="-1573" b="33"/>
                </a:stretch>
              </a:blipFill>
            </p:spPr>
            <p:txBody>
              <a:bodyPr/>
              <a:lstStyle/>
              <a:p>
                <a:r>
                  <a:rPr lang="zh-CN" altLang="en-US">
                    <a:noFill/>
                  </a:rPr>
                  <a:t> </a:t>
                </a:r>
              </a:p>
            </p:txBody>
          </p:sp>
        </mc:Fallback>
      </mc:AlternateContent>
      <p:sp>
        <p:nvSpPr>
          <p:cNvPr id="4" name="QC_5_AN.2_1#8f7a66ca4.bracket?pid=782ff237c&amp;color=0,0,0&amp;vpa=1&amp;vtp=1"/>
          <p:cNvSpPr/>
          <p:nvPr/>
        </p:nvSpPr>
        <p:spPr>
          <a:xfrm>
            <a:off x="6751701" y="1886400"/>
            <a:ext cx="385763"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sp>
        <p:nvSpPr>
          <p:cNvPr id="5" name="QC_5_BD.1_3#8f7a66ca4.choices?htil=1&amp;pid=782ff237c&amp;color=0,0,0&amp;vtp=1&amp;bbb=1"/>
          <p:cNvSpPr/>
          <p:nvPr/>
        </p:nvSpPr>
        <p:spPr>
          <a:xfrm>
            <a:off x="722376" y="2389862"/>
            <a:ext cx="8878824" cy="18669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A.起始前两侧溶液质量浓度相等，但物质的量浓度不相等</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.推测装置内溶液渗透平衡时，乙侧液面高于甲侧</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.用纱布或滤纸取代膀胱膜不会出现相同的实验现象</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.装置内溶液渗透平衡时，将没有水分子通过中间的膀胱膜</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AS.41_1#b8d027043?pid=762f4daac&amp;color=0,0,0&amp;vtp=1&amp;bt=1&amp;bbb=1&amp;hb=1"/>
              <p:cNvSpPr/>
              <p:nvPr/>
            </p:nvSpPr>
            <p:spPr>
              <a:xfrm>
                <a:off x="722376" y="972000"/>
                <a:ext cx="10753344" cy="27559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图甲装置中，由于漏斗内液柱压力的作用，当液面不再上升时，膜两侧仍有浓度差</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b</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溶</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液浓度大于</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溶液浓度，A错误；如果图乙装置中都是葡萄糖溶液且</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d</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侧浓度高于</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由于水分子</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和葡萄糖分子都能通过半透膜</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，因此，最终</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d</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侧液面与</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侧相平，B错误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图丙视野中央的植物细</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胞处于质壁分离状态</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，由于题中未给出图丙中细胞下一时刻的状态</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此时细胞可能吸水也可能失</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水</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，还可能既不吸水也不失水，C正确；图丙视野中的细胞通过渗透作用吸水或失水，</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细胞膜</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液泡膜以及两层膜之间的细胞质称为原生质层</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，原生质层相当于半透膜，D错误。</a:t>
                </a:r>
                <a:endParaRPr lang="en-US" altLang="zh-CN" sz="2200" dirty="0"/>
              </a:p>
            </p:txBody>
          </p:sp>
        </mc:Choice>
        <mc:Fallback>
          <p:sp>
            <p:nvSpPr>
              <p:cNvPr id="2" name="QC_4_AS.41_1#b8d027043?pid=762f4daac&amp;color=0,0,0&amp;vtp=1&amp;bt=1&amp;bbb=1&amp;hb=1"/>
              <p:cNvSpPr>
                <a:spLocks noRot="1" noChangeAspect="1" noMove="1" noResize="1" noEditPoints="1" noAdjustHandles="1" noChangeArrowheads="1" noChangeShapeType="1" noTextEdit="1"/>
              </p:cNvSpPr>
              <p:nvPr/>
            </p:nvSpPr>
            <p:spPr>
              <a:xfrm>
                <a:off x="722376" y="972000"/>
                <a:ext cx="10753344" cy="2755900"/>
              </a:xfrm>
              <a:prstGeom prst="rect">
                <a:avLst/>
              </a:prstGeom>
              <a:blipFill rotWithShape="1">
                <a:blip r:embed="rId1"/>
                <a:stretch>
                  <a:fillRect l="-4" t="-16" r="-839" b="16"/>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BD.42_1#31134b1d5?sp=1&amp;pid=762f4daac&amp;color=0,0,0&amp;vtp=1&amp;bt=1&amp;bbb=1&amp;hb=1"/>
          <p:cNvSpPr/>
          <p:nvPr/>
        </p:nvSpPr>
        <p:spPr>
          <a:xfrm>
            <a:off x="722376" y="972000"/>
            <a:ext cx="10753344" cy="9144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［福建泉州2024高一上期中］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如图是在不同情况下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成熟植物细胞的细胞液浓度随时间变化的</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曲线图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。下列关于图甲、乙、</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丙的叙述不正确的是</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4_AN.43_1#31134b1d5.bracket?pid=762f4daac&amp;color=0,0,0&amp;vpa=13&amp;vtp=1"/>
          <p:cNvSpPr/>
          <p:nvPr/>
        </p:nvSpPr>
        <p:spPr>
          <a:xfrm>
            <a:off x="6510401" y="1429200"/>
            <a:ext cx="355600"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pic>
        <p:nvPicPr>
          <p:cNvPr id="4" name="QC_4_BD.42_2#31134b1d5?htil=10&amp;pid=762f4daac&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7073504" y="2021528"/>
            <a:ext cx="4343400" cy="1508760"/>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5" name="QC_4_BD.42_3#31134b1d5.choices?htil=10&amp;pid=762f4daac&amp;color=0,0,0&amp;vtp=1&amp;bbb=1&amp;hb=1"/>
          <p:cNvSpPr/>
          <p:nvPr/>
        </p:nvSpPr>
        <p:spPr>
          <a:xfrm>
            <a:off x="722376" y="1932662"/>
            <a:ext cx="6272784" cy="23241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A.初始时外界溶液浓度大于细胞液浓度的是甲与丙</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.图乙中B点之后</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细胞液浓度下降速度减慢可能与细胞</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壁有关</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.图丙中C点时原生质体体积最小，细胞吸水能力最小</a:t>
            </a:r>
            <a:endParaRPr lang="en-US" altLang="zh-CN" sz="2000" dirty="0"/>
          </a:p>
          <a:p>
            <a:pPr latinLnBrk="1">
              <a:lnSpc>
                <a:spcPts val="3700"/>
              </a:lnSpc>
            </a:pPr>
            <a:r>
              <a:rPr lang="en-US" altLang="zh-CN" sz="2000" b="0" i="0" spc="-5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.发生质壁分离的过程中，水分子能通过细胞膜和液泡膜</a:t>
            </a:r>
            <a:endParaRPr lang="en-US" altLang="zh-CN" sz="2000" spc="-5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AS.44_1#31134b1d5?pid=762f4daac&amp;color=0,0,0&amp;vtp=1&amp;bt=1&amp;bbb=1&amp;hb=1"/>
          <p:cNvSpPr/>
          <p:nvPr/>
        </p:nvSpPr>
        <p:spPr>
          <a:xfrm>
            <a:off x="722376" y="972000"/>
            <a:ext cx="10753344" cy="2755900"/>
          </a:xfrm>
          <a:prstGeom prst="rect">
            <a:avLst/>
          </a:prstGeom>
          <a:noFill/>
        </p:spPr>
        <p:txBody>
          <a:bodyPr wrap="none" lIns="0" tIns="0" rIns="0" bIns="0" rtlCol="0" anchor="t"/>
          <a:lstStyle/>
          <a:p>
            <a:pPr algn="l" latinLnBrk="1">
              <a:lnSpc>
                <a:spcPts val="3700"/>
              </a:lnSpc>
            </a:pPr>
            <a:r>
              <a:rPr lang="en-US" altLang="zh-CN" sz="2200" b="1" i="0" spc="-5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spc="-5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分析题图可知，初始时，甲和丙的细胞液浓度都变大，说明细胞失水</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pc="-5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外界溶液浓度大于细</a:t>
            </a:r>
            <a:endParaRPr lang="en-US" altLang="zh-CN" sz="2000" b="0" i="0" spc="-5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pc="-5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胞液浓度</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；而乙细胞液浓度初始时减小，说明细胞吸水，外界溶液浓度小于细胞液浓度，A</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a:t>
            </a:r>
            <a:r>
              <a:rPr lang="en-US" altLang="zh-CN" sz="2000" b="0" i="0" spc="-5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spc="-5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pc="-5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图乙中</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B点之后，细胞液浓度下降速度减慢，即植物细胞吸水速率减慢，可能是受到细胞壁的限制</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pc="-5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b="0" i="0" spc="-50" smtClean="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600"/>
              </a:lnSpc>
            </a:pPr>
            <a:r>
              <a:rPr lang="en-US" altLang="zh-CN" sz="2000" b="0" i="0" spc="-5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正确。图丙中，细胞液浓度随时间延长先变大后变小，可表示质壁分离及复原的过程，</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spc="-5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点时细胞</a:t>
            </a:r>
            <a:endParaRPr lang="en-US" altLang="zh-CN" sz="2000" b="0" i="0" spc="-5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pc="-5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液浓度最大</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，细胞失水最多，原生质体体积最小，细胞吸水能力最大，C错误</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pc="-5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成熟植物细胞发生</a:t>
            </a:r>
            <a:endParaRPr lang="en-US" altLang="zh-CN" sz="2000" b="0" i="0" spc="-5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pc="-5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质壁分离的过程中</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，水分子由细胞液进入外界溶液，需通过细胞膜和液泡膜，D正确。</a:t>
            </a:r>
            <a:endParaRPr lang="en-US" altLang="zh-CN" sz="2200" spc="-5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BD.45_1#a435596c1?sp=1&amp;pid=762f4daac&amp;color=0,0,0&amp;vtp=1&amp;bt=1&amp;bbb=1&amp;hb=1"/>
          <p:cNvSpPr/>
          <p:nvPr/>
        </p:nvSpPr>
        <p:spPr>
          <a:xfrm>
            <a:off x="722376" y="972000"/>
            <a:ext cx="10753344" cy="9144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5.将同一部位的紫色洋葱外表皮细胞分别浸在甲、乙、丙</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3种溶液中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测得细胞膜与细胞壁间平</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均距离变化如图所示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下列叙述正确的是</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4_AN.46_1#a435596c1.bracket?pid=762f4daac&amp;color=0,0,0&amp;vpa=14&amp;vtp=1"/>
          <p:cNvSpPr/>
          <p:nvPr/>
        </p:nvSpPr>
        <p:spPr>
          <a:xfrm>
            <a:off x="5481701" y="1429200"/>
            <a:ext cx="385763"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pic>
        <p:nvPicPr>
          <p:cNvPr id="4" name="QC_4_BD.45_2#a435596c1?htil=11&amp;pid=762f4daac&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8945421" y="2021528"/>
            <a:ext cx="2221992" cy="1856232"/>
          </a:xfrm>
          <a:prstGeom prst="rect">
            <a:avLst/>
          </a:prstGeom>
          <a:noFill/>
          <a:extLst>
            <a:ext uri="{909E8E84-426E-40DD-AFC4-6F175D3DCCD1}">
              <a14:hiddenFill xmlns:a14="http://schemas.microsoft.com/office/drawing/2010/main">
                <a:solidFill>
                  <a:scrgbClr r="0" g="0" b="0">
                    <a:alpha val="0"/>
                  </a:scrgbClr>
                </a:solidFill>
              </a14:hiddenFill>
            </a:ext>
          </a:extLst>
        </p:spPr>
      </p:pic>
      <mc:AlternateContent xmlns:mc="http://schemas.openxmlformats.org/markup-compatibility/2006">
        <mc:Choice xmlns:a14="http://schemas.microsoft.com/office/drawing/2010/main" Requires="a14">
          <p:sp>
            <p:nvSpPr>
              <p:cNvPr id="5" name="QC_4_BD.45_3#a435596c1.choices?htil=11&amp;pid=762f4daac&amp;color=0,0,0&amp;vtp=1&amp;bbb=1"/>
              <p:cNvSpPr/>
              <p:nvPr/>
            </p:nvSpPr>
            <p:spPr>
              <a:xfrm>
                <a:off x="722376" y="1932662"/>
                <a:ext cx="8394192" cy="18669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A.实验开始时，甲、乙溶液的浓度均小于洋葱外表皮细胞的细胞液浓度</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𝑡</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m:t>
                        </m:r>
                      </m:sub>
                    </m:sSub>
                  </m:oMath>
                </a14:m>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时相比，</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𝑡</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时乙溶液中洋葱外表皮细胞的细胞液浓度未发生变化</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.实验过程中，丙溶液中没有水分子进出洋葱外表皮细胞</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𝑡</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2000" b="0" i="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时刻与</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𝑡</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m:t>
                        </m:r>
                      </m:sub>
                    </m:sSub>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时刻相比</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，甲、乙溶液的浓度都有所下降</a:t>
                </a:r>
                <a:endParaRPr lang="en-US" altLang="zh-CN" sz="2000" dirty="0"/>
              </a:p>
            </p:txBody>
          </p:sp>
        </mc:Choice>
        <mc:Fallback>
          <p:sp>
            <p:nvSpPr>
              <p:cNvPr id="5" name="QC_4_BD.45_3#a435596c1.choices?htil=11&amp;pid=762f4daac&amp;color=0,0,0&amp;vtp=1&amp;bbb=1"/>
              <p:cNvSpPr>
                <a:spLocks noRot="1" noChangeAspect="1" noMove="1" noResize="1" noEditPoints="1" noAdjustHandles="1" noChangeArrowheads="1" noChangeShapeType="1" noTextEdit="1"/>
              </p:cNvSpPr>
              <p:nvPr/>
            </p:nvSpPr>
            <p:spPr>
              <a:xfrm>
                <a:off x="722376" y="1932662"/>
                <a:ext cx="8394192" cy="1866900"/>
              </a:xfrm>
              <a:prstGeom prst="rect">
                <a:avLst/>
              </a:prstGeom>
              <a:blipFill rotWithShape="1">
                <a:blip r:embed="rId2"/>
                <a:stretch>
                  <a:fillRect l="-5" t="-19" r="6" b="1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AS.47_1#a435596c1?pid=762f4daac&amp;color=0,0,0&amp;vtp=1&amp;bt=1&amp;bbb=1&amp;hb=1"/>
              <p:cNvSpPr/>
              <p:nvPr/>
            </p:nvSpPr>
            <p:spPr>
              <a:xfrm>
                <a:off x="722376" y="972000"/>
                <a:ext cx="10753344" cy="36703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分析题图可知，实验开始时，甲</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乙溶液中的洋葱外表皮细胞的细胞膜与细胞壁间平均距</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离逐渐增大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，细胞失水，说明甲、乙溶液的浓度均大于洋葱外表皮细胞的细胞液浓度，A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由于乙溶液中的洋葱外表皮细胞能发生质壁分离后的自动复原</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，说明有溶质进入细胞内</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𝑡</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m:t>
                        </m:r>
                      </m:sub>
                    </m:sSub>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相比，</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𝑡</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时其细胞液浓度有所上升</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，B错误。将紫色洋葱外表皮细胞放在丙溶液中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细胞壁和细</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胞膜之间的平均距离没有发生变化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，说明细胞发生吸水或进出细胞的水分子数目大致相同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处于</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动态平衡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，C错误。实验结束时，甲溶液由于洋葱外表皮细胞失水，溶液浓度有所减小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乙溶液</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由于洋葱外表皮细胞吸收了溶质分子</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，溶液浓度也有所减小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故与</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𝑡</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m:t>
                        </m:r>
                      </m:sub>
                    </m:sSub>
                  </m:oMath>
                </a14:m>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时刻相比，</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𝑡</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时刻甲</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乙溶</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液的浓度都有所下降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，D正确。</a:t>
                </a:r>
                <a:endParaRPr lang="en-US" altLang="zh-CN" sz="2200" dirty="0"/>
              </a:p>
            </p:txBody>
          </p:sp>
        </mc:Choice>
        <mc:Fallback>
          <p:sp>
            <p:nvSpPr>
              <p:cNvPr id="2" name="QC_4_AS.47_1#a435596c1?pid=762f4daac&amp;color=0,0,0&amp;vtp=1&amp;bt=1&amp;bbb=1&amp;hb=1"/>
              <p:cNvSpPr>
                <a:spLocks noRot="1" noChangeAspect="1" noMove="1" noResize="1" noEditPoints="1" noAdjustHandles="1" noChangeArrowheads="1" noChangeShapeType="1" noTextEdit="1"/>
              </p:cNvSpPr>
              <p:nvPr/>
            </p:nvSpPr>
            <p:spPr>
              <a:xfrm>
                <a:off x="722376" y="972000"/>
                <a:ext cx="10753344" cy="3670300"/>
              </a:xfrm>
              <a:prstGeom prst="rect">
                <a:avLst/>
              </a:prstGeom>
              <a:blipFill rotWithShape="1">
                <a:blip r:embed="rId1"/>
                <a:stretch>
                  <a:fillRect l="-4" t="-12" r="-402" b="12"/>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4_BD.48_1#60142d5be?sp=1&amp;pid=762f4daac&amp;color=0,0,0&amp;vtp=1&amp;bt=1&amp;bbb=1&amp;hb=1"/>
              <p:cNvSpPr/>
              <p:nvPr/>
            </p:nvSpPr>
            <p:spPr>
              <a:xfrm>
                <a:off x="722376" y="972000"/>
                <a:ext cx="10753344" cy="13716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［广东广州2025高一上期中］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哺乳动物的成熟红细胞结构简单、取材方便</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是研究细胞膜结构</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和功能的良好材料</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。如图是猪的红细胞在不同浓度的</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NaCl</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溶液中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红细胞体积和初始体积之比的</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变化曲线</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O</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点对应的浓度为红细胞吸水涨破时的</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NaCl</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浓度</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。请回答下列问题：</a:t>
                </a:r>
                <a:endParaRPr lang="en-US" altLang="zh-CN" sz="2000" dirty="0"/>
              </a:p>
            </p:txBody>
          </p:sp>
        </mc:Choice>
        <mc:Fallback>
          <p:sp>
            <p:nvSpPr>
              <p:cNvPr id="2" name="QO_4_BD.48_1#60142d5be?sp=1&amp;pid=762f4daac&amp;color=0,0,0&amp;vtp=1&amp;bt=1&amp;bbb=1&amp;hb=1"/>
              <p:cNvSpPr>
                <a:spLocks noRot="1" noChangeAspect="1" noMove="1" noResize="1" noEditPoints="1" noAdjustHandles="1" noChangeArrowheads="1" noChangeShapeType="1" noTextEdit="1"/>
              </p:cNvSpPr>
              <p:nvPr/>
            </p:nvSpPr>
            <p:spPr>
              <a:xfrm>
                <a:off x="722376" y="972000"/>
                <a:ext cx="10753344" cy="1371600"/>
              </a:xfrm>
              <a:prstGeom prst="rect">
                <a:avLst/>
              </a:prstGeom>
              <a:blipFill rotWithShape="1">
                <a:blip r:embed="rId1"/>
                <a:stretch>
                  <a:fillRect l="-4" t="-33" r="-407" b="33"/>
                </a:stretch>
              </a:blipFill>
            </p:spPr>
            <p:txBody>
              <a:bodyPr/>
              <a:lstStyle/>
              <a:p>
                <a:r>
                  <a:rPr lang="zh-CN" altLang="en-US">
                    <a:noFill/>
                  </a:rPr>
                  <a:t> </a:t>
                </a:r>
              </a:p>
            </p:txBody>
          </p:sp>
        </mc:Fallback>
      </mc:AlternateContent>
      <p:pic>
        <p:nvPicPr>
          <p:cNvPr id="3" name="QO_4_BD.48_2#60142d5be?pid=762f4daac&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4453128" y="2478728"/>
            <a:ext cx="3291840" cy="2487168"/>
          </a:xfrm>
          <a:prstGeom prst="rect">
            <a:avLst/>
          </a:prstGeom>
          <a:noFill/>
          <a:extLst>
            <a:ext uri="{909E8E84-426E-40DD-AFC4-6F175D3DCCD1}">
              <a14:hiddenFill xmlns:a14="http://schemas.microsoft.com/office/drawing/2010/main">
                <a:solidFill>
                  <a:scrgbClr r="0" g="0" b="0">
                    <a:alpha val="0"/>
                  </a:scrgbClr>
                </a:solidFill>
              </a14:hiddenFill>
            </a:ext>
          </a:extLst>
        </p:spPr>
      </p:pic>
    </p:spTree>
  </p:cSld>
  <p:clrMapOvr>
    <a:masterClrMapping/>
  </p:clrMapOvr>
  <p:transition>
    <p:fade/>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5_BD.49_1#1c4b33d9c?pid=60142d5be&amp;color=0,0,0&amp;mp=1&amp;vtp=1&amp;bt=1&amp;bbb=1&amp;hb=1"/>
              <p:cNvSpPr/>
              <p:nvPr/>
            </p:nvSpPr>
            <p:spPr>
              <a:xfrm>
                <a:off x="722376" y="972000"/>
                <a:ext cx="10753344" cy="13716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（1）将红细胞放入低渗溶液中，细胞吸水涨破，内容物流出，其细胞膜又会重新封闭起来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体现了细胞膜结构具有</a:t>
                </a:r>
                <a:r>
                  <a:rPr lang="en-US" altLang="zh-CN" sz="20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的特点</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。根据图示可知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猪的红细胞在浓度为</a:t>
                </a:r>
                <a:r>
                  <a:rPr lang="en-US" altLang="zh-CN" sz="20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a:t>
                </a:r>
                <a:endParaRPr lang="en-US" altLang="zh-CN" sz="2000" i="0" smtClean="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600"/>
                  </a:lnSpc>
                </a:pP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mmol</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L</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p>
                    </m:sSup>
                  </m:oMath>
                </a14:m>
                <a:r>
                  <a:rPr lang="en-US" altLang="zh-CN" sz="2000" b="0" i="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NaCl</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溶液中能保持正常形态。</a:t>
                </a:r>
                <a:endParaRPr lang="en-US" altLang="zh-CN" sz="2000" dirty="0"/>
              </a:p>
            </p:txBody>
          </p:sp>
        </mc:Choice>
        <mc:Fallback>
          <p:sp>
            <p:nvSpPr>
              <p:cNvPr id="2" name="QB_5_BD.49_1#1c4b33d9c?pid=60142d5be&amp;color=0,0,0&amp;mp=1&amp;vtp=1&amp;bt=1&amp;bbb=1&amp;hb=1"/>
              <p:cNvSpPr>
                <a:spLocks noRot="1" noChangeAspect="1" noMove="1" noResize="1" noEditPoints="1" noAdjustHandles="1" noChangeArrowheads="1" noChangeShapeType="1" noTextEdit="1"/>
              </p:cNvSpPr>
              <p:nvPr/>
            </p:nvSpPr>
            <p:spPr>
              <a:xfrm>
                <a:off x="722376" y="972000"/>
                <a:ext cx="10753344" cy="1371600"/>
              </a:xfrm>
              <a:prstGeom prst="rect">
                <a:avLst/>
              </a:prstGeom>
              <a:blipFill rotWithShape="1">
                <a:blip r:embed="rId1"/>
                <a:stretch>
                  <a:fillRect l="-4" t="-33" b="33"/>
                </a:stretch>
              </a:blipFill>
            </p:spPr>
            <p:txBody>
              <a:bodyPr/>
              <a:lstStyle/>
              <a:p>
                <a:r>
                  <a:rPr lang="zh-CN" altLang="en-US">
                    <a:noFill/>
                  </a:rPr>
                  <a:t> </a:t>
                </a:r>
              </a:p>
            </p:txBody>
          </p:sp>
        </mc:Fallback>
      </mc:AlternateContent>
      <p:sp>
        <p:nvSpPr>
          <p:cNvPr id="3" name="QB_5_AN.50_1#1c4b33d9c.blank?pid=60142d5be&amp;color=0,0,0&amp;mp=1&amp;vpa=15&amp;vtp=1&amp;bbb=1"/>
          <p:cNvSpPr/>
          <p:nvPr/>
        </p:nvSpPr>
        <p:spPr>
          <a:xfrm>
            <a:off x="3271901" y="1391100"/>
            <a:ext cx="1708150"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一定的流动性</a:t>
            </a:r>
            <a:endParaRPr lang="en-US" altLang="zh-CN" sz="2000" dirty="0"/>
          </a:p>
        </p:txBody>
      </p:sp>
      <p:sp>
        <p:nvSpPr>
          <p:cNvPr id="4" name="QB_5_AN.51_1#1c4b33d9c.blank?pid=60142d5be&amp;color=0,0,0&amp;mp=1&amp;vpa=16&amp;vtp=1&amp;bbb=1"/>
          <p:cNvSpPr/>
          <p:nvPr/>
        </p:nvSpPr>
        <p:spPr>
          <a:xfrm>
            <a:off x="10091801" y="1391100"/>
            <a:ext cx="655638"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150</a:t>
            </a:r>
            <a:endParaRPr lang="en-US" altLang="zh-CN" sz="2000" dirty="0"/>
          </a:p>
        </p:txBody>
      </p:sp>
      <mc:AlternateContent xmlns:mc="http://schemas.openxmlformats.org/markup-compatibility/2006">
        <mc:Choice xmlns:a14="http://schemas.microsoft.com/office/drawing/2010/main" Requires="a14">
          <p:sp>
            <p:nvSpPr>
              <p:cNvPr id="5" name="QB_5_AS.52_1#1c4b33d9c?pid=60142d5be&amp;color=0,0,0&amp;vtp=1&amp;bbb=1&amp;hb=1"/>
              <p:cNvSpPr/>
              <p:nvPr/>
            </p:nvSpPr>
            <p:spPr>
              <a:xfrm>
                <a:off x="722376" y="2351728"/>
                <a:ext cx="10753344" cy="18415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将红细胞放入低渗溶液中，细胞吸水涨破，内容物流出，其细胞膜又会重新封闭起来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种结构称为红细胞血影</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。涨破的细胞又能重新封闭，这体现了细胞膜具有流动性的结构特点</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根</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据图示可知</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，猪的红细胞在浓度为</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150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mmol</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L</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p>
                    </m:sSup>
                  </m:oMath>
                </a14:m>
                <a:r>
                  <a:rPr lang="en-US" altLang="zh-CN" sz="2000" b="0" i="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NaCl</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溶液中能保持正常形态</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猪的红细胞体</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积和初始体积之比为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1），表明在该浓度条件下，猪的红细胞表现为渗透平衡。</a:t>
                </a:r>
                <a:endParaRPr lang="en-US" altLang="zh-CN" sz="2200" dirty="0"/>
              </a:p>
            </p:txBody>
          </p:sp>
        </mc:Choice>
        <mc:Fallback>
          <p:sp>
            <p:nvSpPr>
              <p:cNvPr id="5" name="QB_5_AS.52_1#1c4b33d9c?pid=60142d5be&amp;color=0,0,0&amp;vtp=1&amp;bbb=1&amp;hb=1"/>
              <p:cNvSpPr>
                <a:spLocks noRot="1" noChangeAspect="1" noMove="1" noResize="1" noEditPoints="1" noAdjustHandles="1" noChangeArrowheads="1" noChangeShapeType="1" noTextEdit="1"/>
              </p:cNvSpPr>
              <p:nvPr/>
            </p:nvSpPr>
            <p:spPr>
              <a:xfrm>
                <a:off x="722376" y="2351728"/>
                <a:ext cx="10753344" cy="1841500"/>
              </a:xfrm>
              <a:prstGeom prst="rect">
                <a:avLst/>
              </a:prstGeom>
              <a:blipFill rotWithShape="1">
                <a:blip r:embed="rId2"/>
                <a:stretch>
                  <a:fillRect l="-4" t="-18" r="-402" b="18"/>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5">
                                            <p:txEl>
                                              <p:pRg st="1" end="1"/>
                                            </p:txEl>
                                          </p:spTgt>
                                        </p:tgtEl>
                                        <p:attrNameLst>
                                          <p:attrName>style.visibility</p:attrName>
                                        </p:attrNameLst>
                                      </p:cBhvr>
                                      <p:to>
                                        <p:strVal val="visible"/>
                                      </p:to>
                                    </p:set>
                                    <p:animEffect transition="in" filter="fade">
                                      <p:cBhvr>
                                        <p:cTn id="29" dur="500"/>
                                        <p:tgtEl>
                                          <p:spTgt spid="5">
                                            <p:txEl>
                                              <p:pRg st="1" end="1"/>
                                            </p:txEl>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5">
                                            <p:txEl>
                                              <p:pRg st="2" end="2"/>
                                            </p:txEl>
                                          </p:spTgt>
                                        </p:tgtEl>
                                        <p:attrNameLst>
                                          <p:attrName>style.visibility</p:attrName>
                                        </p:attrNameLst>
                                      </p:cBhvr>
                                      <p:to>
                                        <p:strVal val="visible"/>
                                      </p:to>
                                    </p:set>
                                    <p:animEffect transition="in" filter="fade">
                                      <p:cBhvr>
                                        <p:cTn id="32" dur="500"/>
                                        <p:tgtEl>
                                          <p:spTgt spid="5">
                                            <p:txEl>
                                              <p:pRg st="2" end="2"/>
                                            </p:txEl>
                                          </p:spTgt>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5">
                                            <p:txEl>
                                              <p:pRg st="3" end="3"/>
                                            </p:txEl>
                                          </p:spTgt>
                                        </p:tgtEl>
                                        <p:attrNameLst>
                                          <p:attrName>style.visibility</p:attrName>
                                        </p:attrNameLst>
                                      </p:cBhvr>
                                      <p:to>
                                        <p:strVal val="visible"/>
                                      </p:to>
                                    </p:set>
                                    <p:animEffect transition="in" filter="fade">
                                      <p:cBhvr>
                                        <p:cTn id="35" dur="500"/>
                                        <p:tgtEl>
                                          <p:spTgt spid="5">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5_BD.53_1#e19c7fea4?pid=60142d5be&amp;color=0,0,0&amp;vtp=1&amp;bt=1&amp;bbb=1&amp;hb=1"/>
              <p:cNvSpPr/>
              <p:nvPr/>
            </p:nvSpPr>
            <p:spPr>
              <a:xfrm>
                <a:off x="722376" y="972000"/>
                <a:ext cx="10753344" cy="18288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（2）分析题图，将相同的猪的成熟红细胞甲、乙分别放置在A点和B点对应浓度的</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NaCl</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溶液中</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一段时间后</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红细胞乙的吸水能力</a:t>
                </a:r>
                <a:r>
                  <a:rPr lang="en-US" altLang="zh-CN" sz="20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填“大于”“小于”或“等于”）红细胞甲</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原因是</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____________________________________________________________________________________</a:t>
                </a:r>
                <a:endParaRPr lang="en-US" altLang="zh-CN" sz="2000" i="0" smtClean="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600"/>
                  </a:lnSpc>
                </a:pPr>
                <a:r>
                  <a:rPr lang="en-US" altLang="zh-CN" sz="20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B_5_BD.53_1#e19c7fea4?pid=60142d5be&amp;color=0,0,0&amp;vtp=1&amp;bt=1&amp;bbb=1&amp;hb=1"/>
              <p:cNvSpPr>
                <a:spLocks noRot="1" noChangeAspect="1" noMove="1" noResize="1" noEditPoints="1" noAdjustHandles="1" noChangeArrowheads="1" noChangeShapeType="1" noTextEdit="1"/>
              </p:cNvSpPr>
              <p:nvPr/>
            </p:nvSpPr>
            <p:spPr>
              <a:xfrm>
                <a:off x="722376" y="972000"/>
                <a:ext cx="10753344" cy="1828800"/>
              </a:xfrm>
              <a:prstGeom prst="rect">
                <a:avLst/>
              </a:prstGeom>
              <a:blipFill rotWithShape="1">
                <a:blip r:embed="rId1"/>
                <a:stretch>
                  <a:fillRect l="-4" t="-25" r="-402" b="25"/>
                </a:stretch>
              </a:blipFill>
            </p:spPr>
            <p:txBody>
              <a:bodyPr/>
              <a:lstStyle/>
              <a:p>
                <a:r>
                  <a:rPr lang="zh-CN" altLang="en-US">
                    <a:noFill/>
                  </a:rPr>
                  <a:t> </a:t>
                </a:r>
              </a:p>
            </p:txBody>
          </p:sp>
        </mc:Fallback>
      </mc:AlternateContent>
      <p:sp>
        <p:nvSpPr>
          <p:cNvPr id="3" name="QB_5_AN.54_1#e19c7fea4.blank?pid=60142d5be&amp;color=0,0,0&amp;vpa=17&amp;vtp=1&amp;bbb=1"/>
          <p:cNvSpPr/>
          <p:nvPr/>
        </p:nvSpPr>
        <p:spPr>
          <a:xfrm>
            <a:off x="4541901" y="1391100"/>
            <a:ext cx="692150"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大于</a:t>
            </a:r>
            <a:endParaRPr lang="en-US" altLang="zh-CN" sz="2000" dirty="0"/>
          </a:p>
        </p:txBody>
      </p:sp>
      <mc:AlternateContent xmlns:mc="http://schemas.openxmlformats.org/markup-compatibility/2006">
        <mc:Choice xmlns:a14="http://schemas.microsoft.com/office/drawing/2010/main" Requires="a14">
          <p:sp>
            <p:nvSpPr>
              <p:cNvPr id="4" name="QB_5_AN.55_1#e19c7fea4.blank?pid=60142d5be&amp;color=0,0,0&amp;vpa=18&amp;vtp=1&amp;bbb=1&amp;hb=1"/>
              <p:cNvSpPr/>
              <p:nvPr/>
            </p:nvSpPr>
            <p:spPr>
              <a:xfrm>
                <a:off x="722377" y="1848300"/>
                <a:ext cx="10753344" cy="914400"/>
              </a:xfrm>
              <a:prstGeom prst="rect">
                <a:avLst/>
              </a:prstGeom>
              <a:noFill/>
            </p:spPr>
            <p:txBody>
              <a:bodyPr wrap="square" lIns="0" tIns="0" rIns="0" bIns="0" rtlCol="0" anchor="t"/>
              <a:lstStyle/>
              <a:p>
                <a:pPr latinLnBrk="1">
                  <a:lnSpc>
                    <a:spcPct val="1500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A、B两点对应的</a:t>
                </a:r>
                <a14:m>
                  <m:oMath xmlns:m="http://schemas.openxmlformats.org/officeDocument/2006/math">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𝐍𝐚𝐂𝐥</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溶液浓度均大于细胞液浓度，B点浓度更大，一段时间后，</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乙细胞失水更多</a:t>
                </a:r>
                <a:r>
                  <a:rPr lang="en-US" altLang="zh-CN" sz="2000" b="1" i="0" smtClean="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，细胞液浓度更大</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，吸水能力更强</a:t>
                </a:r>
                <a:endParaRPr lang="en-US" altLang="zh-CN" sz="2000" dirty="0"/>
              </a:p>
            </p:txBody>
          </p:sp>
        </mc:Choice>
        <mc:Fallback>
          <p:sp>
            <p:nvSpPr>
              <p:cNvPr id="4" name="QB_5_AN.55_1#e19c7fea4.blank?pid=60142d5be&amp;color=0,0,0&amp;vpa=18&amp;vtp=1&amp;bbb=1&amp;hb=1"/>
              <p:cNvSpPr>
                <a:spLocks noRot="1" noChangeAspect="1" noMove="1" noResize="1" noEditPoints="1" noAdjustHandles="1" noChangeArrowheads="1" noChangeShapeType="1" noTextEdit="1"/>
              </p:cNvSpPr>
              <p:nvPr/>
            </p:nvSpPr>
            <p:spPr>
              <a:xfrm>
                <a:off x="722377" y="1848300"/>
                <a:ext cx="10753344" cy="914400"/>
              </a:xfrm>
              <a:prstGeom prst="rect">
                <a:avLst/>
              </a:prstGeom>
              <a:blipFill rotWithShape="1">
                <a:blip r:embed="rId2"/>
                <a:stretch>
                  <a:fillRect l="-4" t="-49" r="-2209" b="49"/>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5" name="QB_5_AS.56_1#e19c7fea4?pid=60142d5be&amp;color=0,0,0&amp;vtp=1&amp;bt=1&amp;bbb=1&amp;hb=1"/>
              <p:cNvSpPr/>
              <p:nvPr/>
            </p:nvSpPr>
            <p:spPr>
              <a:xfrm>
                <a:off x="722376" y="2808928"/>
                <a:ext cx="10753344" cy="18415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将相同的猪的成熟红细胞甲、乙分别放置在A点和B点对应浓度的</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NaCl</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溶液中，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一段时间后</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二者的体积和初始体积之比均小于</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1，且乙的比值更小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说明这两个浓度均大于猪红细胞的细胞</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内液浓度</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，且红细胞乙的失水量多于红细胞甲的失水量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红细胞乙的渗透压高于红细胞甲的渗透</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压</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，所以红细胞乙的吸水能力大于红细胞甲的吸水能力。</a:t>
                </a:r>
                <a:endParaRPr lang="en-US" altLang="zh-CN" sz="2200" dirty="0"/>
              </a:p>
            </p:txBody>
          </p:sp>
        </mc:Choice>
        <mc:Fallback>
          <p:sp>
            <p:nvSpPr>
              <p:cNvPr id="5" name="QB_5_AS.56_1#e19c7fea4?pid=60142d5be&amp;color=0,0,0&amp;vtp=1&amp;bt=1&amp;bbb=1&amp;hb=1"/>
              <p:cNvSpPr>
                <a:spLocks noRot="1" noChangeAspect="1" noMove="1" noResize="1" noEditPoints="1" noAdjustHandles="1" noChangeArrowheads="1" noChangeShapeType="1" noTextEdit="1"/>
              </p:cNvSpPr>
              <p:nvPr/>
            </p:nvSpPr>
            <p:spPr>
              <a:xfrm>
                <a:off x="722376" y="2808928"/>
                <a:ext cx="10753344" cy="1841500"/>
              </a:xfrm>
              <a:prstGeom prst="rect">
                <a:avLst/>
              </a:prstGeom>
              <a:blipFill rotWithShape="1">
                <a:blip r:embed="rId3"/>
                <a:stretch>
                  <a:fillRect l="-4" t="-18" r="-2970" b="18"/>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5">
                                            <p:txEl>
                                              <p:pRg st="1" end="1"/>
                                            </p:txEl>
                                          </p:spTgt>
                                        </p:tgtEl>
                                        <p:attrNameLst>
                                          <p:attrName>style.visibility</p:attrName>
                                        </p:attrNameLst>
                                      </p:cBhvr>
                                      <p:to>
                                        <p:strVal val="visible"/>
                                      </p:to>
                                    </p:set>
                                    <p:animEffect transition="in" filter="fade">
                                      <p:cBhvr>
                                        <p:cTn id="29" dur="500"/>
                                        <p:tgtEl>
                                          <p:spTgt spid="5">
                                            <p:txEl>
                                              <p:pRg st="1" end="1"/>
                                            </p:txEl>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5">
                                            <p:txEl>
                                              <p:pRg st="2" end="2"/>
                                            </p:txEl>
                                          </p:spTgt>
                                        </p:tgtEl>
                                        <p:attrNameLst>
                                          <p:attrName>style.visibility</p:attrName>
                                        </p:attrNameLst>
                                      </p:cBhvr>
                                      <p:to>
                                        <p:strVal val="visible"/>
                                      </p:to>
                                    </p:set>
                                    <p:animEffect transition="in" filter="fade">
                                      <p:cBhvr>
                                        <p:cTn id="32" dur="500"/>
                                        <p:tgtEl>
                                          <p:spTgt spid="5">
                                            <p:txEl>
                                              <p:pRg st="2" end="2"/>
                                            </p:txEl>
                                          </p:spTgt>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5">
                                            <p:txEl>
                                              <p:pRg st="3" end="3"/>
                                            </p:txEl>
                                          </p:spTgt>
                                        </p:tgtEl>
                                        <p:attrNameLst>
                                          <p:attrName>style.visibility</p:attrName>
                                        </p:attrNameLst>
                                      </p:cBhvr>
                                      <p:to>
                                        <p:strVal val="visible"/>
                                      </p:to>
                                    </p:set>
                                    <p:animEffect transition="in" filter="fade">
                                      <p:cBhvr>
                                        <p:cTn id="35" dur="500"/>
                                        <p:tgtEl>
                                          <p:spTgt spid="5">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5_BD.57_1#9c8ea0686?pid=60142d5be&amp;color=0,0,0&amp;vtp=1&amp;bt=1&amp;bbb=1&amp;hb=1"/>
          <p:cNvSpPr/>
          <p:nvPr/>
        </p:nvSpPr>
        <p:spPr>
          <a:xfrm>
            <a:off x="722376" y="972000"/>
            <a:ext cx="10753344" cy="13716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（3）水通道蛋白位于部分细胞的细胞膜上，能介导水分子跨膜运输，</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提高水分子的运输效率</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研究人员将猪的成熟红细胞和肝细胞置于蒸馏水中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发现红细胞吸水涨破所需的时间少于肝细胞</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结合以上信息推测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其原因可能是</a:t>
            </a:r>
            <a:r>
              <a:rPr lang="en-US" altLang="zh-CN" sz="20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B_5_AN.58_1#9c8ea0686.blank?pid=60142d5be&amp;color=0,0,0&amp;vpa=19&amp;vtp=1&amp;bbb=1"/>
          <p:cNvSpPr/>
          <p:nvPr/>
        </p:nvSpPr>
        <p:spPr>
          <a:xfrm>
            <a:off x="4541901" y="1848300"/>
            <a:ext cx="6280150"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红细胞膜上有水通道蛋白，肝细胞膜上没有或数量较少</a:t>
            </a:r>
            <a:endParaRPr lang="en-US" altLang="zh-CN" sz="2000" dirty="0"/>
          </a:p>
        </p:txBody>
      </p:sp>
      <p:sp>
        <p:nvSpPr>
          <p:cNvPr id="4" name="QB_5_AS.59_1#9c8ea0686?pid=60142d5be&amp;color=0,0,0&amp;vtp=1&amp;bt=1&amp;bbb=1&amp;hb=1"/>
          <p:cNvSpPr/>
          <p:nvPr/>
        </p:nvSpPr>
        <p:spPr>
          <a:xfrm>
            <a:off x="722376" y="2397448"/>
            <a:ext cx="10753344" cy="18415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水通道蛋白位于部分细胞的细胞膜上，能介导水分子跨膜运输，</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提高水分子的运输效率</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研究人员将猪的成熟红细胞和肝细胞置于蒸馏水中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发现红细胞吸水涨破所需的时间少于肝细胞</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推测其原因可能是红细胞的细胞膜上存在水通道蛋白</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，提高了水分子的运输效率</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而肝细胞的细</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胞膜上无水通道蛋白或数量较少</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fade">
                                      <p:cBhvr>
                                        <p:cTn id="21" dur="500"/>
                                        <p:tgtEl>
                                          <p:spTgt spid="4">
                                            <p:txEl>
                                              <p:pRg st="1" end="1"/>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
                                            <p:txEl>
                                              <p:pRg st="2" end="2"/>
                                            </p:txEl>
                                          </p:spTgt>
                                        </p:tgtEl>
                                        <p:attrNameLst>
                                          <p:attrName>style.visibility</p:attrName>
                                        </p:attrNameLst>
                                      </p:cBhvr>
                                      <p:to>
                                        <p:strVal val="visible"/>
                                      </p:to>
                                    </p:set>
                                    <p:animEffect transition="in" filter="fade">
                                      <p:cBhvr>
                                        <p:cTn id="24" dur="500"/>
                                        <p:tgtEl>
                                          <p:spTgt spid="4">
                                            <p:txEl>
                                              <p:pRg st="2" end="2"/>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4">
                                            <p:txEl>
                                              <p:pRg st="3" end="3"/>
                                            </p:txEl>
                                          </p:spTgt>
                                        </p:tgtEl>
                                        <p:attrNameLst>
                                          <p:attrName>style.visibility</p:attrName>
                                        </p:attrNameLst>
                                      </p:cBhvr>
                                      <p:to>
                                        <p:strVal val="visible"/>
                                      </p:to>
                                    </p:set>
                                    <p:animEffect transition="in" filter="fade">
                                      <p:cBhvr>
                                        <p:cTn id="27" dur="500"/>
                                        <p:tgtEl>
                                          <p:spTgt spid="4">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BD.60_1#dc6f5092e?pid=60142d5be&amp;color=0,0,0&amp;vtp=1&amp;bt=1&amp;bbb=1"/>
          <p:cNvSpPr/>
          <p:nvPr/>
        </p:nvSpPr>
        <p:spPr>
          <a:xfrm>
            <a:off x="722376" y="972000"/>
            <a:ext cx="11087100" cy="520700"/>
          </a:xfrm>
          <a:prstGeom prst="rect">
            <a:avLst/>
          </a:prstGeom>
          <a:noFill/>
        </p:spPr>
        <p:txBody>
          <a:bodyPr wrap="none" lIns="0" tIns="0" rIns="0" bIns="0" rtlCol="0" anchor="t"/>
          <a:lstStyle/>
          <a:p>
            <a:pPr algn="l" latinLnBrk="1">
              <a:lnSpc>
                <a:spcPts val="4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（4）请以人工脂质体（可插入膜蛋白）为材料设计实验验证（3）的推测（简要写出实验思路）。</a:t>
            </a:r>
            <a:endParaRPr lang="en-US" altLang="zh-CN" sz="2000" dirty="0"/>
          </a:p>
        </p:txBody>
      </p:sp>
      <p:sp>
        <p:nvSpPr>
          <p:cNvPr id="3" name="QO_5_AN.61_1#dc6f5092e?pid=60142d5be&amp;color=0,0,0&amp;vtp=1&amp;bt=1&amp;bbb=1&amp;hb=1"/>
          <p:cNvSpPr/>
          <p:nvPr/>
        </p:nvSpPr>
        <p:spPr>
          <a:xfrm>
            <a:off x="722376" y="1474446"/>
            <a:ext cx="10753344" cy="1371600"/>
          </a:xfrm>
          <a:prstGeom prst="rect">
            <a:avLst/>
          </a:prstGeom>
          <a:noFill/>
        </p:spPr>
        <p:txBody>
          <a:bodyPr wrap="none" lIns="0" tIns="0" rIns="0" bIns="0" rtlCol="0" anchor="t"/>
          <a:lstStyle/>
          <a:p>
            <a:pPr algn="l"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[答案]</a:t>
            </a:r>
            <a:r>
              <a:rPr lang="en-US" altLang="zh-CN" sz="2000" b="1" i="0" dirty="0">
                <a:solidFill>
                  <a:srgbClr val="00B05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取适量的人工脂质体均分成甲、乙两组，向甲组脂质体上插入水通道蛋白，</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乙组不作处理</a:t>
            </a:r>
            <a:r>
              <a:rPr lang="en-US" altLang="zh-CN" sz="2000" b="1" i="0" smtClean="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1" i="0" smtClean="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1" i="0" smtClean="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再将两组脂质体分别置于清水中</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，观察两组脂质体是否吸水涨破（或吸水涨破的速度</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1" i="0" smtClean="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实验结</a:t>
            </a:r>
            <a:endParaRPr lang="en-US" altLang="zh-CN" sz="2000" b="1" i="0" smtClean="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1" i="0" smtClean="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果为甲组脂质体快速吸水涨破而乙组不涨破</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（或甲组脂质体吸水涨破速度快于乙组）。</a:t>
            </a:r>
            <a:endParaRPr lang="en-US" altLang="zh-CN" sz="2000" dirty="0"/>
          </a:p>
        </p:txBody>
      </p:sp>
      <p:sp>
        <p:nvSpPr>
          <p:cNvPr id="4" name="QO_5_AS.62_1#dc6f5092e?pid=60142d5be&amp;color=0,0,0&amp;vtp=1&amp;bt=1&amp;bbb=1&amp;hb=1"/>
          <p:cNvSpPr/>
          <p:nvPr/>
        </p:nvSpPr>
        <p:spPr>
          <a:xfrm>
            <a:off x="722376" y="2904432"/>
            <a:ext cx="10753344" cy="13843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本实验的目的是验证红细胞能快速吸水并涨破与其细胞膜上的水通道蛋白有关，因此</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实验的自变量是脂质体中是否添加水通道蛋白</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，因变量是脂质体吸水涨破的时间，因此</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需要将</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两组脂质体置于清水中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。实验思路见答案。</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fade">
                                      <p:cBhvr>
                                        <p:cTn id="16" dur="500"/>
                                        <p:tgtEl>
                                          <p:spTgt spid="3">
                                            <p:txEl>
                                              <p:pRg st="2" end="2"/>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4">
                                            <p:bg/>
                                          </p:spTgt>
                                        </p:tgtEl>
                                        <p:attrNameLst>
                                          <p:attrName>style.visibility</p:attrName>
                                        </p:attrNameLst>
                                      </p:cBhvr>
                                      <p:to>
                                        <p:strVal val="visible"/>
                                      </p:to>
                                    </p:set>
                                    <p:animEffect transition="in" filter="fade">
                                      <p:cBhvr>
                                        <p:cTn id="21" dur="500"/>
                                        <p:tgtEl>
                                          <p:spTgt spid="4">
                                            <p:bg/>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
                                            <p:txEl>
                                              <p:pRg st="0" end="0"/>
                                            </p:txEl>
                                          </p:spTgt>
                                        </p:tgtEl>
                                        <p:attrNameLst>
                                          <p:attrName>style.visibility</p:attrName>
                                        </p:attrNameLst>
                                      </p:cBhvr>
                                      <p:to>
                                        <p:strVal val="visible"/>
                                      </p:to>
                                    </p:set>
                                    <p:animEffect transition="in" filter="fade">
                                      <p:cBhvr>
                                        <p:cTn id="24" dur="500"/>
                                        <p:tgtEl>
                                          <p:spTgt spid="4">
                                            <p:txEl>
                                              <p:pRg st="0" end="0"/>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4">
                                            <p:txEl>
                                              <p:pRg st="1" end="1"/>
                                            </p:txEl>
                                          </p:spTgt>
                                        </p:tgtEl>
                                        <p:attrNameLst>
                                          <p:attrName>style.visibility</p:attrName>
                                        </p:attrNameLst>
                                      </p:cBhvr>
                                      <p:to>
                                        <p:strVal val="visible"/>
                                      </p:to>
                                    </p:set>
                                    <p:animEffect transition="in" filter="fade">
                                      <p:cBhvr>
                                        <p:cTn id="27" dur="500"/>
                                        <p:tgtEl>
                                          <p:spTgt spid="4">
                                            <p:txEl>
                                              <p:pRg st="1" end="1"/>
                                            </p:txEl>
                                          </p:spTgt>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4">
                                            <p:txEl>
                                              <p:pRg st="2" end="2"/>
                                            </p:txEl>
                                          </p:spTgt>
                                        </p:tgtEl>
                                        <p:attrNameLst>
                                          <p:attrName>style.visibility</p:attrName>
                                        </p:attrNameLst>
                                      </p:cBhvr>
                                      <p:to>
                                        <p:strVal val="visible"/>
                                      </p:to>
                                    </p:set>
                                    <p:animEffect transition="in" filter="fade">
                                      <p:cBhvr>
                                        <p:cTn id="30" dur="500"/>
                                        <p:tgtEl>
                                          <p:spTgt spid="4">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3_1#8f7a66ca4?pid=782ff237c&amp;color=0,0,0&amp;vtp=1&amp;bt=1&amp;bbb=1&amp;hb=1"/>
          <p:cNvSpPr/>
          <p:nvPr/>
        </p:nvSpPr>
        <p:spPr>
          <a:xfrm>
            <a:off x="722376" y="972000"/>
            <a:ext cx="10753344" cy="22987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甲、乙两侧分别是蔗糖溶液和果糖溶液，且质量浓度相同，由于蔗糖是二糖，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果糖是单糖</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因此两侧溶液的物质的量浓度不相等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，甲侧溶液中单位体积溶质微粒少于乙侧溶液</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水分子进入</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乙侧溶液更多</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，使甲侧液面降低、乙侧液面升高，A、B正确；纱布或滤纸允许水分子通过</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也允</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许蔗糖和果糖分子通过</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，因此用纱布或滤纸取代膀胱膜不会出现相同的实验现象，C正确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渗透</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平衡时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，仍有水分子通过膀胱膜，只是此时左右两侧水分子通过膀胱膜的速率相同，D错误。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4_EX.63_1#60142d5be?pid=762f4daac&amp;color=0,0,0&amp;vtp=1&amp;bt=1&amp;bbb=1&amp;hb=1"/>
              <p:cNvSpPr/>
              <p:nvPr/>
            </p:nvSpPr>
            <p:spPr>
              <a:xfrm>
                <a:off x="722376" y="972000"/>
                <a:ext cx="10753344" cy="2768600"/>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教材变式</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本题是教材</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P63“思考·讨论”的变式题。教材中以水进出哺乳动物红细胞的现象展开讨论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以猪的红细胞在不同浓度的</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NaCl</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溶液中，红细胞体积和初始体积之比的变化为情境</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以曲线图为</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考查载体</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，考查物质进出细胞的特点，考查学生的分析能力和实验探究能力。</a:t>
                </a:r>
                <a:endParaRPr lang="en-US" altLang="zh-CN" sz="2000" dirty="0"/>
              </a:p>
              <a:p>
                <a:pPr latinLnBrk="1">
                  <a:lnSpc>
                    <a:spcPts val="3700"/>
                  </a:lnSpc>
                </a:pPr>
                <a:r>
                  <a:rPr lang="en-US" altLang="zh-CN" sz="2000" b="0" i="0" smtClean="0">
                    <a:solidFill>
                      <a:srgbClr val="000000"/>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分析题图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，当</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NaCl</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溶液浓度为</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150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mmol</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L</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p>
                    </m:sSup>
                  </m:oMath>
                </a14:m>
                <a:r>
                  <a:rPr lang="en-US" altLang="zh-CN" sz="2000" b="0" i="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，红细胞体积和初始体积之比为1，说明此</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NaCl</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00" b="0" i="0" kern="0" spc="-9990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溶液的浓度与红细胞的细胞内液浓度相同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，即为等渗溶液，此时水分子进出红细胞处于动态平衡。</a:t>
                </a:r>
                <a:endParaRPr lang="en-US" altLang="zh-CN" sz="2000" dirty="0"/>
              </a:p>
            </p:txBody>
          </p:sp>
        </mc:Choice>
        <mc:Fallback>
          <p:sp>
            <p:nvSpPr>
              <p:cNvPr id="2" name="QO_4_EX.63_1#60142d5be?pid=762f4daac&amp;color=0,0,0&amp;vtp=1&amp;bt=1&amp;bbb=1&amp;hb=1"/>
              <p:cNvSpPr>
                <a:spLocks noRot="1" noChangeAspect="1" noMove="1" noResize="1" noEditPoints="1" noAdjustHandles="1" noChangeArrowheads="1" noChangeShapeType="1" noTextEdit="1"/>
              </p:cNvSpPr>
              <p:nvPr/>
            </p:nvSpPr>
            <p:spPr>
              <a:xfrm>
                <a:off x="722376" y="972000"/>
                <a:ext cx="10753344" cy="2768600"/>
              </a:xfrm>
              <a:prstGeom prst="rect">
                <a:avLst/>
              </a:prstGeom>
              <a:blipFill rotWithShape="1">
                <a:blip r:embed="rId1"/>
                <a:stretch>
                  <a:fillRect l="-4" t="-16" r="-2108" b="16"/>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64_1#c393138d9?sp=1&amp;pid=167d69dc3&amp;color=0,0,0&amp;vtp=1&amp;bt=1&amp;bbb=1&amp;hb=1"/>
          <p:cNvSpPr/>
          <p:nvPr/>
        </p:nvSpPr>
        <p:spPr>
          <a:xfrm>
            <a:off x="722376" y="972000"/>
            <a:ext cx="10753344" cy="18288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7.</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［湖南长沙一中2025高一上期末］</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小液流法是测定植物组织细胞液浓度的一种实验方法</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把浸</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过植物材料一段时间的甲组蔗糖溶液</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（加入了亚甲蓝染色，忽略亚甲蓝对蔗糖浓度的影响</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慢慢</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滴回同一浓度而未浸过植物材料的乙组溶液中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，若植物细胞吸水，使甲溶液浓度增大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导致其比</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重增大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，小液滴下沉，反之则上升。</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下列相关叙述错误的是</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AlternateContent xmlns:mc="http://schemas.openxmlformats.org/markup-compatibility/2006" xmlns:a14="http://schemas.microsoft.com/office/drawing/2010/main">
        <mc:Choice Requires="a14">
          <p:graphicFrame>
            <p:nvGraphicFramePr>
              <p:cNvPr id="50" name="QC_5_BD.64_2#c393138d9?colgroup=14,4,1,4,1,4,6&amp;pid=167d69dc3&amp;color=0,0,0&amp;vtp=1&amp;bbb=1"/>
              <p:cNvGraphicFramePr>
                <a:graphicFrameLocks noGrp="1"/>
              </p:cNvGraphicFramePr>
              <p:nvPr/>
            </p:nvGraphicFramePr>
            <p:xfrm>
              <a:off x="722376" y="2935928"/>
              <a:ext cx="10689336" cy="1838960"/>
            </p:xfrm>
            <a:graphic>
              <a:graphicData uri="http://schemas.openxmlformats.org/drawingml/2006/table">
                <a:tbl>
                  <a:tblPr/>
                  <a:tblGrid>
                    <a:gridCol w="3749040"/>
                    <a:gridCol w="1261872"/>
                    <a:gridCol w="621792"/>
                    <a:gridCol w="1261872"/>
                    <a:gridCol w="621792"/>
                    <a:gridCol w="1261872"/>
                    <a:gridCol w="1911096"/>
                  </a:tblGrid>
                  <a:tr h="459740">
                    <a:tc>
                      <a:txBody>
                        <a:bodyPr/>
                        <a:lstStyle/>
                        <a:p>
                          <a:pPr algn="ctr" latinLnBrk="1" hangingPunct="0">
                            <a:lnSpc>
                              <a:spcPts val="3000"/>
                            </a:lnSpc>
                          </a:pPr>
                          <a:r>
                            <a:rPr lang="en-US" altLang="zh-CN" sz="2000" b="1"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乙组试管编号</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59740">
                    <a:tc>
                      <a:txBody>
                        <a:bodyPr/>
                        <a:lstStyle/>
                        <a:p>
                          <a:pPr algn="ctr" latinLnBrk="1" hangingPunct="0">
                            <a:lnSpc>
                              <a:spcPts val="3000"/>
                            </a:lnSpc>
                          </a:pPr>
                          <a14:m>
                            <m:oMath xmlns:m="http://schemas.openxmlformats.org/officeDocument/2006/math">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m:rPr>
                                  <m:sty m:val="p"/>
                                </m:rP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mol</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L</m:t>
                              </m:r>
                            </m:oMath>
                          </a14:m>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的蔗糖溶液</a:t>
                          </a:r>
                          <a14:m>
                            <m:oMath xmlns:m="http://schemas.openxmlformats.org/officeDocument/2006/math">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mL</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59740">
                    <a:tc>
                      <a:txBody>
                        <a:bodyPr/>
                        <a:lstStyle/>
                        <a:p>
                          <a:pPr algn="ctr" latinLnBrk="1" hangingPunct="0">
                            <a:lnSpc>
                              <a:spcPts val="30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蒸馏水</a:t>
                          </a:r>
                          <a14:m>
                            <m:oMath xmlns:m="http://schemas.openxmlformats.org/officeDocument/2006/math">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mL</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gridSpan="6">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加蒸馏水定容至</a:t>
                          </a:r>
                          <a14:m>
                            <m:oMath xmlns:m="http://schemas.openxmlformats.org/officeDocument/2006/math">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m:rPr>
                                  <m:sty m:val="p"/>
                                </m:rP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mL</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hMerge="1">
                      <a:tcPr/>
                    </a:tc>
                    <a:tc hMerge="1">
                      <a:tcPr/>
                    </a:tc>
                    <a:tc hMerge="1">
                      <a:tcPr/>
                    </a:tc>
                    <a:tc hMerge="1">
                      <a:tcPr/>
                    </a:tc>
                    <a:tc hMerge="1">
                      <a:tcPr/>
                    </a:tc>
                  </a:tr>
                  <a:tr h="459740">
                    <a:tc>
                      <a:txBody>
                        <a:bodyPr/>
                        <a:lstStyle/>
                        <a:p>
                          <a:pPr algn="ctr" latinLnBrk="1" hangingPunct="0">
                            <a:lnSpc>
                              <a:spcPts val="3000"/>
                            </a:lnSpc>
                          </a:pPr>
                          <a:r>
                            <a:rPr lang="en-US" altLang="zh-CN" sz="2000" b="1"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蓝色小液滴升降情况</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降</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降</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降</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升</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升</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升</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mc:Choice>
        <mc:Fallback xmlns="">
          <p:graphicFrame>
            <p:nvGraphicFramePr>
              <p:cNvPr id="50" name="QC_5_BD.64_2#c393138d9?colgroup=14,4,1,4,1,4,6&amp;pid=167d69dc3&amp;color=0,0,0&amp;vtp=1&amp;bbb=1"/>
              <p:cNvGraphicFramePr>
                <a:graphicFrameLocks noGrp="1"/>
              </p:cNvGraphicFramePr>
              <p:nvPr/>
            </p:nvGraphicFramePr>
            <p:xfrm>
              <a:off x="722376" y="2935928"/>
              <a:ext cx="10689336" cy="1838960"/>
            </p:xfrm>
            <a:graphic>
              <a:graphicData uri="http://schemas.openxmlformats.org/drawingml/2006/table">
                <a:tbl>
                  <a:tblPr/>
                  <a:tblGrid>
                    <a:gridCol w="3749040"/>
                    <a:gridCol w="1261872"/>
                    <a:gridCol w="621792"/>
                    <a:gridCol w="1261872"/>
                    <a:gridCol w="621792"/>
                    <a:gridCol w="1261872"/>
                    <a:gridCol w="1911096"/>
                  </a:tblGrid>
                  <a:tr h="459740">
                    <a:tc>
                      <a:txBody>
                        <a:bodyPr/>
                        <a:lstStyle/>
                        <a:p>
                          <a:pPr algn="ctr" latinLnBrk="1" hangingPunct="0">
                            <a:lnSpc>
                              <a:spcPts val="3000"/>
                            </a:lnSpc>
                          </a:pPr>
                          <a:r>
                            <a:rPr lang="en-US" altLang="zh-CN" sz="2000" b="1"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乙组试管编号</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59740">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1"/>
                        </a:blipFill>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59740">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1"/>
                        </a:blipFill>
                      </a:tcPr>
                    </a:tc>
                    <a:tc gridSpan="6">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1"/>
                        </a:blipFill>
                      </a:tcPr>
                    </a:tc>
                    <a:tc hMerge="1">
                      <a:tcPr/>
                    </a:tc>
                    <a:tc hMerge="1">
                      <a:tcPr/>
                    </a:tc>
                    <a:tc hMerge="1">
                      <a:tcPr/>
                    </a:tc>
                    <a:tc hMerge="1">
                      <a:tcPr/>
                    </a:tc>
                    <a:tc hMerge="1">
                      <a:tcPr/>
                    </a:tc>
                  </a:tr>
                  <a:tr h="459740">
                    <a:tc>
                      <a:txBody>
                        <a:bodyPr/>
                        <a:lstStyle/>
                        <a:p>
                          <a:pPr algn="ctr" latinLnBrk="1" hangingPunct="0">
                            <a:lnSpc>
                              <a:spcPts val="3000"/>
                            </a:lnSpc>
                          </a:pPr>
                          <a:r>
                            <a:rPr lang="en-US" altLang="zh-CN" sz="2000" b="1"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蓝色小液滴升降情况</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降</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降</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降</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升</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升</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升</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mc:Fallback>
      </mc:AlternateContent>
    </p:spTree>
  </p:cSld>
  <p:clrMapOvr>
    <a:masterClrMapping/>
  </p:clrMapOvr>
  <p:transition>
    <p:fade/>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QC_5_BD.66_1#c393138d9?htil=12&amp;pid=167d69dc3&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8177230" y="1054296"/>
            <a:ext cx="3182112" cy="1828800"/>
          </a:xfrm>
          <a:prstGeom prst="rect">
            <a:avLst/>
          </a:prstGeom>
          <a:noFill/>
          <a:extLst>
            <a:ext uri="{909E8E84-426E-40DD-AFC4-6F175D3DCCD1}">
              <a14:hiddenFill xmlns:a14="http://schemas.microsoft.com/office/drawing/2010/main">
                <a:solidFill>
                  <a:scrgbClr r="0" g="0" b="0">
                    <a:alpha val="0"/>
                  </a:scrgbClr>
                </a:solidFill>
              </a14:hiddenFill>
            </a:ext>
          </a:extLst>
        </p:spPr>
      </p:pic>
      <mc:AlternateContent xmlns:mc="http://schemas.openxmlformats.org/markup-compatibility/2006">
        <mc:Choice xmlns:a14="http://schemas.microsoft.com/office/drawing/2010/main" Requires="a14">
          <p:sp>
            <p:nvSpPr>
              <p:cNvPr id="3" name="QC_5_BD.66_2#c393138d9.choices?htil=12&amp;pid=167d69dc3&amp;color=0,0,0&amp;vtp=1&amp;bt=1&amp;bbb=1&amp;hb=1"/>
              <p:cNvSpPr/>
              <p:nvPr/>
            </p:nvSpPr>
            <p:spPr>
              <a:xfrm>
                <a:off x="722376" y="972000"/>
                <a:ext cx="7434072" cy="23241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A.据表格分析待测植物材料的细胞液浓度在</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15</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mol</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L</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.上述实验不能够用等浓度硝酸钾溶液代替蔗糖溶液</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.蓝色小液滴在</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号试管中均下降，下降速度最快的是在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号试</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管中</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.假设上述实验中蓝色液滴均上升，则需适当升高外界溶液浓度</a:t>
                </a:r>
                <a:endParaRPr lang="en-US" altLang="zh-CN" sz="2000" dirty="0"/>
              </a:p>
            </p:txBody>
          </p:sp>
        </mc:Choice>
        <mc:Fallback>
          <p:sp>
            <p:nvSpPr>
              <p:cNvPr id="3" name="QC_5_BD.66_2#c393138d9.choices?htil=12&amp;pid=167d69dc3&amp;color=0,0,0&amp;vtp=1&amp;bt=1&amp;bbb=1&amp;hb=1"/>
              <p:cNvSpPr>
                <a:spLocks noRot="1" noChangeAspect="1" noMove="1" noResize="1" noEditPoints="1" noAdjustHandles="1" noChangeArrowheads="1" noChangeShapeType="1" noTextEdit="1"/>
              </p:cNvSpPr>
              <p:nvPr/>
            </p:nvSpPr>
            <p:spPr>
              <a:xfrm>
                <a:off x="722376" y="972000"/>
                <a:ext cx="7434072" cy="2324100"/>
              </a:xfrm>
              <a:prstGeom prst="rect">
                <a:avLst/>
              </a:prstGeom>
              <a:blipFill rotWithShape="1">
                <a:blip r:embed="rId2"/>
                <a:stretch>
                  <a:fillRect l="-5" t="-19" r="7" b="19"/>
                </a:stretch>
              </a:blipFill>
            </p:spPr>
            <p:txBody>
              <a:bodyPr/>
              <a:lstStyle/>
              <a:p>
                <a:r>
                  <a:rPr lang="zh-CN" altLang="en-US">
                    <a:noFill/>
                  </a:rPr>
                  <a:t> </a:t>
                </a:r>
              </a:p>
            </p:txBody>
          </p:sp>
        </mc:Fallback>
      </mc:AlternateContent>
      <p:sp>
        <p:nvSpPr>
          <p:cNvPr id="4" name="QC_5_AN.65_1#c393138d9.bracket?pid=167d69dc3&amp;color=0,0,0&amp;vpa=20&amp;vtp=1&amp;answeroption=D"/>
          <p:cNvSpPr txBox="1"/>
          <p:nvPr/>
        </p:nvSpPr>
        <p:spPr>
          <a:xfrm>
            <a:off x="595376" y="2925260"/>
            <a:ext cx="397545" cy="477054"/>
          </a:xfrm>
          <a:prstGeom prst="rect">
            <a:avLst/>
          </a:prstGeom>
          <a:noFill/>
        </p:spPr>
        <p:txBody>
          <a:bodyPr vert="horz" wrap="none" lIns="0" tIns="0" rIns="0" bIns="0" rtlCol="0">
            <a:spAutoFit/>
          </a:bodyPr>
          <a:lstStyle/>
          <a:p>
            <a:r>
              <a:rPr lang="zh-CN" altLang="en-US" sz="3100" b="1" smtClean="0">
                <a:solidFill>
                  <a:srgbClr val="00B050"/>
                </a:solidFill>
                <a:latin typeface="华文细黑" panose="02010600040101010101" pitchFamily="2" charset="-122"/>
              </a:rPr>
              <a:t>√</a:t>
            </a:r>
            <a:endParaRPr lang="zh-CN" altLang="en-US" sz="3100" b="1">
              <a:solidFill>
                <a:srgbClr val="00B050"/>
              </a:solidFill>
              <a:latin typeface="华文细黑" panose="02010600040101010101" pitchFamily="2" charset="-122"/>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67_1#c393138d9?pid=167d69dc3&amp;color=0,0,0&amp;vtp=1&amp;bt=1&amp;bbb=1&amp;hb=1"/>
              <p:cNvSpPr/>
              <p:nvPr/>
            </p:nvSpPr>
            <p:spPr>
              <a:xfrm>
                <a:off x="722376" y="972000"/>
                <a:ext cx="10753344" cy="41275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分析表格可知，在蔗糖溶液浓度为</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15</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mol</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L</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时，蓝色小液滴下降</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说明待测植物材料吸</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水</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，细胞液浓度大于外界蔗糖溶液浓度；而在蔗糖溶液浓度为</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mol</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L</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时，蓝色小液滴上升</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说</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明待测植物失水</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，细胞液浓度小于外界蔗糖溶液浓度</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因此可估测待测植物细胞的细胞液浓度在</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15</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mol</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L</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由于细胞在适宜浓度的</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KNO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sub>
                    </m:sSub>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中会发生质壁分离后自动复原</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无法测定</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细胞液浓度</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因此不能用适宜浓度的</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KNO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sub>
                    </m:sSub>
                  </m:oMath>
                </a14:m>
                <a:r>
                  <a:rPr lang="en-US" altLang="zh-CN" sz="2000" b="0" i="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溶液代替蔗糖溶液</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，B正确。乙组试管</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中蓝色小</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液滴下降的原因是甲组</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试管中待测植物的细胞液浓度大于蔗糖溶液浓度，细胞吸水</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导致</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甲溶液浓度上升</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，蓝色小液滴比重增大，在乙组</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号试管中下沉，1</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号试管蔗糖溶液浓度最小</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故蓝色小液滴下沉最快</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，C正确。若题述实验中蓝色小液滴均上升，</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说明蓝色小液滴的比重较小</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乙试管中各组溶液浓度均偏大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，为测定细胞液浓度须适当降低乙组试管中溶液浓度，D错误。</a:t>
                </a:r>
                <a:endParaRPr lang="en-US" altLang="zh-CN" sz="2200" dirty="0"/>
              </a:p>
            </p:txBody>
          </p:sp>
        </mc:Choice>
        <mc:Fallback>
          <p:sp>
            <p:nvSpPr>
              <p:cNvPr id="2" name="QC_5_AS.67_1#c393138d9?pid=167d69dc3&amp;color=0,0,0&amp;vtp=1&amp;bt=1&amp;bbb=1&amp;hb=1"/>
              <p:cNvSpPr>
                <a:spLocks noRot="1" noChangeAspect="1" noMove="1" noResize="1" noEditPoints="1" noAdjustHandles="1" noChangeArrowheads="1" noChangeShapeType="1" noTextEdit="1"/>
              </p:cNvSpPr>
              <p:nvPr/>
            </p:nvSpPr>
            <p:spPr>
              <a:xfrm>
                <a:off x="722376" y="972000"/>
                <a:ext cx="10753344" cy="4127500"/>
              </a:xfrm>
              <a:prstGeom prst="rect">
                <a:avLst/>
              </a:prstGeom>
              <a:blipFill rotWithShape="1">
                <a:blip r:embed="rId1"/>
                <a:stretch>
                  <a:fillRect l="-4" t="-11" r="-2681" b="11"/>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2">
                                            <p:txEl>
                                              <p:pRg st="8" end="8"/>
                                            </p:txEl>
                                          </p:spTgt>
                                        </p:tgtEl>
                                        <p:attrNameLst>
                                          <p:attrName>style.visibility</p:attrName>
                                        </p:attrNameLst>
                                      </p:cBhvr>
                                      <p:to>
                                        <p:strVal val="visible"/>
                                      </p:to>
                                    </p:set>
                                    <p:animEffect transition="in" filter="fade">
                                      <p:cBhvr>
                                        <p:cTn id="34" dur="500"/>
                                        <p:tgtEl>
                                          <p:spTgt spid="2">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4_1#c6a59c16e?sp=1&amp;pid=782ff237c&amp;color=0,0,0&amp;vtp=1&amp;bt=1&amp;bbb=1&amp;hb=1"/>
          <p:cNvSpPr/>
          <p:nvPr/>
        </p:nvSpPr>
        <p:spPr>
          <a:xfrm>
            <a:off x="722376" y="972000"/>
            <a:ext cx="10753344" cy="9144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［河南名校强基联盟2024高一上期中联考］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如图甲是渗透作用装置示意图，图乙</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丙的横坐标</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代表时间</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下列叙述正确的是</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5_1#c6a59c16e.bracket?pid=782ff237c&amp;color=0,0,0&amp;vpa=2&amp;vtp=1"/>
          <p:cNvSpPr/>
          <p:nvPr/>
        </p:nvSpPr>
        <p:spPr>
          <a:xfrm>
            <a:off x="4224401" y="1429200"/>
            <a:ext cx="357188"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pic>
        <p:nvPicPr>
          <p:cNvPr id="4" name="QC_5_BD.6_2#c6a59c16e?htil=1&amp;pid=782ff237c&amp;color=0,0,0&amp;tib=255,255,255&amp;vtp=1&amp;bt=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1609344" y="2021528"/>
            <a:ext cx="1801368" cy="1618488"/>
          </a:xfrm>
          <a:prstGeom prst="rect">
            <a:avLst/>
          </a:prstGeom>
          <a:noFill/>
          <a:extLst>
            <a:ext uri="{909E8E84-426E-40DD-AFC4-6F175D3DCCD1}">
              <a14:hiddenFill xmlns:a14="http://schemas.microsoft.com/office/drawing/2010/main">
                <a:solidFill>
                  <a:scrgbClr r="0" g="0" b="0">
                    <a:alpha val="0"/>
                  </a:scrgbClr>
                </a:solidFill>
              </a14:hiddenFill>
            </a:ext>
          </a:extLst>
        </p:spPr>
      </p:pic>
      <p:pic>
        <p:nvPicPr>
          <p:cNvPr id="5" name="QC_5_BD.6_3#c6a59c16e?htil=1&amp;pid=782ff237c&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5458968" y="2112968"/>
            <a:ext cx="1271016" cy="1527048"/>
          </a:xfrm>
          <a:prstGeom prst="rect">
            <a:avLst/>
          </a:prstGeom>
          <a:noFill/>
          <a:extLst>
            <a:ext uri="{909E8E84-426E-40DD-AFC4-6F175D3DCCD1}">
              <a14:hiddenFill xmlns:a14="http://schemas.microsoft.com/office/drawing/2010/main">
                <a:solidFill>
                  <a:scrgbClr r="0" g="0" b="0">
                    <a:alpha val="0"/>
                  </a:scrgbClr>
                </a:solidFill>
              </a14:hiddenFill>
            </a:ext>
          </a:extLst>
        </p:spPr>
      </p:pic>
      <p:pic>
        <p:nvPicPr>
          <p:cNvPr id="6" name="QC_5_BD.6_4#c6a59c16e?htil=1&amp;pid=782ff237c&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9043416" y="2021528"/>
            <a:ext cx="1271016" cy="1609344"/>
          </a:xfrm>
          <a:prstGeom prst="rect">
            <a:avLst/>
          </a:prstGeom>
          <a:noFill/>
          <a:extLst>
            <a:ext uri="{909E8E84-426E-40DD-AFC4-6F175D3DCCD1}">
              <a14:hiddenFill xmlns:a14="http://schemas.microsoft.com/office/drawing/2010/main">
                <a:solidFill>
                  <a:scrgbClr r="0" g="0" b="0">
                    <a:alpha val="0"/>
                  </a:scrgbClr>
                </a:solidFill>
              </a14:hiddenFill>
            </a:ext>
          </a:extLst>
        </p:spPr>
      </p:pic>
      <mc:AlternateContent xmlns:mc="http://schemas.openxmlformats.org/markup-compatibility/2006">
        <mc:Choice xmlns:a14="http://schemas.microsoft.com/office/drawing/2010/main" Requires="a14">
          <p:sp>
            <p:nvSpPr>
              <p:cNvPr id="7" name="QC_5_BD.6_5#c6a59c16e.choices?pid=782ff237c&amp;color=0,0,0&amp;vtp=1&amp;bt=1&amp;bbb=1"/>
              <p:cNvSpPr/>
              <p:nvPr/>
            </p:nvSpPr>
            <p:spPr>
              <a:xfrm>
                <a:off x="722376" y="3774128"/>
                <a:ext cx="10753344" cy="18669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A.半透膜内</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处溶液的浓度变化可用图丙表示</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.水分子通过半透膜进入漏斗内的速率可用图乙表示</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.玻璃管内的液面高度可用图乙表示</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.半透膜内、外浓度差的变化可用图丙表示</a:t>
                </a:r>
                <a:endParaRPr lang="en-US" altLang="zh-CN" sz="2000" dirty="0"/>
              </a:p>
            </p:txBody>
          </p:sp>
        </mc:Choice>
        <mc:Fallback>
          <p:sp>
            <p:nvSpPr>
              <p:cNvPr id="7" name="QC_5_BD.6_5#c6a59c16e.choices?pid=782ff237c&amp;color=0,0,0&amp;vtp=1&amp;bt=1&amp;bbb=1"/>
              <p:cNvSpPr>
                <a:spLocks noRot="1" noChangeAspect="1" noMove="1" noResize="1" noEditPoints="1" noAdjustHandles="1" noChangeArrowheads="1" noChangeShapeType="1" noTextEdit="1"/>
              </p:cNvSpPr>
              <p:nvPr/>
            </p:nvSpPr>
            <p:spPr>
              <a:xfrm>
                <a:off x="722376" y="3774128"/>
                <a:ext cx="10753344" cy="1866900"/>
              </a:xfrm>
              <a:prstGeom prst="rect">
                <a:avLst/>
              </a:prstGeom>
              <a:blipFill rotWithShape="1">
                <a:blip r:embed="rId4"/>
                <a:stretch>
                  <a:fillRect l="-4" t="-17" b="17"/>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7_1#c6a59c16e?pid=782ff237c&amp;color=0,0,0&amp;vtp=1&amp;bt=1&amp;bbb=1&amp;hb=1"/>
              <p:cNvSpPr/>
              <p:nvPr/>
            </p:nvSpPr>
            <p:spPr>
              <a:xfrm>
                <a:off x="722376" y="972000"/>
                <a:ext cx="10753344" cy="41275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根据题意分析可知，图甲中半透膜内</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处为质量分数为</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的蔗糖溶液，</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b</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处蒸馏水中水分</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子通过半透膜进入</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处的速率大于水分子由</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处通过半透膜进入</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b</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处的速率，故半透膜内</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处溶液的</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浓度越来越低</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，直至平衡，其浓度随时间的变化曲线可用图乙表示，A错误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水分子运输的速率</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b</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两处溶液浓度差呈正相关，随着水分子不断通过半透膜进入漏斗</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漏斗内蔗糖溶液的浓度</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不断减小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，水分子由</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b</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处经半透膜进入</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处的速率减小，直至平衡</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故水分子通过半透膜进入漏斗</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内的速率随时间的变化曲线可用图乙表示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，B正确；在水分子进入漏斗内的过程中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玻璃管内的</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液面越来越高直至保持不变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，其液面高度随时间变化的曲线可以用图丙表示，C错误；半透膜内</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00" b="0" i="0" kern="0" spc="-9990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处溶液的浓度越来越低</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，半透膜内、外浓度差越来越小，直到达到平衡，故半透膜内</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外浓度差</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随时间变化的曲线可用图乙表示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，D错误。</a:t>
                </a:r>
                <a:endParaRPr lang="en-US" altLang="zh-CN" sz="2200" dirty="0"/>
              </a:p>
            </p:txBody>
          </p:sp>
        </mc:Choice>
        <mc:Fallback>
          <p:sp>
            <p:nvSpPr>
              <p:cNvPr id="2" name="QC_5_AS.7_1#c6a59c16e?pid=782ff237c&amp;color=0,0,0&amp;vtp=1&amp;bt=1&amp;bbb=1&amp;hb=1"/>
              <p:cNvSpPr>
                <a:spLocks noRot="1" noChangeAspect="1" noMove="1" noResize="1" noEditPoints="1" noAdjustHandles="1" noChangeArrowheads="1" noChangeShapeType="1" noTextEdit="1"/>
              </p:cNvSpPr>
              <p:nvPr/>
            </p:nvSpPr>
            <p:spPr>
              <a:xfrm>
                <a:off x="722376" y="972000"/>
                <a:ext cx="10753344" cy="4127500"/>
              </a:xfrm>
              <a:prstGeom prst="rect">
                <a:avLst/>
              </a:prstGeom>
              <a:blipFill rotWithShape="1">
                <a:blip r:embed="rId1"/>
                <a:stretch>
                  <a:fillRect l="-4" t="-11" r="-484" b="11"/>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2">
                                            <p:txEl>
                                              <p:pRg st="8" end="8"/>
                                            </p:txEl>
                                          </p:spTgt>
                                        </p:tgtEl>
                                        <p:attrNameLst>
                                          <p:attrName>style.visibility</p:attrName>
                                        </p:attrNameLst>
                                      </p:cBhvr>
                                      <p:to>
                                        <p:strVal val="visible"/>
                                      </p:to>
                                    </p:set>
                                    <p:animEffect transition="in" filter="fade">
                                      <p:cBhvr>
                                        <p:cTn id="34" dur="500"/>
                                        <p:tgtEl>
                                          <p:spTgt spid="2">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8_1#eb782be2a?sp=1&amp;pid=8f900ac8e&amp;color=0,0,0&amp;vtp=1&amp;bt=1&amp;bbb=1&amp;hb=1"/>
          <p:cNvSpPr/>
          <p:nvPr/>
        </p:nvSpPr>
        <p:spPr>
          <a:xfrm>
            <a:off x="722376" y="972000"/>
            <a:ext cx="10753344" cy="13716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［广东惠州2025高一上期末］</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甲、乙、丙分别是三种哺乳动物的红细胞</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将它们分别置于同一</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浓度的某水溶液中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，水分子的跨膜运输示意图如图（箭头方向表示水分子的进出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箭头粗细表示</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单位时间内水分子出入的多少</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下列叙述正确的是</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9_1#eb782be2a.bracket?pid=8f900ac8e&amp;color=0,0,0&amp;vpa=3&amp;vtp=1"/>
          <p:cNvSpPr/>
          <p:nvPr/>
        </p:nvSpPr>
        <p:spPr>
          <a:xfrm>
            <a:off x="6764401" y="1886400"/>
            <a:ext cx="357188"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pic>
        <p:nvPicPr>
          <p:cNvPr id="4" name="QC_5_BD.8_2#eb782be2a?pid=8f900ac8e&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3867912" y="2478728"/>
            <a:ext cx="4462272" cy="1106424"/>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5" name="QC_5_BD.8_3#eb782be2a.choices?pid=8f900ac8e&amp;color=0,0,0&amp;vtp=1&amp;bbb=1"/>
          <p:cNvSpPr/>
          <p:nvPr/>
        </p:nvSpPr>
        <p:spPr>
          <a:xfrm>
            <a:off x="722376" y="3723328"/>
            <a:ext cx="10753344" cy="18669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A.甲、乙、丙三种红细胞在该溶液中都能发生渗透作用，且速率相等</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.若将甲、乙、丙细胞同时分别置于蒸馏水中，丙可能会最先涨破</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.在高倍显微镜下可观察到进出乙细胞的水分子数相等</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.在该溶液中能够发生质壁分离现象的是细胞甲</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10_1#eb782be2a?pid=8f900ac8e&amp;color=0,0,0&amp;vtp=1&amp;bt=1&amp;bbb=1&amp;hb=1"/>
          <p:cNvSpPr/>
          <p:nvPr/>
        </p:nvSpPr>
        <p:spPr>
          <a:xfrm>
            <a:off x="722376" y="972000"/>
            <a:ext cx="10753344" cy="22987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甲、乙、丙三种红细胞在该溶液中都能发生渗透作用，根据箭头的粗细不同可知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其速率</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，A错误；若将甲、乙、丙细胞分别置于蒸馏水中，红细胞会过度吸水而涨破</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据图可知丙</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细胞内液浓度最高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，吸水速率最快，可能会最先涨破，B正确；进出乙细胞的水分子数相等</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光学显微镜观察不到水分子的扩散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，C错误；成熟的植物细胞才会发生质壁分离现象</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红细胞是</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动物细胞</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，没有细胞壁，甲、乙、丙都不能发生质壁分离现象，D错误。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1_1#9f2e62ea0?sp=1&amp;pid=8f900ac8e&amp;color=0,0,0&amp;vtp=1&amp;bt=1&amp;bbb=1&amp;hb=1"/>
          <p:cNvSpPr/>
          <p:nvPr/>
        </p:nvSpPr>
        <p:spPr>
          <a:xfrm>
            <a:off x="722376" y="972000"/>
            <a:ext cx="10753344" cy="13716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［天津武清区杨村一中2024高一上阶段测］</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黑藻是多年生沉水草本植物，叶片小而薄</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叶绿体</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，是生物实验的理想材料。下图表示利用黑藻进行“探究植物细胞的吸水和失水</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的部分实验</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步骤和观察结果</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下列分析错误的是</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12_1#9f2e62ea0.bracket?pid=8f900ac8e&amp;color=0,0,0&amp;vpa=4&amp;vtp=1"/>
          <p:cNvSpPr/>
          <p:nvPr/>
        </p:nvSpPr>
        <p:spPr>
          <a:xfrm>
            <a:off x="4973701" y="1886400"/>
            <a:ext cx="385763"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pic>
        <p:nvPicPr>
          <p:cNvPr id="4" name="QC_5_BD.11_2#9f2e62ea0?htil=3&amp;pid=8f900ac8e&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6206253" y="2478728"/>
            <a:ext cx="4846320" cy="1472184"/>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5" name="QC_5_BD.11_3#9f2e62ea0.choices?htil=3&amp;pid=8f900ac8e&amp;color=0,0,0&amp;vtp=1&amp;bbb=1"/>
          <p:cNvSpPr/>
          <p:nvPr/>
        </p:nvSpPr>
        <p:spPr>
          <a:xfrm>
            <a:off x="722376" y="2389862"/>
            <a:ext cx="5769864" cy="18669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A.该实验需要在显微镜下观察3次</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.图中B处是蔗糖溶液</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.观察到A处的颜色是绿色</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.应小心撕取稍带叶肉的下表皮制作临时装片</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8742</Words>
  <Application>WPS 演示</Application>
  <PresentationFormat>宽屏</PresentationFormat>
  <Paragraphs>502</Paragraphs>
  <Slides>44</Slides>
  <Notes>44</Notes>
  <HiddenSlides>0</HiddenSlides>
  <MMClips>0</MMClips>
  <ScaleCrop>false</ScaleCrop>
  <HeadingPairs>
    <vt:vector size="6" baseType="variant">
      <vt:variant>
        <vt:lpstr>已用的字体</vt:lpstr>
      </vt:variant>
      <vt:variant>
        <vt:i4>21</vt:i4>
      </vt:variant>
      <vt:variant>
        <vt:lpstr>主题</vt:lpstr>
      </vt:variant>
      <vt:variant>
        <vt:i4>1</vt:i4>
      </vt:variant>
      <vt:variant>
        <vt:lpstr>幻灯片标题</vt:lpstr>
      </vt:variant>
      <vt:variant>
        <vt:i4>44</vt:i4>
      </vt:variant>
    </vt:vector>
  </HeadingPairs>
  <TitlesOfParts>
    <vt:vector size="66" baseType="lpstr">
      <vt:lpstr>Arial</vt:lpstr>
      <vt:lpstr>宋体</vt:lpstr>
      <vt:lpstr>Wingdings</vt:lpstr>
      <vt:lpstr>微软雅黑</vt:lpstr>
      <vt:lpstr>微软雅黑</vt:lpstr>
      <vt:lpstr>等线 (正文)</vt:lpstr>
      <vt:lpstr>等线</vt:lpstr>
      <vt:lpstr>等线 (正文)</vt:lpstr>
      <vt:lpstr>等线 (正文)</vt:lpstr>
      <vt:lpstr>汉仪舒圆黑简体</vt:lpstr>
      <vt:lpstr>黑体</vt:lpstr>
      <vt:lpstr>汉仪舒圆黑简体</vt:lpstr>
      <vt:lpstr>汉仪舒圆黑简体</vt:lpstr>
      <vt:lpstr>黑体</vt:lpstr>
      <vt:lpstr>宋体</vt:lpstr>
      <vt:lpstr>仿宋</vt:lpstr>
      <vt:lpstr>仿宋</vt:lpstr>
      <vt:lpstr>Cambria Math</vt:lpstr>
      <vt:lpstr>Calibri</vt:lpstr>
      <vt:lpstr>Arial Unicode MS</vt:lpstr>
      <vt:lpstr>华文细黑</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
  <cp:lastModifiedBy>蓝天</cp:lastModifiedBy>
  <cp:revision>4</cp:revision>
  <dcterms:created xsi:type="dcterms:W3CDTF">2025-05-08T07:35:00Z</dcterms:created>
  <dcterms:modified xsi:type="dcterms:W3CDTF">2025-05-19T02:14:16Z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2E6D7A27F4404797BBC15BF5739E090D_12</vt:lpwstr>
  </property>
  <property fmtid="{D5CDD505-2E9C-101B-9397-08002B2CF9AE}" pid="3" name="KSOProductBuildVer">
    <vt:lpwstr>2052-12.1.0.20784</vt:lpwstr>
  </property>
</Properties>
</file>