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80" r:id="rId27"/>
    <p:sldId id="282" r:id="rId28"/>
    <p:sldId id="284" r:id="rId29"/>
    <p:sldId id="286" r:id="rId3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96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d1a335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专题5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细胞呼吸类型的判断及有关计算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b42222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MasterShapeName"/>
              <p:cNvSpPr/>
              <p:nvPr/>
            </p:nvSpPr>
            <p:spPr>
              <a:xfrm>
                <a:off x="1289304" y="539496"/>
                <a:ext cx="8842248" cy="52120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>
                  <a:lnSpc>
                    <a:spcPct val="100000"/>
                  </a:lnSpc>
                </a:pPr>
                <a:r>
                  <a:rPr lang="en-US" sz="2800" b="1" i="0" dirty="0">
                    <a:solidFill>
                      <a:srgbClr val="000000"/>
                    </a:solidFill>
                    <a:latin typeface="汉仪舒圆黑简体" pitchFamily="34" charset="0"/>
                    <a:ea typeface="汉仪舒圆黑简体" pitchFamily="34" charset="-122"/>
                    <a:cs typeface="汉仪舒圆黑简体" pitchFamily="34" charset="-120"/>
                  </a:rPr>
                  <a:t>题型1 根据消耗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汉仪舒圆黑简体" pitchFamily="34" charset="-122"/>
                            <a:cs typeface="汉仪舒圆黑简体" pitchFamily="34" charset="-120"/>
                          </a:rPr>
                        </m:ctrlPr>
                      </m:sSubPr>
                      <m:e>
                        <m:r>
                          <a:rPr lang="en-US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汉仪舒圆黑简体" pitchFamily="34" charset="-122"/>
                            <a:cs typeface="汉仪舒圆黑简体" pitchFamily="34" charset="-120"/>
                          </a:rPr>
                          <m:t>𝐎</m:t>
                        </m:r>
                      </m:e>
                      <m:sub>
                        <m:r>
                          <a:rPr lang="en-US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汉仪舒圆黑简体" pitchFamily="34" charset="-122"/>
                            <a:cs typeface="汉仪舒圆黑简体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2800" b="1" i="0" dirty="0">
                    <a:solidFill>
                      <a:srgbClr val="000000"/>
                    </a:solidFill>
                    <a:latin typeface="汉仪舒圆黑简体" pitchFamily="34" charset="0"/>
                    <a:ea typeface="汉仪舒圆黑简体" pitchFamily="34" charset="-122"/>
                    <a:cs typeface="汉仪舒圆黑简体" pitchFamily="34" charset="-120"/>
                  </a:rPr>
                  <a:t>与释放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汉仪舒圆黑简体" pitchFamily="34" charset="-122"/>
                            <a:cs typeface="汉仪舒圆黑简体" pitchFamily="34" charset="-120"/>
                          </a:rPr>
                        </m:ctrlPr>
                      </m:sSubPr>
                      <m:e>
                        <m:r>
                          <a:rPr lang="en-US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汉仪舒圆黑简体" pitchFamily="34" charset="-122"/>
                            <a:cs typeface="汉仪舒圆黑简体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汉仪舒圆黑简体" pitchFamily="34" charset="-122"/>
                            <a:cs typeface="汉仪舒圆黑简体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2800" b="1" i="0" dirty="0">
                    <a:solidFill>
                      <a:srgbClr val="000000"/>
                    </a:solidFill>
                    <a:latin typeface="汉仪舒圆黑简体" pitchFamily="34" charset="0"/>
                    <a:ea typeface="汉仪舒圆黑简体" pitchFamily="34" charset="-122"/>
                    <a:cs typeface="汉仪舒圆黑简体" pitchFamily="34" charset="-120"/>
                  </a:rPr>
                  <a:t>的比例判断细胞呼吸类型</a:t>
                </a:r>
                <a:endParaRPr lang="en-US" sz="2800" dirty="0"/>
              </a:p>
            </p:txBody>
          </p:sp>
        </mc:Choice>
        <mc:Fallback>
          <p:sp>
            <p:nvSpPr>
              <p:cNvPr id="4" name="MasterShapeNam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9304" y="539496"/>
                <a:ext cx="8842248" cy="521208"/>
              </a:xfrm>
              <a:prstGeom prst="rect">
                <a:avLst/>
              </a:prstGeom>
              <a:blipFill rotWithShape="1">
                <a:blip r:embed="rId4"/>
                <a:stretch>
                  <a:fillRect l="-3" t="-73" r="1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ffab0b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根据液柱移动情况判断细胞呼吸类型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efdd0bee9fc1ba322d54#tid=681b32a2b9ac520009b901a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5.png"/><Relationship Id="rId1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1_1#cd86966e0?pid=bb4222277&amp;color=0,0,0&amp;vtp=1&amp;bt=1&amp;bbb=1&amp;hb=1"/>
              <p:cNvSpPr/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时，由于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𝐵𝐶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有氧呼吸和无氧呼吸的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释放量相等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根据有氧呼吸的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反应式及无氧呼吸的反应式可知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此时有氧呼吸消耗的葡萄糖与无氧呼吸消耗的葡萄糖比例为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的葡萄糖用于小麦种子的有氧呼吸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2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释放量等于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收量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，由于呼吸底物均为葡萄糖，故小麦种子只进行有氧呼吸，B正确。分析题图可知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氧气浓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0时，小麦种子只进行无氧呼吸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的释放量较多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，有机物的消耗较多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且会产生过多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酒精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，不适合小麦种子的储存，C错误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有氧呼吸消耗的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量与释放的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量相等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故两条曲线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的差值表示在该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浓度下单位时间内无氧呼吸释放的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1_1#cd86966e0?pid=bb422227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998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2_1#4d90488c3?sp=1&amp;pid=bb4222277&amp;color=0,0,0&amp;vtp=1&amp;bt=1&amp;bbb=1&amp;hb=1"/>
              <p:cNvSpPr/>
              <p:nvPr/>
            </p:nvSpPr>
            <p:spPr>
              <a:xfrm>
                <a:off x="722376" y="972000"/>
                <a:ext cx="10753344" cy="2743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［湖南长沙长郡中学2024高一上调研］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某科学兴趣小组以酵母菌作为实验材料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以葡萄糖作为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能量来源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，在一定条件下，通过控制氧气浓度的变化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得到了酵母菌进行细胞呼吸时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产生速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消耗速率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（Ⅱ）以及酒精产生速率（Ⅲ）随着时间变化的曲线，如图所示。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时刻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Ⅰ、Ⅱ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两条曲线重合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分别表示相应曲线围成的面积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该兴趣小组还利用乳酸菌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作为实验材料进行相同的实验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，实验装备和条件不变，得到乳酸产生速率（Ⅳ）的曲线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下列相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关叙述不正确的是(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2_1#4d90488c3?sp=1&amp;pid=bb422227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432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1594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4_1#4d90488c3?htil=3&amp;pid=bb422227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3578" y="1054296"/>
            <a:ext cx="3749040" cy="17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4_2#4d90488c3.choices?htil=3&amp;pid=bb4222277&amp;color=0,0,0&amp;vtp=1&amp;bt=1&amp;bbb=1&amp;hb=1"/>
              <p:cNvSpPr/>
              <p:nvPr/>
            </p:nvSpPr>
            <p:spPr>
              <a:xfrm>
                <a:off x="722376" y="972000"/>
                <a:ext cx="6876288" cy="3238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时刻，由于氧气浓度较高，无氧呼吸消失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.如果改变温度条件，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会左移或右移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但是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的值始终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相等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~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时间段有氧呼吸消耗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的葡萄糖与无氧呼吸消耗的葡萄糖比例为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.若曲线Ⅳ和曲线Ⅲ两者完全重合，则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~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时间段酵母菌和乳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酸菌细胞呼吸消耗的葡萄糖量相等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14_2#4d90488c3.choices?htil=3&amp;pid=bb422227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6876288" cy="3238500"/>
              </a:xfrm>
              <a:prstGeom prst="rect">
                <a:avLst/>
              </a:prstGeom>
              <a:blipFill rotWithShape="1">
                <a:blip r:embed="rId2"/>
                <a:stretch>
                  <a:fillRect l="-6" t="-14" r="-929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13_1#4d90488c3.bracket?pid=bb4222277&amp;color=0,0,0&amp;vpa=4&amp;vtp=1&amp;answeroption=D"/>
          <p:cNvSpPr txBox="1"/>
          <p:nvPr/>
        </p:nvSpPr>
        <p:spPr>
          <a:xfrm>
            <a:off x="595376" y="3382460"/>
            <a:ext cx="397545" cy="4770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100" b="1" smtClean="0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15_1#4d90488c3?pid=bb4222277&amp;color=0,0,0&amp;mp=1&amp;vtp=1&amp;bt=1&amp;bbb=1&amp;hb=1"/>
              <p:cNvSpPr/>
              <p:nvPr/>
            </p:nvSpPr>
            <p:spPr>
              <a:xfrm>
                <a:off x="722376" y="969264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酵母菌在有氧条件下进行有氧呼吸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，分解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葡萄糖需消耗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氧气，产生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二氧化碳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酵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母菌无氧呼吸的产物是二氧化碳和酒精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葡萄糖无氧呼吸产生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酒精和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二氧化碳。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15_1#4d90488c3?pid=bb4222277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r="-927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6_1#4d90488c3?pid=bb4222277&amp;color=0,0,0&amp;vtp=1&amp;bt=1&amp;bbb=1&amp;hb=1"/>
              <p:cNvSpPr/>
              <p:nvPr/>
            </p:nvSpPr>
            <p:spPr>
              <a:xfrm>
                <a:off x="722376" y="972000"/>
                <a:ext cx="10753344" cy="533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时刻，酒精产生速率为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消耗速率等于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，酵母菌只进行有氧呼吸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无氧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呼吸消失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，A正确。如果改变温度条件，酶的活性会升高或降低，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会左移或右移，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～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;无氧呼吸产生的酒精量与无氧呼吸产生的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量相同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即无氧呼吸产生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，有氧呼吸消耗的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量等于有氧呼吸产生的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即有氧呼吸产生的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的值始终相等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有氧呼吸产生的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，无氧呼吸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，有氧呼吸产生的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∶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无氧呼吸产生的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有氧呼吸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消耗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葡萄糖产生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二氧化碳，无氧呼吸消耗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葡萄糖产生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二氧化碳，因此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～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时间段有氧呼吸消耗的葡萄糖与无氧呼吸消耗的葡萄糖比例为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乳酸菌进行无氧呼吸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消耗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葡萄糖产生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乳酸，酵母菌无氧呼吸消耗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葡萄糖产生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酒精，若曲线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Ⅳ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曲线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Ⅲ两者完全重合，说明酵母菌和乳酸菌无氧呼吸的速率相等，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但酵母菌同时进行有氧呼吸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～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时间段酵母菌细胞呼吸消耗的葡萄糖量大于乳酸菌，D错误。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6_1#4d90488c3?pid=bb422227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334000"/>
              </a:xfrm>
              <a:prstGeom prst="rect">
                <a:avLst/>
              </a:prstGeom>
              <a:blipFill rotWithShape="1">
                <a:blip r:embed="rId1"/>
                <a:stretch>
                  <a:fillRect l="-4" t="-8" r="-1529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7_1#06f90e7a9?sp=1&amp;pid=2ffab0bea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5.酵母菌可进行有氧呼吸和无氧呼吸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酵母菌进行有氧呼吸时消耗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，产生等体积的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；进行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无氧呼吸时不消耗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，但能产生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。如图为某同学利用葡萄糖探究酵母菌的呼吸方式设计的实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验装置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。下列有关对实验装置和一段时间内结果的分析，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7_1#06f90e7a9?sp=1&amp;pid=2ffab0be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8_1#06f90e7a9.bracket?pid=2ffab0bea&amp;color=0,0,0&amp;vpa=5&amp;vtp=1"/>
          <p:cNvSpPr/>
          <p:nvPr/>
        </p:nvSpPr>
        <p:spPr>
          <a:xfrm>
            <a:off x="8288401" y="18864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17_2#06f90e7a9?htil=4&amp;pid=2ffab0be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72363" y="2478728"/>
            <a:ext cx="2020824" cy="151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7_3#06f90e7a9.choices?htil=4&amp;pid=2ffab0bea&amp;color=0,0,0&amp;vtp=1&amp;bbb=1&amp;hb=1"/>
              <p:cNvSpPr/>
              <p:nvPr/>
            </p:nvSpPr>
            <p:spPr>
              <a:xfrm>
                <a:off x="722376" y="2389862"/>
                <a:ext cx="8604504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A.装置中液滴不动，表示酵母菌只进行有氧呼吸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.装置中液滴右移，表示酵母菌只进行无氧呼吸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.一般情况下，装置中液滴不可能左移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.若装置中清水换成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溶液，装置中液滴左移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表示酵母菌一定进行有氧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呼吸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7_3#06f90e7a9.choices?htil=4&amp;pid=2ffab0be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89862"/>
                <a:ext cx="8604504" cy="2324100"/>
              </a:xfrm>
              <a:prstGeom prst="rect">
                <a:avLst/>
              </a:prstGeom>
              <a:blipFill rotWithShape="1">
                <a:blip r:embed="rId3"/>
                <a:stretch>
                  <a:fillRect l="-4" t="-15" r="-413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9_1#06f90e7a9?pid=2ffab0bea&amp;color=0,0,0&amp;vtp=1&amp;bt=1&amp;bbb=1&amp;hb=1"/>
              <p:cNvSpPr/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如果液滴不动，说明酵母菌吸收的气体和释放的气体体积相等，由题意可知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此时酵母菌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只进行有氧呼吸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，A正确。酵母菌进行无氧呼吸时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不消耗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但能产生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，因此如果装置中液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滴右移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，表示酵母菌可能同时进行有氧呼吸和无氧呼吸，或只进行无氧呼吸，B错误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由于酵母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菌培养液中的营养物质是葡萄糖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酵母菌细胞呼吸产生的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量大于或等于消耗的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因此液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滴在一般情况下不可能向左移动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，C正确。若装置中清水换成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此装置中液滴左移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说明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减少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，此时酵母菌可能同时进行有氧呼吸和无氧呼吸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也可能只进行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有氧呼吸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9_1#06f90e7a9?pid=2ffab0be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661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0_1#43071d373?sp=1&amp;pid=2ffab0bea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［黑龙江哈尔滨九中2025高一上月考］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某同学将活性良好的小麦种子在水中浸透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然后按图甲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装置进行实验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，开始时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高度一致，图乙表示实验过程中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液面的位置变化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下列说法错误的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0_1#43071d373?sp=1&amp;pid=2ffab0be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5_BD.20_3#43071d373?iti=1&amp;htil=1&amp;pid=2ffab0be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2634176"/>
            <a:ext cx="5294376" cy="222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5_BD.20_4#43071d373?iti=2&amp;htil=1&amp;pid=2ffab0be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60336" y="2478728"/>
            <a:ext cx="3200400" cy="237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5_BD.20_5#43071d373?iti=1&amp;htil=1&amp;pid=2ffab0bea&amp;color=0,0,0&amp;vtp=1"/>
          <p:cNvSpPr/>
          <p:nvPr/>
        </p:nvSpPr>
        <p:spPr>
          <a:xfrm>
            <a:off x="3323717" y="4983168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C_5_BD.20_6#43071d373?iti=2&amp;htil=1&amp;pid=2ffab0bea&amp;color=0,0,0&amp;vtp=1"/>
          <p:cNvSpPr/>
          <p:nvPr/>
        </p:nvSpPr>
        <p:spPr>
          <a:xfrm>
            <a:off x="8704961" y="4983168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2_1#43071d373.choices?pid=2ffab0bea&amp;color=0,0,0&amp;vtp=1&amp;bt=1&amp;bbb=1"/>
              <p:cNvSpPr/>
              <p:nvPr/>
            </p:nvSpPr>
            <p:spPr>
              <a:xfrm>
                <a:off x="722376" y="972000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A.该实验的目的是探究小麦种子细胞呼吸的方式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.一段时间后，图甲中液面高度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低于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之后，小麦种子不再进行细胞呼吸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.装置中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液面变化值可表示有氧呼吸消耗的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2_1#43071d373.choices?pid=2ffab0be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1_1#43071d373.bracket?pid=2ffab0bea&amp;color=0,0,0&amp;vpa=6&amp;vtp=1&amp;answeroption=C"/>
          <p:cNvSpPr txBox="1"/>
          <p:nvPr/>
        </p:nvSpPr>
        <p:spPr>
          <a:xfrm>
            <a:off x="595376" y="1985460"/>
            <a:ext cx="397545" cy="4770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100" b="1" smtClean="0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3_1#43071d373?pid=2ffab0bea&amp;color=0,0,0&amp;vtp=1&amp;bt=1&amp;bbb=1&amp;hb=1"/>
              <p:cNvSpPr/>
              <p:nvPr/>
            </p:nvSpPr>
            <p:spPr>
              <a:xfrm>
                <a:off x="722376" y="972000"/>
                <a:ext cx="10753344" cy="3670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图甲中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装置液面变化表示种子细胞呼吸消耗的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量与释放的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量之间的差值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由于有氧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呼吸消耗的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液面的变化可表示无氧呼吸强度；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装置细胞呼吸产生的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溶液吸收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液面变化可表示小麦种子有氧呼吸消耗的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，可表示有氧呼吸强度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，该实验的目的是探究小麦种子细胞呼吸的方式，A、D正确。图甲中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装置液面变化可表示种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子无氧呼吸释放的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，由于释放的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使容器中气体体积增加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，所以液面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下降；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装置液面变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化可表示有氧呼吸消耗的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中的气体减少则液面会上升；由于开始时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高度一致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因此一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段时间后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低于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之后，图乙中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液面不再升高，说明小麦种子不再消耗氧气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即不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再进行有氧呼吸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，但可以进行无氧呼吸，因此不能说小麦种子不再进行细胞呼吸，C错误。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3_1#43071d373?pid=2ffab0be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70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1069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1476b7238.fixed?pid=d1a335d20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</a:t>
            </a:r>
            <a:endParaRPr lang="en-US" altLang="zh-CN" sz="7200" dirty="0"/>
          </a:p>
        </p:txBody>
      </p:sp>
      <p:sp>
        <p:nvSpPr>
          <p:cNvPr id="3" name="C_3#1476b7238.fixed?pid=d1a335d2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专题5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细胞呼吸类型的判断及有关计算</a:t>
            </a:r>
            <a:endParaRPr lang="en-US" altLang="zh-CN" sz="4400" dirty="0"/>
          </a:p>
        </p:txBody>
      </p:sp>
      <p:pic>
        <p:nvPicPr>
          <p:cNvPr id="4" name="C_3#1476b7238.fixed?pid=d1a335d2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1476b7238.fixed?pid=d1a335d20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24_1#43071d373?pid=2ffab0bea&amp;color=0,0,0&amp;vtp=1&amp;bt=1&amp;bbb=1&amp;hb=1"/>
              <p:cNvSpPr/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关键点拨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小烧杯中是蒸馏水时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装置测量的是生物呼吸作用消耗的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量与释放的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量之间的差值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当分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解底物是糖类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（葡萄糖）时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生物消耗的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量与释放的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量之间的差值来自无氧呼吸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因此底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物是糖类且小烧杯中是蒸馏水的装置可用来判断是否进行无氧呼吸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；小烧杯中是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装置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测量的是生物有氧呼吸消耗的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，可用来判断是否进行有氧呼吸。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24_1#43071d373?pid=2ffab0be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5_1#146e33754?sp=1&amp;pid=2ffab0bea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［浙江杭州卓越联盟2025高一上联考］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用如图实验装置测量大豆种子的呼吸速率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装置中的种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子用水浸泡过并经稀释的消毒剂处理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（不影响生命力）。实验开始时，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形管两侧有色液体均处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“0”位，在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条件下静置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，所得实验结果如图。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5_1#146e33754?sp=1&amp;pid=2ffab0be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25_3#146e33754?htil=1&amp;pid=2ffab0be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3936" y="2478728"/>
            <a:ext cx="3264408" cy="3145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5_BD.25_4#146e33754?htil=1&amp;pid=2ffab0be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98080" y="3091376"/>
            <a:ext cx="2569464" cy="253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6_1#a2d298f12?pid=146e33754&amp;color=0,0,0&amp;vtp=1&amp;bt=1&amp;bbb=1"/>
              <p:cNvSpPr/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（1）装置A中大豆种子细胞产生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的场所是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26_1#a2d298f12?pid=146e3375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blipFill rotWithShape="1">
                <a:blip r:embed="rId1"/>
                <a:stretch>
                  <a:fillRect l="-4" t="-59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27_1#a2d298f12.blank?pid=146e33754&amp;color=0,0,0&amp;vpa=7&amp;vtp=1&amp;bbb=1"/>
          <p:cNvSpPr/>
          <p:nvPr/>
        </p:nvSpPr>
        <p:spPr>
          <a:xfrm>
            <a:off x="5832539" y="931164"/>
            <a:ext cx="2470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细胞质基质、线粒体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28_1#a2d298f12?pid=146e33754&amp;color=0,0,0&amp;vtp=1&amp;bbb=1&amp;hb=1"/>
              <p:cNvSpPr/>
              <p:nvPr/>
            </p:nvSpPr>
            <p:spPr>
              <a:xfrm>
                <a:off x="722376" y="1363853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装置A中大豆种子细胞进行有氧呼吸，产生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的场所是细胞质基质和线粒体（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线粒体基质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线粒体内膜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6_AS.28_1#a2d298f12?pid=146e3375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3853"/>
                <a:ext cx="10753344" cy="965200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r="-3189" b="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9_1#535111de2?pid=146e33754&amp;color=0,0,0&amp;vtp=1&amp;bt=1&amp;bbb=1&amp;hb=1"/>
              <p:cNvSpPr/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（2）装置中的大豆种子用水浸泡过，并且实验在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条件下进行的原因是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</a:t>
                </a:r>
                <a:endParaRPr lang="en-US" altLang="zh-CN" sz="2000" i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29_1#535111de2?pid=146e3375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r="-1134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30_1#535111de2.blank?pid=146e33754&amp;color=0,0,0&amp;vpa=8&amp;vtp=1&amp;bbb=1&amp;hb=1"/>
          <p:cNvSpPr/>
          <p:nvPr/>
        </p:nvSpPr>
        <p:spPr>
          <a:xfrm>
            <a:off x="722377" y="93116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为细胞呼吸提供适</a:t>
            </a:r>
            <a:endParaRPr lang="en-US" altLang="zh-CN" sz="2000" b="1" i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宜的条件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31_1#535111de2?pid=146e33754&amp;color=0,0,0&amp;vtp=1&amp;bt=1&amp;bbb=1&amp;hb=1"/>
              <p:cNvSpPr/>
              <p:nvPr/>
            </p:nvSpPr>
            <p:spPr>
              <a:xfrm>
                <a:off x="722376" y="1892300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装置中的大豆种子用水浸泡过，并且实验在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条件下进行的原因是为细胞呼吸提供适宜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的条件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6_AS.31_1#535111de2?pid=146e3375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2300"/>
                <a:ext cx="10753344" cy="965200"/>
              </a:xfrm>
              <a:prstGeom prst="rect">
                <a:avLst/>
              </a:prstGeom>
              <a:blipFill rotWithShape="1">
                <a:blip r:embed="rId2"/>
                <a:stretch>
                  <a:fillRect l="-4" r="-3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32_1#0e7391819?pid=146e33754&amp;color=0,0,0&amp;vtp=1&amp;bt=1&amp;bbb=1&amp;hb=1"/>
              <p:cNvSpPr/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（3）两个装置中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装置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为对照组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其作用是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溶液的作用是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32_1#0e7391819?pid=146e3375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33_1#0e7391819.blank?pid=146e33754&amp;color=0,0,0&amp;vpa=9&amp;vtp=1"/>
          <p:cNvSpPr/>
          <p:nvPr/>
        </p:nvSpPr>
        <p:spPr>
          <a:xfrm>
            <a:off x="3395726" y="931164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B_6_AN.34_1#0e7391819.blank?pid=146e33754&amp;color=0,0,0&amp;vpa=10&amp;vtp=1&amp;bbb=1"/>
          <p:cNvSpPr/>
          <p:nvPr/>
        </p:nvSpPr>
        <p:spPr>
          <a:xfrm>
            <a:off x="6088126" y="931164"/>
            <a:ext cx="247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排除物理因素的干扰</a:t>
            </a:r>
            <a:endParaRPr lang="en-US" altLang="zh-CN" sz="2000" dirty="0"/>
          </a:p>
        </p:txBody>
      </p:sp>
      <p:sp>
        <p:nvSpPr>
          <p:cNvPr id="5" name="QB_6_AN.35_1#0e7391819.blank?pid=146e33754&amp;color=0,0,0&amp;vpa=11&amp;vtp=1&amp;bbb=1"/>
          <p:cNvSpPr/>
          <p:nvPr/>
        </p:nvSpPr>
        <p:spPr>
          <a:xfrm>
            <a:off x="731901" y="1388364"/>
            <a:ext cx="170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吸收二氧化碳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36_1#0e7391819?pid=146e33754&amp;color=0,0,0&amp;vtp=1&amp;bt=1&amp;bbb=1&amp;hb=1"/>
              <p:cNvSpPr/>
              <p:nvPr/>
            </p:nvSpPr>
            <p:spPr>
              <a:xfrm>
                <a:off x="722376" y="1938020"/>
                <a:ext cx="10753344" cy="101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装置B中种子已死亡，有色液体位置的变化是由种子以外的其他因素造成的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如装置气密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性等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，属于对照组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溶液的作用是吸收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6" name="QB_6_AS.36_1#0e7391819?pid=146e3375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8020"/>
                <a:ext cx="10753344" cy="1016000"/>
              </a:xfrm>
              <a:prstGeom prst="rect">
                <a:avLst/>
              </a:prstGeom>
              <a:blipFill rotWithShape="1">
                <a:blip r:embed="rId2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37_1#88f4372fa?pid=146e33754&amp;color=0,0,0&amp;vtp=1&amp;bt=1&amp;bbb=1"/>
              <p:cNvSpPr/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（4）若种子细胞呼吸消耗脂肪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的体积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的体积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37_1#88f4372fa?pid=146e3375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blipFill rotWithShape="1">
                <a:blip r:embed="rId1"/>
                <a:stretch>
                  <a:fillRect l="-4" t="-59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38_1#88f4372fa.blank?pid=146e33754&amp;color=0,0,0&amp;vpa=12&amp;vtp=1&amp;bbb=1"/>
          <p:cNvSpPr/>
          <p:nvPr/>
        </p:nvSpPr>
        <p:spPr>
          <a:xfrm>
            <a:off x="6246305" y="931164"/>
            <a:ext cx="692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大于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39_1#88f4372fa?pid=146e33754&amp;color=0,0,0&amp;vtp=1&amp;bt=1&amp;bbb=1&amp;hb=1"/>
              <p:cNvSpPr/>
              <p:nvPr/>
            </p:nvSpPr>
            <p:spPr>
              <a:xfrm>
                <a:off x="722376" y="1363853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若种子细胞呼吸消耗脂肪，由于脂肪的碳氢比例比较高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的体积大于释放的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的体积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6_AS.39_1#88f4372fa?pid=146e3375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3853"/>
                <a:ext cx="10753344" cy="965200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40_1#73225bf26?pid=146e33754&amp;color=0,0,0&amp;vtp=1&amp;bt=1&amp;bbb=1&amp;hb=1"/>
              <p:cNvSpPr/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（5）该实验条件下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种子细胞需氧呼吸速率为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若需测定装置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中大豆种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还需增加一组实验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40_1#73225bf26?pid=146e3375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r="-154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41_1#73225bf26.blank?pid=146e33754&amp;color=0,0,0&amp;vpa=13&amp;vtp=1&amp;bbb=1"/>
          <p:cNvSpPr/>
          <p:nvPr/>
        </p:nvSpPr>
        <p:spPr>
          <a:xfrm>
            <a:off x="5948426" y="931164"/>
            <a:ext cx="7286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1.75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42_1#73225bf26.blank?pid=146e33754&amp;color=0,0,0&amp;vpa=14&amp;vtp=1&amp;bbb=1"/>
              <p:cNvSpPr/>
              <p:nvPr/>
            </p:nvSpPr>
            <p:spPr>
              <a:xfrm>
                <a:off x="5236655" y="1472438"/>
                <a:ext cx="5376863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将装置A中的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𝐍𝐚𝐎𝐇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溶液替换为二氧化碳缓冲液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4" name="QB_6_AN.42_1#73225bf26.blank?pid=146e33754&amp;color=0,0,0&amp;vpa=1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6655" y="1472438"/>
                <a:ext cx="5376863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8" t="-3760" r="2" b="1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43_1#73225bf26?pid=146e33754&amp;color=0,0,0&amp;vtp=1&amp;bt=1&amp;bbb=1&amp;hb=1"/>
              <p:cNvSpPr/>
              <p:nvPr/>
            </p:nvSpPr>
            <p:spPr>
              <a:xfrm>
                <a:off x="722376" y="1892300"/>
                <a:ext cx="10753344" cy="2311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装置A中有色液体左侧上升的高度加上装置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中有色液体左侧下降的高度表示大豆种子细胞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呼吸消耗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的体积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，据图中数据可知，装置A中有色液体左侧上升了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中有色液体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左侧下降了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大豆种子在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条件下的细胞呼吸速率为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e>
                    </m:d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÷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÷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75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d>
                      <m:d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mm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g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若需测定装置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中大豆种子产生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还需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增加的一组实验是将装置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溶液替换为二氧化碳缓冲液。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6_AS.43_1#73225bf26?pid=146e3375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2300"/>
                <a:ext cx="10753344" cy="2311400"/>
              </a:xfrm>
              <a:prstGeom prst="rect">
                <a:avLst/>
              </a:prstGeom>
              <a:blipFill rotWithShape="1">
                <a:blip r:embed="rId3"/>
                <a:stretch>
                  <a:fillRect l="-4" r="-6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_1#5d7722e8d?htil=1&amp;pid=bb4222277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3930" y="1054296"/>
            <a:ext cx="4517136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_2#5d7722e8d?htil=1&amp;sp=1&amp;pid=bb4222277&amp;color=0,0,0&amp;vtp=1&amp;bt=1&amp;bbb=1&amp;hb=1&amp;hs=1"/>
              <p:cNvSpPr/>
              <p:nvPr/>
            </p:nvSpPr>
            <p:spPr>
              <a:xfrm>
                <a:off x="722376" y="972000"/>
                <a:ext cx="6099048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［吉林省吉林市2025高一上月考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下图是某植物种子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假设以葡萄糖为唯一呼吸底物）萌发时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细胞呼吸过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程中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吸收量的变化图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下列有关该种子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萌发过程的叙述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1_2#5d7722e8d?htil=1&amp;sp=1&amp;pid=bb4222277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6099048" cy="1828800"/>
              </a:xfrm>
              <a:prstGeom prst="rect">
                <a:avLst/>
              </a:prstGeom>
              <a:blipFill rotWithShape="1">
                <a:blip r:embed="rId2"/>
                <a:stretch>
                  <a:fillRect l="-6" t="-25" r="-2057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2_1#5d7722e8d.bracket?pid=bb4222277&amp;color=0,0,0&amp;vpa=1&amp;vtp=1"/>
          <p:cNvSpPr/>
          <p:nvPr/>
        </p:nvSpPr>
        <p:spPr>
          <a:xfrm>
            <a:off x="3957701" y="23436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3#5d7722e8d.choices?pid=bb4222277&amp;color=0,0,0&amp;vtp=1&amp;bbb=1&amp;hs=1"/>
              <p:cNvSpPr/>
              <p:nvPr/>
            </p:nvSpPr>
            <p:spPr>
              <a:xfrm>
                <a:off x="722376" y="2838934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A.A、B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内，该植物种子细胞只进行无氧呼吸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，该植物种子细胞呼吸产生的酒精可用酸性重铬酸钾溶液检测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，该植物种子有氧呼吸和无氧呼吸消耗的葡萄糖的量相等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_3#5d7722e8d.choices?pid=bb4222277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38934"/>
                <a:ext cx="10753344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4" t="-26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3_1#5d7722e8d?pid=bb4222277&amp;color=0,0,0&amp;mp=1&amp;vtp=1&amp;bt=1&amp;bbb=1&amp;hb=1"/>
              <p:cNvSpPr/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图中一开始不存在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B，且萌发时间为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时，B的量比A低，因此推测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收量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。开始时种子只进行无氧呼吸，后逐渐出现有氧呼吸，最后仅有有氧呼吸。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3_1#5d7722e8d?pid=bb4222277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90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_1#5d7722e8d?pid=bb4222277&amp;color=0,0,0&amp;mp=1&amp;vtp=1&amp;bt=1&amp;bbb=1&amp;hb=1"/>
              <p:cNvSpPr/>
              <p:nvPr/>
            </p:nvSpPr>
            <p:spPr>
              <a:xfrm>
                <a:off x="722376" y="972000"/>
                <a:ext cx="10753344" cy="1981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时，只有A出现，没有B，表明此时只进行无氧呼吸，则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代表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，A、B正确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释放量大于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说明种子进行产酒精的无氧呼吸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酒精可以通过酸性重铬酸钾溶液检测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，出现灰绿色，C正确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吸收量相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，说明种子只进行有氧呼吸，D错误。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_1#5d7722e8d?pid=bb4222277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81200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7a1f3b892?sp=1&amp;pid=bb4222277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［山东泰安一中2025高一上月考］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有一瓶混有酵母菌的葡萄糖培养液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当通入不同浓度的氧气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，其产生的酒精和二氧化碳的量如下表所示。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通过对表中数据分析可得出的结论是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QC_5_BD.5_2#7a1f3b892?colgroup=19,2,5,5,5&amp;pid=bb4222277&amp;color=0,0,0&amp;vtp=1&amp;bbb=1"/>
              <p:cNvGraphicFramePr>
                <a:graphicFrameLocks noGrp="1"/>
              </p:cNvGraphicFramePr>
              <p:nvPr/>
            </p:nvGraphicFramePr>
            <p:xfrm>
              <a:off x="722376" y="2021528"/>
              <a:ext cx="10698480" cy="1379220"/>
            </p:xfrm>
            <a:graphic>
              <a:graphicData uri="http://schemas.openxmlformats.org/drawingml/2006/table">
                <a:tbl>
                  <a:tblPr/>
                  <a:tblGrid>
                    <a:gridCol w="5047488"/>
                    <a:gridCol w="850392"/>
                    <a:gridCol w="1600200"/>
                    <a:gridCol w="1600200"/>
                    <a:gridCol w="1600200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氧浓度相对值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𝑐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𝑑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产生酒精的量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mol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产生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CO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1" i="0" dirty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的量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mol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QC_5_BD.5_2#7a1f3b892?colgroup=19,2,5,5,5&amp;pid=bb4222277&amp;color=0,0,0&amp;vtp=1&amp;bbb=1"/>
              <p:cNvGraphicFramePr>
                <a:graphicFrameLocks noGrp="1"/>
              </p:cNvGraphicFramePr>
              <p:nvPr/>
            </p:nvGraphicFramePr>
            <p:xfrm>
              <a:off x="722376" y="2021528"/>
              <a:ext cx="10698480" cy="1379220"/>
            </p:xfrm>
            <a:graphic>
              <a:graphicData uri="http://schemas.openxmlformats.org/drawingml/2006/table">
                <a:tbl>
                  <a:tblPr/>
                  <a:tblGrid>
                    <a:gridCol w="5047488"/>
                    <a:gridCol w="850392"/>
                    <a:gridCol w="1600200"/>
                    <a:gridCol w="1600200"/>
                    <a:gridCol w="1600200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氧浓度相对值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5_AN.6_1#7a1f3b892.bracket?pid=bb4222277&amp;color=0,0,0&amp;vpa=2&amp;vtp=1"/>
          <p:cNvSpPr/>
          <p:nvPr/>
        </p:nvSpPr>
        <p:spPr>
          <a:xfrm>
            <a:off x="10320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5_3#7a1f3b892.choices?pid=bb4222277&amp;color=0,0,0&amp;vtp=1&amp;bbb=1"/>
              <p:cNvSpPr/>
              <p:nvPr/>
            </p:nvSpPr>
            <p:spPr>
              <a:xfrm>
                <a:off x="722376" y="35328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A.氧浓度为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来自细胞质基质和线粒体基质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.氧浓度为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时酵母菌有氧呼吸消耗的葡萄糖少于无氧呼吸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.氧浓度为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的葡萄糖用于酵母菌的酒精发酵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.氧浓度为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时酵母菌通过呼吸作用消耗的葡萄糖最少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5_3#7a1f3b892.choices?pid=bb422227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532828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7_1#7a1f3b892?pid=bb4222277&amp;color=0,0,0&amp;vtp=1&amp;bt=1&amp;bbb=1&amp;hb=1"/>
              <p:cNvSpPr/>
              <p:nvPr/>
            </p:nvSpPr>
            <p:spPr>
              <a:xfrm>
                <a:off x="722376" y="972000"/>
                <a:ext cx="10753344" cy="3860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氧浓度为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酵母菌产生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量与酒精量相等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，说明只进行无氧呼吸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来自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细胞质基质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，A错误；氧浓度为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酵母菌有氧呼吸产生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mol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，有氧呼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吸消耗的葡萄糖为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mol</m:t>
                        </m:r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此时无氧呼吸消耗的葡萄糖为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mol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氧浓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酵母菌有氧呼吸产生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mol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，有氧呼吸消耗的葡萄糖为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mol</m:t>
                        </m:r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此时无氧呼吸消耗的葡萄糖为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mol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，故用于酵母菌酒精发酵的葡萄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糖占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C错误；氧浓度为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𝑑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时，酵母菌只进行有氧呼吸，消耗的葡萄糖为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mol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比氧浓度为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mol</m:t>
                        </m:r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mol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时均高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，故其消耗的葡萄糖不是最少的，D错误。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7_1#7a1f3b892?pid=bb422227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860800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2941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8_1#7a1f3b892?pid=bb4222277&amp;color=0,0,0&amp;vtp=1&amp;bt=1&amp;bbb=1&amp;hb=1"/>
              <p:cNvSpPr/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方法总结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氧呼吸和无氧呼吸都产生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之外的物质入手进行分析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如本题通过酒精的量得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出无氧呼吸产生的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和消耗的葡萄糖量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进而得出有氧呼吸产生的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和消耗的葡萄糖量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8_1#7a1f3b892?pid=bb422227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9_1#cd86966e0?sp=1&amp;pid=bb4222277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如图表示不同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浓度下小麦种子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吸收量的变化情况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假设呼吸底物均为葡萄糖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下列有关说法错误的是(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9_1#cd86966e0?sp=1&amp;pid=bb422227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r="-2085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0_1#cd86966e0.bracket?pid=bb4222277&amp;color=0,0,0&amp;vpa=3&amp;vtp=1"/>
          <p:cNvSpPr/>
          <p:nvPr/>
        </p:nvSpPr>
        <p:spPr>
          <a:xfrm>
            <a:off x="3462401" y="14292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9_2#cd86966e0?htil=2&amp;pid=bb422227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9940" y="2021528"/>
            <a:ext cx="3090672" cy="194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9_3#cd86966e0.choices?htil=2&amp;pid=bb4222277&amp;color=0,0,0&amp;vtp=1&amp;bbb=1&amp;hb=1"/>
              <p:cNvSpPr/>
              <p:nvPr/>
            </p:nvSpPr>
            <p:spPr>
              <a:xfrm>
                <a:off x="722376" y="1894528"/>
                <a:ext cx="7525512" cy="2336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的葡萄糖用于小麦种子的有氧呼吸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时，小麦种子只进行有氧呼吸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0时，最适合储存小麦种子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.两条曲线的差值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表示在该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浓度下单位时间内无氧呼吸释放的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9_3#cd86966e0.choices?htil=2&amp;pid=bb422227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4528"/>
                <a:ext cx="7525512" cy="2336800"/>
              </a:xfrm>
              <a:prstGeom prst="rect">
                <a:avLst/>
              </a:prstGeom>
              <a:blipFill rotWithShape="1">
                <a:blip r:embed="rId3"/>
                <a:stretch>
                  <a:fillRect l="-5" t="-14" r="7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5502</Words>
  <Application>WPS 演示</Application>
  <PresentationFormat>宽屏</PresentationFormat>
  <Paragraphs>234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9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Cambria Math</vt:lpstr>
      <vt:lpstr>黑体</vt:lpstr>
      <vt:lpstr>宋体</vt:lpstr>
      <vt:lpstr>仿宋</vt:lpstr>
      <vt:lpstr>仿宋</vt:lpstr>
      <vt:lpstr>Calibri</vt:lpstr>
      <vt:lpstr>Arial Unicode MS</vt:lpstr>
      <vt:lpstr>华文细黑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2025-05-08T05:31:00Z</dcterms:created>
  <dcterms:modified xsi:type="dcterms:W3CDTF">2025-05-19T02:23:32Z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1AD779E04C4F422B901AE79A113F7AAF_12</vt:lpwstr>
  </property>
  <property fmtid="{D5CDD505-2E9C-101B-9397-08002B2CF9AE}" pid="3" name="KSOProductBuildVer">
    <vt:lpwstr>2052-12.1.0.20784</vt:lpwstr>
  </property>
</Properties>
</file>