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9" r:id="rId16"/>
    <p:sldId id="270" r:id="rId17"/>
    <p:sldId id="271" r:id="rId18"/>
    <p:sldId id="272" r:id="rId19"/>
    <p:sldId id="273" r:id="rId20"/>
    <p:sldId id="274" r:id="rId21"/>
    <p:sldId id="275" r:id="rId22"/>
    <p:sldId id="276" r:id="rId23"/>
    <p:sldId id="277" r:id="rId24"/>
    <p:sldId id="279" r:id="rId25"/>
    <p:sldId id="281" r:id="rId26"/>
    <p:sldId id="282" r:id="rId27"/>
    <p:sldId id="283" r:id="rId28"/>
    <p:sldId id="285" r:id="rId29"/>
    <p:sldId id="287" r:id="rId30"/>
    <p:sldId id="288" r:id="rId31"/>
    <p:sldId id="289" r:id="rId32"/>
    <p:sldId id="291" r:id="rId33"/>
    <p:sldId id="293" r:id="rId34"/>
    <p:sldId id="295" r:id="rId35"/>
    <p:sldId id="297" r:id="rId36"/>
    <p:sldId id="298" r:id="rId37"/>
    <p:sldId id="300" r:id="rId38"/>
    <p:sldId id="301" r:id="rId39"/>
    <p:sldId id="302" r:id="rId40"/>
    <p:sldId id="304" r:id="rId41"/>
    <p:sldId id="306" r:id="rId42"/>
    <p:sldId id="307" r:id="rId43"/>
    <p:sldId id="308" r:id="rId44"/>
    <p:sldId id="310" r:id="rId45"/>
    <p:sldId id="312" r:id="rId46"/>
    <p:sldId id="313" r:id="rId47"/>
    <p:sldId id="314" r:id="rId48"/>
    <p:sldId id="315" r:id="rId4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0" autoAdjust="0"/>
    <p:restoredTop sz="94610"/>
  </p:normalViewPr>
  <p:slideViewPr>
    <p:cSldViewPr snapToGrid="0" snapToObjects="1">
      <p:cViewPr varScale="1">
        <p:scale>
          <a:sx n="115" d="100"/>
          <a:sy n="115" d="100"/>
        </p:scale>
        <p:origin x="35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087af967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一、选择题（本题共7小题）</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25a02561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二、非选择题（本题共4小题）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b9ac520009b901a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9.xml"/><Relationship Id="rId2" Type="http://schemas.openxmlformats.org/officeDocument/2006/relationships/image" Target="../media/image21.png"/><Relationship Id="rId1"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9.xml"/><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9.xml"/><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9.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xml"/><Relationship Id="rId1" Type="http://schemas.openxmlformats.org/officeDocument/2006/relationships/image" Target="../media/image30.png"/></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9.xml"/><Relationship Id="rId5" Type="http://schemas.openxmlformats.org/officeDocument/2006/relationships/image" Target="../media/image35.png"/><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36.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9.xml"/><Relationship Id="rId2" Type="http://schemas.openxmlformats.org/officeDocument/2006/relationships/image" Target="../media/image38.png"/><Relationship Id="rId1" Type="http://schemas.openxmlformats.org/officeDocument/2006/relationships/image" Target="../media/image37.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9.xml"/><Relationship Id="rId2" Type="http://schemas.openxmlformats.org/officeDocument/2006/relationships/image" Target="../media/image40.png"/><Relationship Id="rId1" Type="http://schemas.openxmlformats.org/officeDocument/2006/relationships/image" Target="../media/image39.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9.xml"/><Relationship Id="rId2" Type="http://schemas.openxmlformats.org/officeDocument/2006/relationships/image" Target="../media/image42.jpeg"/><Relationship Id="rId1" Type="http://schemas.openxmlformats.org/officeDocument/2006/relationships/image" Target="../media/image4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9.xml"/><Relationship Id="rId2" Type="http://schemas.openxmlformats.org/officeDocument/2006/relationships/image" Target="../media/image44.png"/><Relationship Id="rId1" Type="http://schemas.openxmlformats.org/officeDocument/2006/relationships/image" Target="../media/image43.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9.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9.xml"/><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image" Target="../media/image48.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9.xml"/><Relationship Id="rId2" Type="http://schemas.openxmlformats.org/officeDocument/2006/relationships/image" Target="../media/image52.jpeg"/><Relationship Id="rId1" Type="http://schemas.openxmlformats.org/officeDocument/2006/relationships/image" Target="../media/image51.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9.xml"/><Relationship Id="rId1" Type="http://schemas.openxmlformats.org/officeDocument/2006/relationships/image" Target="../media/image53.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9.xml"/><Relationship Id="rId2" Type="http://schemas.openxmlformats.org/officeDocument/2006/relationships/image" Target="../media/image10.png"/><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9.xml"/><Relationship Id="rId1" Type="http://schemas.openxmlformats.org/officeDocument/2006/relationships/image" Target="../media/image54.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9.xml"/><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jpe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9.xml"/><Relationship Id="rId1" Type="http://schemas.openxmlformats.org/officeDocument/2006/relationships/image" Target="../media/image58.pn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9.xml"/><Relationship Id="rId2" Type="http://schemas.openxmlformats.org/officeDocument/2006/relationships/image" Target="../media/image60.png"/><Relationship Id="rId1" Type="http://schemas.openxmlformats.org/officeDocument/2006/relationships/image" Target="../media/image59.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9.xml"/><Relationship Id="rId2" Type="http://schemas.openxmlformats.org/officeDocument/2006/relationships/image" Target="../media/image62.png"/><Relationship Id="rId1" Type="http://schemas.openxmlformats.org/officeDocument/2006/relationships/image" Target="../media/image61.png"/></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9.xml"/><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11.png"/></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9.xml"/><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image" Target="../media/image66.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43.xml"/><Relationship Id="rId4" Type="http://schemas.openxmlformats.org/officeDocument/2006/relationships/slideLayout" Target="../slideLayouts/slideLayout9.xml"/><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image" Target="../media/image69.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9.xml"/><Relationship Id="rId1" Type="http://schemas.openxmlformats.org/officeDocument/2006/relationships/image" Target="../media/image72.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9.xml"/><Relationship Id="rId1" Type="http://schemas.openxmlformats.org/officeDocument/2006/relationships/image" Target="../media/image73.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9.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image" Target="../media/image16.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9.xml"/><Relationship Id="rId2" Type="http://schemas.openxmlformats.org/officeDocument/2006/relationships/image" Target="../media/image18.png"/><Relationship Id="rId1"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ffa011ef6?pid=087af9675&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层叶片在14:00由于温度过高，导致部分气孔关闭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的固定受到抑制，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而短时间内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的含量暂时升高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只要净光合</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速率大于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0，就存在有机物的积累，所以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层叶片有机物积累量最大的时刻是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代表树冠底层叶片，光照强度弱，温度较低，植物的蒸腾作用弱，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没有明显的光合午休现象</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正确；适当修剪过密的枝叶可以减少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层的遮挡，提高</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层叶片的净光合速率</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5_AS.12_1#ffa011ef6?pid=087af9675&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3384"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1f9b9e580?sp=1&amp;pid=087af9675&amp;color=0,0,0&amp;vtp=1&amp;bt=1&amp;bbb=1&amp;hb=1"/>
          <p:cNvSpPr/>
          <p:nvPr/>
        </p:nvSpPr>
        <p:spPr>
          <a:xfrm>
            <a:off x="722376" y="972000"/>
            <a:ext cx="10753344" cy="32512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5.将相同数量的醋酸杆菌（严格好氧菌，无氧条件下不能存活）、乳酸杆菌（厌氧菌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氧气会抑</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制其代谢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）和酵母菌按甲~丁四组所示，从左至右依次加入如图装置中的三个锥形瓶内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锥形瓶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内盛有相同浓度的等量葡萄糖溶液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。三种微生物都可利用葡萄糖作为营养物质。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：Ⅰ醋酸杆菌、Ⅱ酵母菌、Ⅲ乳酸杆菌；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：Ⅰ酵母菌、Ⅱ乳酸杆菌、Ⅲ醋酸杆菌；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：Ⅰ酵母菌、Ⅱ醋酸杆菌、Ⅲ乳酸杆菌；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：Ⅰ乳酸杆菌、Ⅱ醋酸杆菌、Ⅲ酵母菌。</a:t>
            </a:r>
            <a:endParaRPr lang="en-US" altLang="zh-CN" sz="2000"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3_2#1f9b9e580?pid=087af9675&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66744" y="972000"/>
            <a:ext cx="4855464" cy="20116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13_3#1f9b9e580?pid=087af9675&amp;color=0,0,0&amp;vtp=1&amp;bt=1&amp;bbb=1"/>
          <p:cNvSpPr/>
          <p:nvPr/>
        </p:nvSpPr>
        <p:spPr>
          <a:xfrm>
            <a:off x="722376" y="3120332"/>
            <a:ext cx="10753344" cy="431800"/>
          </a:xfrm>
          <a:prstGeom prst="rect">
            <a:avLst/>
          </a:prstGeom>
          <a:noFill/>
        </p:spPr>
        <p:txBody>
          <a:bodyPr wrap="none" lIns="0" tIns="0" rIns="0" bIns="0" rtlCol="0" anchor="t"/>
          <a:lstStyle/>
          <a:p>
            <a:pPr algn="l"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下列叙述最合理的是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4_1#1f9b9e580.bracket?pid=087af9675&amp;color=0,0,0&amp;vpa=5&amp;vtp=1"/>
          <p:cNvSpPr/>
          <p:nvPr/>
        </p:nvSpPr>
        <p:spPr>
          <a:xfrm>
            <a:off x="3208401" y="3120332"/>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13_4#1f9b9e580.choices?pid=087af9675&amp;color=0,0,0&amp;vtp=1&amp;bbb=1"/>
              <p:cNvSpPr/>
              <p:nvPr/>
            </p:nvSpPr>
            <p:spPr>
              <a:xfrm>
                <a:off x="722376" y="3557119"/>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A.甲组的三个瓶中葡萄糖溶液的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可能均下降</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.乙、丙两组装置最终产生的二氧化碳量明显不同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.与丁组相比，甲组中的酵母菌产生的酒精明显更多</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.改变气泵的通气速率，对各装置中的总菌数没有影响</a:t>
                </a:r>
                <a:endParaRPr lang="en-US" altLang="zh-CN" sz="2000" dirty="0"/>
              </a:p>
            </p:txBody>
          </p:sp>
        </mc:Choice>
        <mc:Fallback>
          <p:sp>
            <p:nvSpPr>
              <p:cNvPr id="5" name="QC_5_BD.13_4#1f9b9e580.choices?pid=087af9675&amp;color=0,0,0&amp;vtp=1&amp;bbb=1"/>
              <p:cNvSpPr>
                <a:spLocks noRot="1" noChangeAspect="1" noMove="1" noResize="1" noEditPoints="1" noAdjustHandles="1" noChangeArrowheads="1" noChangeShapeType="1" noTextEdit="1"/>
              </p:cNvSpPr>
              <p:nvPr/>
            </p:nvSpPr>
            <p:spPr>
              <a:xfrm>
                <a:off x="722376" y="3557119"/>
                <a:ext cx="10753344" cy="1866900"/>
              </a:xfrm>
              <a:prstGeom prst="rect">
                <a:avLst/>
              </a:prstGeom>
              <a:blipFill rotWithShape="1">
                <a:blip r:embed="rId2"/>
                <a:stretch>
                  <a:fillRect l="-4" t="-26" b="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1f9b9e580?pid=087af9675&amp;color=0,0,0&amp;mp=1&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甲组中，醋酸杆菌分解葡萄糖产生醋酸;酵母菌分解葡萄糖产生二氧化碳，形成碳酸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菌分解葡萄糖产生乳酸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，三个瓶中葡萄糖溶液的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都会下降，A正确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乳酸杆菌分解葡萄糖既不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消耗氧气也不产生二氧化碳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，乙、丙两个装置气泵都是先通过酵母菌培养瓶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产生的二氧化碳量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大致相同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，而后通过乳酸菌或醋酸杆菌培养液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均不再产生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由于乳酸杆菌不消耗氧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，因此对氧气含量没有影响，甲、丁两组中，酵母菌都在醋酸杆菌后面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获得的氧气量基本相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，因此产生的酒精量大致相同，C错误；改变气泵的通气速率，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可改变进入装置的氧气含量</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主要影响酵母菌和醋酸杆菌的繁殖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，总菌数会发生变化，D错误。</a:t>
                </a:r>
                <a:endParaRPr lang="en-US" altLang="zh-CN" sz="2200" dirty="0"/>
              </a:p>
            </p:txBody>
          </p:sp>
        </mc:Choice>
        <mc:Fallback>
          <p:sp>
            <p:nvSpPr>
              <p:cNvPr id="2" name="QC_5_AS.15_1#1f9b9e580?pid=087af9675&amp;color=0,0,0&amp;mp=1&amp;vtp=1&amp;bt=1&amp;bbb=1&amp;hb=1"/>
              <p:cNvSpPr>
                <a:spLocks noRot="1" noChangeAspect="1" noMove="1" noResize="1" noEditPoints="1" noAdjustHandles="1" noChangeArrowheads="1" noChangeShapeType="1" noTextEdit="1"/>
              </p:cNvSpPr>
              <p:nvPr/>
            </p:nvSpPr>
            <p:spPr>
              <a:xfrm>
                <a:off x="722376" y="972000"/>
                <a:ext cx="10753344" cy="3213100"/>
              </a:xfrm>
              <a:prstGeom prst="rect">
                <a:avLst/>
              </a:prstGeom>
              <a:blipFill rotWithShape="1">
                <a:blip r:embed="rId1"/>
                <a:stretch>
                  <a:fillRect l="-4" t="-14" r="-1092"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6_1#1f9b9e580?pid=087af9675&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醋酸杆菌为好氧菌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，只能进行有氧呼吸；乳酸杆菌只能进行无氧呼吸，产物是乳酸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酵母菌为兼</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性厌氧生物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7_1#ff41dc892?sp=1&amp;pid=087af9675&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［河南南阳2024高一上期末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某生物兴趣小组向酵母菌培养液中通入不同浓度的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产生量与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的消耗量变化趋势如图所示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（假设酵母菌的呼吸底物为葡萄糖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7_1#ff41dc892?sp=1&amp;pid=087af9675&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661" b="33"/>
                </a:stretch>
              </a:blipFill>
            </p:spPr>
            <p:txBody>
              <a:bodyPr/>
              <a:lstStyle/>
              <a:p>
                <a:r>
                  <a:rPr lang="zh-CN" altLang="en-US">
                    <a:noFill/>
                  </a:rPr>
                  <a:t> </a:t>
                </a:r>
              </a:p>
            </p:txBody>
          </p:sp>
        </mc:Fallback>
      </mc:AlternateContent>
      <p:sp>
        <p:nvSpPr>
          <p:cNvPr id="3" name="QC_5_AN.18_1#ff41dc892.bracket?pid=087af9675&amp;color=0,0,0&amp;vpa=6&amp;vtp=1"/>
          <p:cNvSpPr/>
          <p:nvPr/>
        </p:nvSpPr>
        <p:spPr>
          <a:xfrm>
            <a:off x="1430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7_2#ff41dc892?htil=4&amp;pid=087af967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854269" y="2478728"/>
            <a:ext cx="3584448" cy="208483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17_3#ff41dc892.choices?htil=4&amp;pid=087af9675&amp;color=0,0,0&amp;vtp=1&amp;bbb=1&amp;hb=1"/>
              <p:cNvSpPr/>
              <p:nvPr/>
            </p:nvSpPr>
            <p:spPr>
              <a:xfrm>
                <a:off x="722376" y="2389862"/>
                <a:ext cx="7040880" cy="36957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时，呼吸底物（葡萄糖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中的能量大多以热能形式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散失</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来自线粒体基质和细胞质基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约有</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的葡萄糖用于酵母菌细胞的无氧呼吸过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.若将实验中的酵母菌更换为乳酸菌，则曲线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Ⅰ、Ⅱ</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趋势均不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发生改变</a:t>
                </a:r>
                <a:endParaRPr lang="en-US" altLang="zh-CN" sz="2000" dirty="0"/>
              </a:p>
            </p:txBody>
          </p:sp>
        </mc:Choice>
        <mc:Fallback>
          <p:sp>
            <p:nvSpPr>
              <p:cNvPr id="5" name="QC_5_BD.17_3#ff41dc892.choices?htil=4&amp;pid=087af9675&amp;color=0,0,0&amp;vtp=1&amp;bbb=1&amp;hb=1"/>
              <p:cNvSpPr>
                <a:spLocks noRot="1" noChangeAspect="1" noMove="1" noResize="1" noEditPoints="1" noAdjustHandles="1" noChangeArrowheads="1" noChangeShapeType="1" noTextEdit="1"/>
              </p:cNvSpPr>
              <p:nvPr/>
            </p:nvSpPr>
            <p:spPr>
              <a:xfrm>
                <a:off x="722376" y="2389862"/>
                <a:ext cx="7040880" cy="3695700"/>
              </a:xfrm>
              <a:prstGeom prst="rect">
                <a:avLst/>
              </a:prstGeom>
              <a:blipFill rotWithShape="1">
                <a:blip r:embed="rId3"/>
                <a:stretch>
                  <a:fillRect l="-5" t="-10" r="-1429" b="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9_1#ff41dc892?pid=087af9675&amp;color=0,0,0&amp;vtp=1&amp;bt=1&amp;bbb=1&amp;hb=1"/>
              <p:cNvSpPr/>
              <p:nvPr/>
            </p:nvSpPr>
            <p:spPr>
              <a:xfrm>
                <a:off x="722376" y="972000"/>
                <a:ext cx="10753344" cy="3708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表示酵母菌细胞呼吸产生的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表示酵母菌有氧呼吸消耗的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酵母菌细胞呼吸产生的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量远大于消耗的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因而可判断此时主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要进行无氧呼吸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，有氧呼吸弱，酵母菌有氧呼吸过程中释放的能量大部分以热能形式散失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氧呼吸时底物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（葡萄糖）中的能量大多储存在酒精中，A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酵母菌细胞呼吸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量大于消耗的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，说明酵母菌同时进行有氧呼吸和无氧呼吸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故酵母菌产生的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来自细胞质基质和线粒体基质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酵母菌无氧呼吸消耗的葡萄糖约占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C错误；乳酸菌只能进行无氧呼吸，其呼吸产物为乳酸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若将实验中的酵母菌更换为乳酸菌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，则无曲线Ⅰ、Ⅱ，D错误。</a:t>
                </a:r>
                <a:endParaRPr lang="en-US" altLang="zh-CN" sz="2200" dirty="0"/>
              </a:p>
            </p:txBody>
          </p:sp>
        </mc:Choice>
        <mc:Fallback>
          <p:sp>
            <p:nvSpPr>
              <p:cNvPr id="2" name="QC_5_AS.19_1#ff41dc892?pid=087af9675&amp;color=0,0,0&amp;vtp=1&amp;bt=1&amp;bbb=1&amp;hb=1"/>
              <p:cNvSpPr>
                <a:spLocks noRot="1" noChangeAspect="1" noMove="1" noResize="1" noEditPoints="1" noAdjustHandles="1" noChangeArrowheads="1" noChangeShapeType="1" noTextEdit="1"/>
              </p:cNvSpPr>
              <p:nvPr/>
            </p:nvSpPr>
            <p:spPr>
              <a:xfrm>
                <a:off x="722376" y="972000"/>
                <a:ext cx="10753344" cy="3708400"/>
              </a:xfrm>
              <a:prstGeom prst="rect">
                <a:avLst/>
              </a:prstGeom>
              <a:blipFill rotWithShape="1">
                <a:blip r:embed="rId1"/>
                <a:stretch>
                  <a:fillRect l="-4" t="-12" r="-402" b="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0_1#3b0c9a897?htil=5&amp;pid=087af9675&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587697" y="1054296"/>
            <a:ext cx="4837176" cy="236829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5_BD.20_2#3b0c9a897?htil=5&amp;sp=1&amp;pid=087af9675&amp;color=0,0,0&amp;vtp=1&amp;bt=1&amp;bbb=1&amp;hb=1&amp;hs=1"/>
              <p:cNvSpPr/>
              <p:nvPr/>
            </p:nvSpPr>
            <p:spPr>
              <a:xfrm>
                <a:off x="722376" y="972000"/>
                <a:ext cx="5788152" cy="3200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［湖南长沙一中2025高一上期末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如图为类囊体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薄膜上发生的光反应示意图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Ⅰ和光系统Ⅱ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是叶绿素和蛋白质构成的复合</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，能吸收、利用光能进行电子的传递。</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PQ</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Cytbf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是传递电子的蛋白质，其中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PQ</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在传递电子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的同时能将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运输到类囊体腔中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图中虚线为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以下说法正确的是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20_2#3b0c9a897?htil=5&amp;sp=1&amp;pid=087af9675&amp;color=0,0,0&amp;vtp=1&amp;bt=1&amp;bbb=1&amp;hb=1&amp;hs=1"/>
              <p:cNvSpPr>
                <a:spLocks noRot="1" noChangeAspect="1" noMove="1" noResize="1" noEditPoints="1" noAdjustHandles="1" noChangeArrowheads="1" noChangeShapeType="1" noTextEdit="1"/>
              </p:cNvSpPr>
              <p:nvPr/>
            </p:nvSpPr>
            <p:spPr>
              <a:xfrm>
                <a:off x="722376" y="972000"/>
                <a:ext cx="5788152" cy="3200400"/>
              </a:xfrm>
              <a:prstGeom prst="rect">
                <a:avLst/>
              </a:prstGeom>
              <a:blipFill rotWithShape="1">
                <a:blip r:embed="rId2"/>
                <a:stretch>
                  <a:fillRect l="-7" t="-14" r="-1319" b="14"/>
                </a:stretch>
              </a:blipFill>
            </p:spPr>
            <p:txBody>
              <a:bodyPr/>
              <a:lstStyle/>
              <a:p>
                <a:r>
                  <a:rPr lang="zh-CN" altLang="en-US">
                    <a:noFill/>
                  </a:rPr>
                  <a:t> </a:t>
                </a:r>
              </a:p>
            </p:txBody>
          </p:sp>
        </mc:Fallback>
      </mc:AlternateContent>
      <p:sp>
        <p:nvSpPr>
          <p:cNvPr id="4" name="QC_5_AN.21_1#3b0c9a897.bracket?pid=087af9675&amp;color=0,0,0&amp;vpa=7&amp;vtp=1"/>
          <p:cNvSpPr/>
          <p:nvPr/>
        </p:nvSpPr>
        <p:spPr>
          <a:xfrm>
            <a:off x="4224401" y="3715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20_3#3b0c9a897.choices?pid=087af9675&amp;color=0,0,0&amp;vtp=1&amp;bbb=1&amp;hs=1"/>
              <p:cNvSpPr/>
              <p:nvPr/>
            </p:nvSpPr>
            <p:spPr>
              <a:xfrm>
                <a:off x="722376" y="4218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合成酶由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CF</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CF</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两部分组成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在进行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逆浓度梯度运输的同时催化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图中类囊体膜两侧</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浓度差是由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光解、</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PQ</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NADPH</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.图中电子传递的过程中，最初提供电子的物质为水，最终接受电子的物质为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光能被捕获后将水分解成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最终全部转化为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中活跃的化学能</a:t>
                </a:r>
                <a:endParaRPr lang="en-US" altLang="zh-CN" sz="2000" dirty="0"/>
              </a:p>
            </p:txBody>
          </p:sp>
        </mc:Choice>
        <mc:Fallback>
          <p:sp>
            <p:nvSpPr>
              <p:cNvPr id="5" name="QC_5_BD.20_3#3b0c9a897.choices?pid=087af9675&amp;color=0,0,0&amp;vtp=1&amp;bbb=1&amp;hs=1"/>
              <p:cNvSpPr>
                <a:spLocks noRot="1" noChangeAspect="1" noMove="1" noResize="1" noEditPoints="1" noAdjustHandles="1" noChangeArrowheads="1" noChangeShapeType="1" noTextEdit="1"/>
              </p:cNvSpPr>
              <p:nvPr/>
            </p:nvSpPr>
            <p:spPr>
              <a:xfrm>
                <a:off x="722376" y="4218662"/>
                <a:ext cx="10753344" cy="1866900"/>
              </a:xfrm>
              <a:prstGeom prst="rect">
                <a:avLst/>
              </a:prstGeom>
              <a:blipFill rotWithShape="1">
                <a:blip r:embed="rId3"/>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3b0c9a897?pid=087af9675&amp;color=0,0,0&amp;vtp=1&amp;bt=1&amp;bbb=1&amp;hb=1"/>
              <p:cNvSpPr/>
              <p:nvPr/>
            </p:nvSpPr>
            <p:spPr>
              <a:xfrm>
                <a:off x="722376" y="972000"/>
                <a:ext cx="10753344" cy="2794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合成酶由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CF</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CF</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两部分组成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从类囊体腔顺浓度梯度运输</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至叶绿体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基质的同时催化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水光解产生</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PQ</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运回类囊体腔两个过程</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使类囊体腔内</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在类囊体薄膜上与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结合形成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NADPH</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使类囊体腔外的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，B正确。根据题图所示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水光解后产生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故最初提供电子的物质为水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水光解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后产生的电子最终传递给</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在酶的作用下将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转变为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光能被捕获后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将水分解成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最终转化为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中活跃的化学能，D错误。</a:t>
                </a:r>
                <a:endParaRPr lang="en-US" altLang="zh-CN" sz="2200" dirty="0"/>
              </a:p>
            </p:txBody>
          </p:sp>
        </mc:Choice>
        <mc:Fallback>
          <p:sp>
            <p:nvSpPr>
              <p:cNvPr id="2" name="QC_5_AS.22_1#3b0c9a897?pid=087af9675&amp;color=0,0,0&amp;vtp=1&amp;bt=1&amp;bbb=1&amp;hb=1"/>
              <p:cNvSpPr>
                <a:spLocks noRot="1" noChangeAspect="1" noMove="1" noResize="1" noEditPoints="1" noAdjustHandles="1" noChangeArrowheads="1" noChangeShapeType="1" noTextEdit="1"/>
              </p:cNvSpPr>
              <p:nvPr/>
            </p:nvSpPr>
            <p:spPr>
              <a:xfrm>
                <a:off x="722376" y="972000"/>
                <a:ext cx="10753344" cy="2794000"/>
              </a:xfrm>
              <a:prstGeom prst="rect">
                <a:avLst/>
              </a:prstGeom>
              <a:blipFill rotWithShape="1">
                <a:blip r:embed="rId1"/>
                <a:stretch>
                  <a:fillRect l="-4" t="-16" r="-992"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23_1#5749f31e0?htil=6&amp;pid=25a02561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03721" y="972000"/>
            <a:ext cx="4264797" cy="317500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O_5_BD.23_2#5749f31e0?htil=6&amp;sp=1&amp;pid=25a025618&amp;color=0,0,0&amp;vtp=1&amp;bt=1&amp;bbb=1&amp;hb=1&amp;hs=1"/>
              <p:cNvSpPr/>
              <p:nvPr/>
            </p:nvSpPr>
            <p:spPr>
              <a:xfrm>
                <a:off x="722376" y="984700"/>
                <a:ext cx="6071616" cy="3200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［山东临沂2025高一上联考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人在运动时由三大系统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供应能量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（磷酸肌酸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会产生能量可以用来合成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，该系统最多坚持</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无氧呼吸系统：机体通过无氧呼吸产生</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该系统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可维持</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。③有氧呼吸系统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理论上该系统可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持续至能源物质耗尽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如图为运动时三大能量供应系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统所占的百分比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，请回答相关问题。</a:t>
                </a:r>
                <a:endParaRPr lang="en-US" altLang="zh-CN" sz="2000" dirty="0">
                  <a:solidFill>
                    <a:srgbClr val="000000"/>
                  </a:solidFill>
                </a:endParaRPr>
              </a:p>
            </p:txBody>
          </p:sp>
        </mc:Choice>
        <mc:Fallback>
          <p:sp>
            <p:nvSpPr>
              <p:cNvPr id="3" name="QO_5_BD.23_2#5749f31e0?htil=6&amp;sp=1&amp;pid=25a025618&amp;color=0,0,0&amp;vtp=1&amp;bt=1&amp;bbb=1&amp;hb=1&amp;hs=1"/>
              <p:cNvSpPr>
                <a:spLocks noRot="1" noChangeAspect="1" noMove="1" noResize="1" noEditPoints="1" noAdjustHandles="1" noChangeArrowheads="1" noChangeShapeType="1" noTextEdit="1"/>
              </p:cNvSpPr>
              <p:nvPr/>
            </p:nvSpPr>
            <p:spPr>
              <a:xfrm>
                <a:off x="722376" y="984700"/>
                <a:ext cx="6071616" cy="3200400"/>
              </a:xfrm>
              <a:prstGeom prst="rect">
                <a:avLst/>
              </a:prstGeom>
              <a:blipFill rotWithShape="1">
                <a:blip r:embed="rId2"/>
                <a:stretch>
                  <a:fillRect l="-6" t="-14" r="-1797" b="1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BD.24_1#a6c011b19?pid=5749f31e0&amp;color=0,0,0&amp;vtp=1&amp;bbb=1&amp;hb=1&amp;hs=1"/>
              <p:cNvSpPr/>
              <p:nvPr/>
            </p:nvSpPr>
            <p:spPr>
              <a:xfrm>
                <a:off x="722376" y="422323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系统中，与磷酸反应合成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的物质是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。无氧呼吸与有氧呼吸第</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是相同的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该阶段的产物包括</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至少写出三种）。</a:t>
                </a:r>
                <a:endParaRPr lang="en-US" altLang="zh-CN" sz="2000" dirty="0">
                  <a:solidFill>
                    <a:srgbClr val="000000"/>
                  </a:solidFill>
                </a:endParaRPr>
              </a:p>
            </p:txBody>
          </p:sp>
        </mc:Choice>
        <mc:Fallback>
          <p:sp>
            <p:nvSpPr>
              <p:cNvPr id="4" name="QB_6_BD.24_1#a6c011b19?pid=5749f31e0&amp;color=0,0,0&amp;vtp=1&amp;bbb=1&amp;hb=1&amp;hs=1"/>
              <p:cNvSpPr>
                <a:spLocks noRot="1" noChangeAspect="1" noMove="1" noResize="1" noEditPoints="1" noAdjustHandles="1" noChangeArrowheads="1" noChangeShapeType="1" noTextEdit="1"/>
              </p:cNvSpPr>
              <p:nvPr/>
            </p:nvSpPr>
            <p:spPr>
              <a:xfrm>
                <a:off x="722376" y="4223234"/>
                <a:ext cx="10753344" cy="914400"/>
              </a:xfrm>
              <a:prstGeom prst="rect">
                <a:avLst/>
              </a:prstGeom>
              <a:blipFill rotWithShape="1">
                <a:blip r:embed="rId3"/>
                <a:stretch>
                  <a:fillRect l="-4" t="-53" b="5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25_1#a6c011b19.blank?pid=5749f31e0&amp;color=0,0,0&amp;vpa=8&amp;vtp=1&amp;bbb=1"/>
              <p:cNvSpPr/>
              <p:nvPr/>
            </p:nvSpPr>
            <p:spPr>
              <a:xfrm>
                <a:off x="6750303" y="4276984"/>
                <a:ext cx="646113"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𝐀𝐃𝐏</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25_1#a6c011b19.blank?pid=5749f31e0&amp;color=0,0,0&amp;vpa=8&amp;vtp=1&amp;bbb=1"/>
              <p:cNvSpPr>
                <a:spLocks noRot="1" noChangeAspect="1" noMove="1" noResize="1" noEditPoints="1" noAdjustHandles="1" noChangeArrowheads="1" noChangeShapeType="1" noTextEdit="1"/>
              </p:cNvSpPr>
              <p:nvPr/>
            </p:nvSpPr>
            <p:spPr>
              <a:xfrm>
                <a:off x="6750303" y="4276984"/>
                <a:ext cx="646113" cy="317500"/>
              </a:xfrm>
              <a:prstGeom prst="rect">
                <a:avLst/>
              </a:prstGeom>
              <a:blipFill rotWithShape="1">
                <a:blip r:embed="rId4"/>
                <a:stretch>
                  <a:fillRect l="-39" t="-82" r="88" b="82"/>
                </a:stretch>
              </a:blipFill>
            </p:spPr>
            <p:txBody>
              <a:bodyPr/>
              <a:lstStyle/>
              <a:p>
                <a:r>
                  <a:rPr lang="zh-CN" altLang="en-US">
                    <a:noFill/>
                  </a:rPr>
                  <a:t> </a:t>
                </a:r>
              </a:p>
            </p:txBody>
          </p:sp>
        </mc:Fallback>
      </mc:AlternateContent>
      <p:sp>
        <p:nvSpPr>
          <p:cNvPr id="6" name="QB_6_AN.26_1#a6c011b19.blank?pid=5749f31e0&amp;color=0,0,0&amp;vpa=9&amp;vtp=1"/>
          <p:cNvSpPr/>
          <p:nvPr/>
        </p:nvSpPr>
        <p:spPr>
          <a:xfrm>
            <a:off x="10253917" y="4185134"/>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6_AN.27_1#a6c011b19.blank?pid=5749f31e0&amp;color=0,0,0&amp;vpa=10&amp;vtp=1&amp;bbb=1"/>
              <p:cNvSpPr/>
              <p:nvPr/>
            </p:nvSpPr>
            <p:spPr>
              <a:xfrm>
                <a:off x="4060889" y="4729422"/>
                <a:ext cx="3746500"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丙酮酸、</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𝐍𝐀𝐃𝐇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𝐇</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𝐀𝐓𝐏</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7" name="QB_6_AN.27_1#a6c011b19.blank?pid=5749f31e0&amp;color=0,0,0&amp;vpa=10&amp;vtp=1&amp;bbb=1"/>
              <p:cNvSpPr>
                <a:spLocks noRot="1" noChangeAspect="1" noMove="1" noResize="1" noEditPoints="1" noAdjustHandles="1" noChangeArrowheads="1" noChangeShapeType="1" noTextEdit="1"/>
              </p:cNvSpPr>
              <p:nvPr/>
            </p:nvSpPr>
            <p:spPr>
              <a:xfrm>
                <a:off x="4060889" y="4729422"/>
                <a:ext cx="3746500" cy="317500"/>
              </a:xfrm>
              <a:prstGeom prst="rect">
                <a:avLst/>
              </a:prstGeom>
              <a:blipFill rotWithShape="1">
                <a:blip r:embed="rId5"/>
                <a:stretch>
                  <a:fillRect l="-2" t="-3782" r="2" b="18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6285e9d89.fixed?pid=46847bf0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3#6285e9d89.fixed?pid=46847bf0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第5章素养检测</a:t>
            </a:r>
            <a:endParaRPr lang="en-US" altLang="zh-CN" sz="4400" dirty="0"/>
          </a:p>
        </p:txBody>
      </p:sp>
      <p:pic>
        <p:nvPicPr>
          <p:cNvPr id="4" name="C_3#6285e9d89.fixed?pid=46847bf0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6285e9d89.fixed?pid=46847bf0d&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28_1#a6c011b19?pid=5749f31e0&amp;color=0,0,0&amp;vtp=1&amp;bt=1&amp;bbb=1&amp;hb=1"/>
              <p:cNvSpPr/>
              <p:nvPr/>
            </p:nvSpPr>
            <p:spPr>
              <a:xfrm>
                <a:off x="722376" y="972000"/>
                <a:ext cx="10753344" cy="15240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系统中，磷酸肌酸</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分解时释放出能量，磷酸基团与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氧呼吸和有氧呼吸的第一阶段是相同的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，都是糖酵解过程，糖酵解的产物包括丙酮酸</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28_1#a6c011b19?pid=5749f31e0&amp;color=0,0,0&amp;vtp=1&amp;bt=1&amp;bbb=1&amp;hb=1"/>
              <p:cNvSpPr>
                <a:spLocks noRot="1" noChangeAspect="1" noMove="1" noResize="1" noEditPoints="1" noAdjustHandles="1" noChangeArrowheads="1" noChangeShapeType="1" noTextEdit="1"/>
              </p:cNvSpPr>
              <p:nvPr/>
            </p:nvSpPr>
            <p:spPr>
              <a:xfrm>
                <a:off x="722376" y="972000"/>
                <a:ext cx="10753344" cy="1524000"/>
              </a:xfrm>
              <a:prstGeom prst="rect">
                <a:avLst/>
              </a:prstGeom>
              <a:blipFill rotWithShape="1">
                <a:blip r:embed="rId1"/>
                <a:stretch>
                  <a:fillRect l="-4" t="-30" b="3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9_1#6ce27599a?pid=5749f31e0&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点时无氧呼吸消耗的葡萄糖</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填“大于”“等于”或“小于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该点处有氧呼吸消</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耗的葡萄糖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0_1#6ce27599a.blank?pid=5749f31e0&amp;color=0,0,0&amp;vpa=11&amp;vtp=1&amp;bbb=1"/>
          <p:cNvSpPr/>
          <p:nvPr/>
        </p:nvSpPr>
        <p:spPr>
          <a:xfrm>
            <a:off x="4616514"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大于</a:t>
            </a:r>
            <a:endParaRPr lang="en-US" altLang="zh-CN" sz="2000" dirty="0"/>
          </a:p>
        </p:txBody>
      </p:sp>
      <mc:AlternateContent xmlns:mc="http://schemas.openxmlformats.org/markup-compatibility/2006">
        <mc:Choice xmlns:a14="http://schemas.microsoft.com/office/drawing/2010/main" Requires="a14">
          <p:sp>
            <p:nvSpPr>
              <p:cNvPr id="4" name="QB_6_AN.31_1#6ce27599a.blank?pid=5749f31e0&amp;color=0,0,0&amp;vpa=12&amp;vtp=1&amp;bbb=1&amp;hb=1"/>
              <p:cNvSpPr/>
              <p:nvPr/>
            </p:nvSpPr>
            <p:spPr>
              <a:xfrm>
                <a:off x="722377" y="13883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与有氧呼吸相比</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，无氧呼吸时葡萄糖氧化分解不彻底，释放能量少</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合成同样多的</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𝐀𝐓𝐏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，无氧呼吸需要消耗的葡萄糖更多</a:t>
                </a:r>
                <a:endParaRPr lang="en-US" altLang="zh-CN" sz="2000" dirty="0"/>
              </a:p>
            </p:txBody>
          </p:sp>
        </mc:Choice>
        <mc:Fallback>
          <p:sp>
            <p:nvSpPr>
              <p:cNvPr id="4" name="QB_6_AN.31_1#6ce27599a.blank?pid=5749f31e0&amp;color=0,0,0&amp;vpa=12&amp;vtp=1&amp;bbb=1&amp;hb=1"/>
              <p:cNvSpPr>
                <a:spLocks noRot="1" noChangeAspect="1" noMove="1" noResize="1" noEditPoints="1" noAdjustHandles="1" noChangeArrowheads="1" noChangeShapeType="1" noTextEdit="1"/>
              </p:cNvSpPr>
              <p:nvPr/>
            </p:nvSpPr>
            <p:spPr>
              <a:xfrm>
                <a:off x="722377" y="1388364"/>
                <a:ext cx="10749631" cy="914400"/>
              </a:xfrm>
              <a:prstGeom prst="rect">
                <a:avLst/>
              </a:prstGeom>
              <a:blipFill rotWithShape="1">
                <a:blip r:embed="rId1"/>
                <a:stretch>
                  <a:fillRect l="-4" t="-28" r="1"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32_1#6ce27599a?pid=5749f31e0&amp;color=0,0,0&amp;vtp=1&amp;bt=1&amp;bbb=1&amp;hb=1"/>
              <p:cNvSpPr/>
              <p:nvPr/>
            </p:nvSpPr>
            <p:spPr>
              <a:xfrm>
                <a:off x="722376" y="23952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在A点时，无氧呼吸消耗的葡萄糖大于有氧呼吸消耗的葡萄糖。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这是因为在无氧呼吸中</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葡萄糖氧化分解不彻底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，能量未完全释放，合成的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相对较少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要合成与有氧呼吸同样多的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，细胞需要消耗更多的葡萄糖。</a:t>
                </a:r>
                <a:endParaRPr lang="en-US" altLang="zh-CN" sz="2200" dirty="0"/>
              </a:p>
            </p:txBody>
          </p:sp>
        </mc:Choice>
        <mc:Fallback>
          <p:sp>
            <p:nvSpPr>
              <p:cNvPr id="5" name="QB_6_AS.32_1#6ce27599a?pid=5749f31e0&amp;color=0,0,0&amp;vtp=1&amp;bt=1&amp;bbb=1&amp;hb=1"/>
              <p:cNvSpPr>
                <a:spLocks noRot="1" noChangeAspect="1" noMove="1" noResize="1" noEditPoints="1" noAdjustHandles="1" noChangeArrowheads="1" noChangeShapeType="1" noTextEdit="1"/>
              </p:cNvSpPr>
              <p:nvPr/>
            </p:nvSpPr>
            <p:spPr>
              <a:xfrm>
                <a:off x="722376" y="2395220"/>
                <a:ext cx="10753344" cy="1384300"/>
              </a:xfrm>
              <a:prstGeom prst="rect">
                <a:avLst/>
              </a:prstGeom>
              <a:blipFill rotWithShape="1">
                <a:blip r:embed="rId2"/>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3_1#ba903395b?pid=5749f31e0&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系统只能坚持不到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的原因是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。无氧呼吸系统比有氧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呼吸系统维持时间短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，从反应产物的角度分析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33_1#ba903395b?pid=5749f31e0&amp;color=0,0,0&amp;vtp=1&amp;bt=1&amp;bbb=1&amp;hb=1"/>
              <p:cNvSpPr>
                <a:spLocks noRot="1" noChangeAspect="1" noMove="1" noResize="1" noEditPoints="1" noAdjustHandles="1" noChangeArrowheads="1" noChangeShapeType="1" noTextEdit="1"/>
              </p:cNvSpPr>
              <p:nvPr/>
            </p:nvSpPr>
            <p:spPr>
              <a:xfrm>
                <a:off x="722376" y="969264"/>
                <a:ext cx="10753344" cy="1371600"/>
              </a:xfrm>
              <a:prstGeom prst="rect">
                <a:avLst/>
              </a:prstGeom>
              <a:blipFill rotWithShape="1">
                <a:blip r:embed="rId1"/>
                <a:stretch>
                  <a:fillRect l="-4" t="-19" r="-384" b="19"/>
                </a:stretch>
              </a:blipFill>
            </p:spPr>
            <p:txBody>
              <a:bodyPr/>
              <a:lstStyle/>
              <a:p>
                <a:r>
                  <a:rPr lang="zh-CN" altLang="en-US">
                    <a:noFill/>
                  </a:rPr>
                  <a:t> </a:t>
                </a:r>
              </a:p>
            </p:txBody>
          </p:sp>
        </mc:Fallback>
      </mc:AlternateContent>
      <p:sp>
        <p:nvSpPr>
          <p:cNvPr id="3" name="QB_6_AN.34_1#ba903395b.blank?pid=5749f31e0&amp;color=0,0,0&amp;vpa=13&amp;vtp=1&amp;bbb=1"/>
          <p:cNvSpPr/>
          <p:nvPr/>
        </p:nvSpPr>
        <p:spPr>
          <a:xfrm>
            <a:off x="5788279" y="931164"/>
            <a:ext cx="297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机体储存的磷酸肌酸量少</a:t>
            </a:r>
            <a:endParaRPr lang="en-US" altLang="zh-CN" sz="2000" dirty="0"/>
          </a:p>
        </p:txBody>
      </p:sp>
      <p:sp>
        <p:nvSpPr>
          <p:cNvPr id="4" name="QB_6_AN.35_1#ba903395b.blank?pid=5749f31e0&amp;color=0,0,0&amp;vpa=14&amp;vtp=1&amp;bbb=1&amp;hb=1"/>
          <p:cNvSpPr/>
          <p:nvPr/>
        </p:nvSpPr>
        <p:spPr>
          <a:xfrm>
            <a:off x="722377" y="13883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无氧呼吸产生乳酸</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乳酸积累过多对</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身体有害</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，因此不能持久，而有氧呼吸则不会产生乳酸，因此理论上可长时间进行</a:t>
            </a:r>
            <a:endParaRPr lang="en-US" altLang="zh-CN" sz="2000" dirty="0"/>
          </a:p>
        </p:txBody>
      </p:sp>
      <mc:AlternateContent xmlns:mc="http://schemas.openxmlformats.org/markup-compatibility/2006">
        <mc:Choice xmlns:a14="http://schemas.microsoft.com/office/drawing/2010/main" Requires="a14">
          <p:sp>
            <p:nvSpPr>
              <p:cNvPr id="5" name="QB_6_AS.36_1#ba903395b?pid=5749f31e0&amp;color=0,0,0&amp;vtp=1&amp;bt=1&amp;bbb=1&amp;hb=1"/>
              <p:cNvSpPr/>
              <p:nvPr/>
            </p:nvSpPr>
            <p:spPr>
              <a:xfrm>
                <a:off x="722376" y="23495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系统只能坚持不到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的原因是磷酸肌酸</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系统中的主要能量来源</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但它在细胞内的储存量有限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，能够提供的能量也有限，因此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系统只能在短时间内为高强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度运动供能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，通常持续时间不超过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无氧呼吸系统比有氧呼吸系统维持时间短的原因是无氧呼</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吸产生乳酸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，乳酸积累过多对身体有害，因此不能持久，而有氧呼吸则不会产生乳酸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因此理论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上可长时间进行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6_AS.36_1#ba903395b?pid=5749f31e0&amp;color=0,0,0&amp;vtp=1&amp;bt=1&amp;bbb=1&amp;hb=1"/>
              <p:cNvSpPr>
                <a:spLocks noRot="1" noChangeAspect="1" noMove="1" noResize="1" noEditPoints="1" noAdjustHandles="1" noChangeArrowheads="1" noChangeShapeType="1" noTextEdit="1"/>
              </p:cNvSpPr>
              <p:nvPr/>
            </p:nvSpPr>
            <p:spPr>
              <a:xfrm>
                <a:off x="722376" y="2349500"/>
                <a:ext cx="10753344" cy="2298700"/>
              </a:xfrm>
              <a:prstGeom prst="rect">
                <a:avLst/>
              </a:prstGeom>
              <a:blipFill rotWithShape="1">
                <a:blip r:embed="rId2"/>
                <a:stretch>
                  <a:fillRect l="-4" r="-9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4" end="4"/>
                                            </p:txEl>
                                          </p:spTgt>
                                        </p:tgtEl>
                                        <p:attrNameLst>
                                          <p:attrName>style.visibility</p:attrName>
                                        </p:attrNameLst>
                                      </p:cBhvr>
                                      <p:to>
                                        <p:strVal val="visible"/>
                                      </p:to>
                                    </p:set>
                                    <p:animEffect transition="in" filter="fade">
                                      <p:cBhvr>
                                        <p:cTn id="41"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7_1#eb8f85073?sp=1&amp;pid=25a025618&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植酸是植物细胞中磷的主要储存形式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非反刍动物对植物饲料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中植酸的利用性较差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。将微生物分泌的植酸酶作为畜禽饲料添加剂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可提高动物对饲料中磷的利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和蛋白酶等因素会影响植酸酶的活性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科研人员研究了两种细菌产生的两种植酸酶在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条件下的活性，结果如图1所示。回答下列问题：</a:t>
                </a:r>
                <a:endParaRPr lang="en-US" altLang="zh-CN" sz="2000" dirty="0"/>
              </a:p>
            </p:txBody>
          </p:sp>
        </mc:Choice>
        <mc:Fallback>
          <p:sp>
            <p:nvSpPr>
              <p:cNvPr id="2" name="QO_5_BD.37_1#eb8f85073?sp=1&amp;pid=25a025618&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974" b="25"/>
                </a:stretch>
              </a:blipFill>
            </p:spPr>
            <p:txBody>
              <a:bodyPr/>
              <a:lstStyle/>
              <a:p>
                <a:r>
                  <a:rPr lang="zh-CN" altLang="en-US">
                    <a:noFill/>
                  </a:rPr>
                  <a:t> </a:t>
                </a:r>
              </a:p>
            </p:txBody>
          </p:sp>
        </mc:Fallback>
      </mc:AlternateContent>
      <p:pic>
        <p:nvPicPr>
          <p:cNvPr id="3" name="QO_5_BD.37_2#eb8f85073?iti=1&amp;pid=25a02561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590288" y="2935928"/>
            <a:ext cx="3008376" cy="21214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5_BD.37_3#eb8f85073?iti=1&amp;pid=25a025618&amp;color=0,0,0&amp;vtp=1&amp;bbb=1"/>
          <p:cNvSpPr/>
          <p:nvPr/>
        </p:nvSpPr>
        <p:spPr>
          <a:xfrm>
            <a:off x="5864289" y="518433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8_1#7140ec20f?pid=eb8f85073&amp;color=0,0,0&amp;mp=1&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植酸酶是微生物产生的具有催化作用的</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填化学本质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该酶分子以</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本骨架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其起催化作用的机理是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9_1#7140ec20f.blank?pid=eb8f85073&amp;color=0,0,0&amp;mp=1&amp;vpa=15&amp;vtp=1&amp;bbb=1"/>
          <p:cNvSpPr/>
          <p:nvPr/>
        </p:nvSpPr>
        <p:spPr>
          <a:xfrm>
            <a:off x="5707126" y="9311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2000" dirty="0"/>
          </a:p>
        </p:txBody>
      </p:sp>
      <p:sp>
        <p:nvSpPr>
          <p:cNvPr id="4" name="QB_6_AN.40_1#7140ec20f.blank?pid=eb8f85073&amp;color=0,0,0&amp;mp=1&amp;vpa=16&amp;vtp=1&amp;bbb=1"/>
          <p:cNvSpPr/>
          <p:nvPr/>
        </p:nvSpPr>
        <p:spPr>
          <a:xfrm>
            <a:off x="10025126"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碳链</a:t>
            </a:r>
            <a:endParaRPr lang="en-US" altLang="zh-CN" sz="2000" dirty="0"/>
          </a:p>
        </p:txBody>
      </p:sp>
      <p:sp>
        <p:nvSpPr>
          <p:cNvPr id="5" name="QB_6_AN.41_1#7140ec20f.blank?pid=eb8f85073&amp;color=0,0,0&amp;mp=1&amp;vpa=17&amp;vtp=1&amp;bbb=1"/>
          <p:cNvSpPr/>
          <p:nvPr/>
        </p:nvSpPr>
        <p:spPr>
          <a:xfrm>
            <a:off x="4287901" y="1388364"/>
            <a:ext cx="272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降低化学反应的活化能</a:t>
            </a:r>
            <a:endParaRPr lang="en-US" altLang="zh-CN" sz="2000" dirty="0"/>
          </a:p>
        </p:txBody>
      </p:sp>
      <p:sp>
        <p:nvSpPr>
          <p:cNvPr id="6" name="QB_6_AS.42_1#7140ec20f?pid=eb8f85073&amp;color=0,0,0&amp;vtp=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植酸酶是具有催化作用的蛋白质，蛋白质是生物大分子，以碳链为基本骨架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酶的作用机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理是降低化学反应的活化能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f355fdcfe?pid=eb8f85073&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（2）据图1分析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该实验的自变量是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。该实验对温度的要求是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44_1#f355fdcfe.blank?pid=eb8f85073&amp;color=0,0,0&amp;vpa=18&amp;vtp=1&amp;bbb=1"/>
              <p:cNvSpPr/>
              <p:nvPr/>
            </p:nvSpPr>
            <p:spPr>
              <a:xfrm>
                <a:off x="4854639" y="1012952"/>
                <a:ext cx="2251075"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植酸酶的种类和</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𝐩𝐇</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6_AN.44_1#f355fdcfe.blank?pid=eb8f85073&amp;color=0,0,0&amp;vpa=18&amp;vtp=1&amp;bbb=1"/>
              <p:cNvSpPr>
                <a:spLocks noRot="1" noChangeAspect="1" noMove="1" noResize="1" noEditPoints="1" noAdjustHandles="1" noChangeArrowheads="1" noChangeShapeType="1" noTextEdit="1"/>
              </p:cNvSpPr>
              <p:nvPr/>
            </p:nvSpPr>
            <p:spPr>
              <a:xfrm>
                <a:off x="4854639" y="1012952"/>
                <a:ext cx="2251075" cy="317500"/>
              </a:xfrm>
              <a:prstGeom prst="rect">
                <a:avLst/>
              </a:prstGeom>
              <a:blipFill rotWithShape="1">
                <a:blip r:embed="rId1"/>
                <a:stretch>
                  <a:fillRect l="-3" t="-3640" r="3" b="40"/>
                </a:stretch>
              </a:blipFill>
            </p:spPr>
            <p:txBody>
              <a:bodyPr/>
              <a:lstStyle/>
              <a:p>
                <a:r>
                  <a:rPr lang="zh-CN" altLang="en-US">
                    <a:noFill/>
                  </a:rPr>
                  <a:t> </a:t>
                </a:r>
              </a:p>
            </p:txBody>
          </p:sp>
        </mc:Fallback>
      </mc:AlternateContent>
      <p:sp>
        <p:nvSpPr>
          <p:cNvPr id="4" name="QB_6_AN.45_1#f355fdcfe.blank?pid=eb8f85073&amp;color=0,0,0&amp;vpa=19&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保持相同且</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适宜</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S.46_1#f355fdcfe?pid=eb8f85073&amp;color=0,0,0&amp;vtp=1&amp;bt=1&amp;bbb=1&amp;hb=1"/>
              <p:cNvSpPr/>
              <p:nvPr/>
            </p:nvSpPr>
            <p:spPr>
              <a:xfrm>
                <a:off x="722376" y="18923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图1中自变量包括横坐标对应的不同</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以及曲线对应的植酸酶的种类，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温度属于无关变量</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故在该实验中温度应保持相同且适宜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6_AS.46_1#f355fdcfe?pid=eb8f85073&amp;color=0,0,0&amp;vtp=1&amp;bt=1&amp;bbb=1&amp;hb=1"/>
              <p:cNvSpPr>
                <a:spLocks noRot="1" noChangeAspect="1" noMove="1" noResize="1" noEditPoints="1" noAdjustHandles="1" noChangeArrowheads="1" noChangeShapeType="1" noTextEdit="1"/>
              </p:cNvSpPr>
              <p:nvPr/>
            </p:nvSpPr>
            <p:spPr>
              <a:xfrm>
                <a:off x="722376" y="1892300"/>
                <a:ext cx="10753344" cy="965200"/>
              </a:xfrm>
              <a:prstGeom prst="rect">
                <a:avLst/>
              </a:prstGeom>
              <a:blipFill rotWithShape="1">
                <a:blip r:embed="rId2"/>
                <a:stretch>
                  <a:fillRect l="-4" r="-178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7_1#9d4b273a7?pid=eb8f85073&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（3）将化学反应的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由2升至6，植酸酶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催化的化学反应速率将</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”“几乎不变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47_1#9d4b273a7?pid=eb8f85073&amp;color=0,0,0&amp;vtp=1&amp;bt=1&amp;bbb=1&amp;hb=1"/>
              <p:cNvSpPr>
                <a:spLocks noRot="1" noChangeAspect="1" noMove="1" noResize="1" noEditPoints="1" noAdjustHandles="1" noChangeArrowheads="1" noChangeShapeType="1" noTextEdit="1"/>
              </p:cNvSpPr>
              <p:nvPr/>
            </p:nvSpPr>
            <p:spPr>
              <a:xfrm>
                <a:off x="722376" y="969264"/>
                <a:ext cx="10753344" cy="1371600"/>
              </a:xfrm>
              <a:prstGeom prst="rect">
                <a:avLst/>
              </a:prstGeom>
              <a:blipFill rotWithShape="1">
                <a:blip r:embed="rId1"/>
                <a:stretch>
                  <a:fillRect l="-4" t="-19" r="-384" b="19"/>
                </a:stretch>
              </a:blipFill>
            </p:spPr>
            <p:txBody>
              <a:bodyPr/>
              <a:lstStyle/>
              <a:p>
                <a:r>
                  <a:rPr lang="zh-CN" altLang="en-US">
                    <a:noFill/>
                  </a:rPr>
                  <a:t> </a:t>
                </a:r>
              </a:p>
            </p:txBody>
          </p:sp>
        </mc:Fallback>
      </mc:AlternateContent>
      <p:sp>
        <p:nvSpPr>
          <p:cNvPr id="3" name="QB_6_AN.48_1#9d4b273a7.blank?pid=eb8f85073&amp;color=0,0,0&amp;vpa=20&amp;vtp=1&amp;bbb=1"/>
          <p:cNvSpPr/>
          <p:nvPr/>
        </p:nvSpPr>
        <p:spPr>
          <a:xfrm>
            <a:off x="8004239" y="931164"/>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几乎不变</a:t>
            </a:r>
            <a:endParaRPr lang="en-US" altLang="zh-CN" sz="2000" dirty="0"/>
          </a:p>
        </p:txBody>
      </p:sp>
      <mc:AlternateContent xmlns:mc="http://schemas.openxmlformats.org/markup-compatibility/2006">
        <mc:Choice xmlns:a14="http://schemas.microsoft.com/office/drawing/2010/main" Requires="a14">
          <p:sp>
            <p:nvSpPr>
              <p:cNvPr id="4" name="QB_6_AN.49_1#9d4b273a7.blank?pid=eb8f85073&amp;color=0,0,0&amp;vpa=21&amp;vtp=1&amp;bbb=1&amp;hb=1"/>
              <p:cNvSpPr/>
              <p:nvPr/>
            </p:nvSpPr>
            <p:spPr>
              <a:xfrm>
                <a:off x="722377" y="1388364"/>
                <a:ext cx="10749631" cy="914400"/>
              </a:xfrm>
              <a:prstGeom prst="rect">
                <a:avLst/>
              </a:prstGeom>
              <a:noFill/>
            </p:spPr>
            <p:txBody>
              <a:bodyPr wrap="square" lIns="0" tIns="0" rIns="0" bIns="0" rtlCol="0" anchor="t"/>
              <a:lstStyle/>
              <a:p>
                <a:pPr latinLnBrk="1">
                  <a:lnSpc>
                    <a:spcPct val="1500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大部分）植酸酶B在</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为2的条件下空间结构发生变化而永久失活</a:t>
                </a:r>
                <a:endParaRPr lang="en-US" altLang="zh-CN" sz="2000" dirty="0"/>
              </a:p>
            </p:txBody>
          </p:sp>
        </mc:Choice>
        <mc:Fallback>
          <p:sp>
            <p:nvSpPr>
              <p:cNvPr id="4" name="QB_6_AN.49_1#9d4b273a7.blank?pid=eb8f85073&amp;color=0,0,0&amp;vpa=21&amp;vtp=1&amp;bbb=1&amp;hb=1"/>
              <p:cNvSpPr>
                <a:spLocks noRot="1" noChangeAspect="1" noMove="1" noResize="1" noEditPoints="1" noAdjustHandles="1" noChangeArrowheads="1" noChangeShapeType="1" noTextEdit="1"/>
              </p:cNvSpPr>
              <p:nvPr/>
            </p:nvSpPr>
            <p:spPr>
              <a:xfrm>
                <a:off x="722377" y="1388364"/>
                <a:ext cx="10749631" cy="914400"/>
              </a:xfrm>
              <a:prstGeom prst="rect">
                <a:avLst/>
              </a:prstGeom>
              <a:blipFill rotWithShape="1">
                <a:blip r:embed="rId2"/>
                <a:stretch>
                  <a:fillRect l="-4" t="-28" r="1"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50_1#9d4b273a7?pid=eb8f85073&amp;color=0,0,0&amp;vtp=1&amp;bt=1&amp;bbb=1&amp;hb=1"/>
              <p:cNvSpPr/>
              <p:nvPr/>
            </p:nvSpPr>
            <p:spPr>
              <a:xfrm>
                <a:off x="722376" y="23495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由题图1可知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为2时植酸酶B的活性很低，原因是其空间结构发生变化而永久失活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此再将化学反应的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由2升至6，植酸酶B催化的化学反应速率将几乎不变。</a:t>
                </a:r>
                <a:endParaRPr lang="en-US" altLang="zh-CN" sz="2200" dirty="0"/>
              </a:p>
            </p:txBody>
          </p:sp>
        </mc:Choice>
        <mc:Fallback>
          <p:sp>
            <p:nvSpPr>
              <p:cNvPr id="5" name="QB_6_AS.50_1#9d4b273a7?pid=eb8f85073&amp;color=0,0,0&amp;vtp=1&amp;bt=1&amp;bbb=1&amp;hb=1"/>
              <p:cNvSpPr>
                <a:spLocks noRot="1" noChangeAspect="1" noMove="1" noResize="1" noEditPoints="1" noAdjustHandles="1" noChangeArrowheads="1" noChangeShapeType="1" noTextEdit="1"/>
              </p:cNvSpPr>
              <p:nvPr/>
            </p:nvSpPr>
            <p:spPr>
              <a:xfrm>
                <a:off x="722376" y="2349500"/>
                <a:ext cx="10753344" cy="965200"/>
              </a:xfrm>
              <a:prstGeom prst="rect">
                <a:avLst/>
              </a:prstGeom>
              <a:blipFill rotWithShape="1">
                <a:blip r:embed="rId3"/>
                <a:stretch>
                  <a:fillRect l="-4" r="-16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1_1#a2bfeff0c?sp=1&amp;pid=eb8f85073&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（4）为研究另外两种细菌甲和乙产生的植酸酶对胃蛋白酶的抗性反应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将两种细菌产生的植酸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酶分别在含有胃蛋白酶且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适宜的缓冲液中保存一段时间，并检测残留的植酸酶活性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由此推断细菌</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填“甲”或“乙”）产生的植酸酶对胃蛋白酶的抗性更高。</a:t>
                </a:r>
                <a:endParaRPr lang="en-US" altLang="zh-CN" sz="2000" dirty="0"/>
              </a:p>
            </p:txBody>
          </p:sp>
        </mc:Choice>
        <mc:Fallback>
          <p:sp>
            <p:nvSpPr>
              <p:cNvPr id="2" name="QB_6_BD.51_1#a2bfeff0c?sp=1&amp;pid=eb8f85073&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974" b="33"/>
                </a:stretch>
              </a:blipFill>
            </p:spPr>
            <p:txBody>
              <a:bodyPr/>
              <a:lstStyle/>
              <a:p>
                <a:r>
                  <a:rPr lang="zh-CN" altLang="en-US">
                    <a:noFill/>
                  </a:rPr>
                  <a:t> </a:t>
                </a:r>
              </a:p>
            </p:txBody>
          </p:sp>
        </mc:Fallback>
      </mc:AlternateContent>
      <p:sp>
        <p:nvSpPr>
          <p:cNvPr id="3" name="QB_6_AN.52_1#a2bfeff0c.blank?pid=eb8f85073&amp;color=0,0,0&amp;vpa=22&amp;vtp=1"/>
          <p:cNvSpPr/>
          <p:nvPr/>
        </p:nvSpPr>
        <p:spPr>
          <a:xfrm>
            <a:off x="3167126" y="1848300"/>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pic>
        <p:nvPicPr>
          <p:cNvPr id="4" name="QB_6_BD.51_2#a2bfeff0c?iti=2&amp;pid=eb8f8507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312189" y="2478728"/>
            <a:ext cx="3573718" cy="21691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6_BD.51_3#a2bfeff0c?iti=2&amp;pid=eb8f85073&amp;color=0,0,0&amp;vtp=1&amp;bbb=1"/>
          <p:cNvSpPr/>
          <p:nvPr/>
        </p:nvSpPr>
        <p:spPr>
          <a:xfrm>
            <a:off x="5868860" y="477489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6" name="QB_6_AS.53_1#a2bfeff0c?pid=eb8f85073&amp;color=0,0,0&amp;vtp=1&amp;bbb=1&amp;hb=1"/>
              <p:cNvSpPr/>
              <p:nvPr/>
            </p:nvSpPr>
            <p:spPr>
              <a:xfrm>
                <a:off x="722376" y="523310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根据图2曲线信息，保存</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后乙细菌植酸酶活性迅速降低，而甲细菌植酸酶在保存的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仍保持较高活性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，推断甲细菌植酸酶对胃蛋白酶的抗性更高。</a:t>
                </a:r>
                <a:endParaRPr lang="en-US" altLang="zh-CN" sz="2200" dirty="0"/>
              </a:p>
            </p:txBody>
          </p:sp>
        </mc:Choice>
        <mc:Fallback>
          <p:sp>
            <p:nvSpPr>
              <p:cNvPr id="6" name="QB_6_AS.53_1#a2bfeff0c?pid=eb8f85073&amp;color=0,0,0&amp;vtp=1&amp;bbb=1&amp;hb=1"/>
              <p:cNvSpPr>
                <a:spLocks noRot="1" noChangeAspect="1" noMove="1" noResize="1" noEditPoints="1" noAdjustHandles="1" noChangeArrowheads="1" noChangeShapeType="1" noTextEdit="1"/>
              </p:cNvSpPr>
              <p:nvPr/>
            </p:nvSpPr>
            <p:spPr>
              <a:xfrm>
                <a:off x="722376" y="5233108"/>
                <a:ext cx="10753344" cy="965200"/>
              </a:xfrm>
              <a:prstGeom prst="rect">
                <a:avLst/>
              </a:prstGeom>
              <a:blipFill rotWithShape="1">
                <a:blip r:embed="rId3"/>
                <a:stretch>
                  <a:fillRect l="-4" t="-8" r="-384" b="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4_1#5c51aa2bc?sp=1&amp;pid=25a025618&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［江西萍乡2025高一上期末］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我国科学家利用普通水稻培育出了转基因水稻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为研究转基因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水稻和普通水稻在不同光照强度下光合作用差异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，科研人员进行了相关实验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部分实验结果如图</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所示。回答下列问题：</a:t>
            </a:r>
            <a:endParaRPr lang="en-US" altLang="zh-CN" sz="2000" dirty="0"/>
          </a:p>
        </p:txBody>
      </p:sp>
      <p:pic>
        <p:nvPicPr>
          <p:cNvPr id="3" name="QO_5_BD.54_3#5c51aa2bc?iti=3&amp;htil=1&amp;pid=25a02561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19072" y="2972504"/>
            <a:ext cx="3383280" cy="234086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5_BD.54_4#5c51aa2bc?iti=4&amp;htil=1&amp;pid=25a02561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84264" y="2478728"/>
            <a:ext cx="4197096" cy="28346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54_5#5c51aa2bc?iti=3&amp;htil=1&amp;pid=25a025618&amp;color=0,0,0&amp;vtp=1&amp;bbb=1"/>
          <p:cNvSpPr/>
          <p:nvPr/>
        </p:nvSpPr>
        <p:spPr>
          <a:xfrm>
            <a:off x="3180524" y="544036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54_6#5c51aa2bc?iti=4&amp;htil=1&amp;pid=25a025618&amp;color=0,0,0&amp;vtp=1&amp;bbb=1"/>
          <p:cNvSpPr/>
          <p:nvPr/>
        </p:nvSpPr>
        <p:spPr>
          <a:xfrm>
            <a:off x="8552624" y="544036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5_1#0c2e244b6?pid=5c51aa2bc&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（1）在“绿叶中色素的提取和分离”实验中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提取色素时研钵中添加少许碳酸钙和二氧化硅的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作用分别是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滤纸条上的叶绿素1和叶绿素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中离滤液细线</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更近的是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56_1#0c2e244b6.blank?pid=5c51aa2bc&amp;color=0,0,0&amp;vpa=23&amp;vtp=1&amp;bbb=1"/>
          <p:cNvSpPr/>
          <p:nvPr/>
        </p:nvSpPr>
        <p:spPr>
          <a:xfrm>
            <a:off x="2001901" y="1391100"/>
            <a:ext cx="196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防止色素被破坏</a:t>
            </a:r>
            <a:endParaRPr lang="en-US" altLang="zh-CN" sz="2000" dirty="0"/>
          </a:p>
        </p:txBody>
      </p:sp>
      <p:sp>
        <p:nvSpPr>
          <p:cNvPr id="4" name="QB_6_AN.57_1#0c2e244b6.blank?pid=5c51aa2bc&amp;color=0,0,0&amp;vpa=24&amp;vtp=1&amp;bbb=1"/>
          <p:cNvSpPr/>
          <p:nvPr/>
        </p:nvSpPr>
        <p:spPr>
          <a:xfrm>
            <a:off x="4287901" y="1391100"/>
            <a:ext cx="196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有助于研磨充分</a:t>
            </a:r>
            <a:endParaRPr lang="en-US" altLang="zh-CN" sz="2000" dirty="0"/>
          </a:p>
        </p:txBody>
      </p:sp>
      <p:sp>
        <p:nvSpPr>
          <p:cNvPr id="5" name="QB_6_AN.58_1#0c2e244b6.blank?pid=5c51aa2bc&amp;color=0,0,0&amp;vpa=25&amp;vtp=1&amp;bbb=1"/>
          <p:cNvSpPr/>
          <p:nvPr/>
        </p:nvSpPr>
        <p:spPr>
          <a:xfrm>
            <a:off x="1735201" y="1848300"/>
            <a:ext cx="110331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叶绿素2</a:t>
            </a:r>
            <a:endParaRPr lang="en-US" altLang="zh-CN" sz="2000" dirty="0"/>
          </a:p>
        </p:txBody>
      </p:sp>
      <mc:AlternateContent xmlns:mc="http://schemas.openxmlformats.org/markup-compatibility/2006">
        <mc:Choice xmlns:a14="http://schemas.microsoft.com/office/drawing/2010/main" Requires="a14">
          <p:sp>
            <p:nvSpPr>
              <p:cNvPr id="6" name="QB_6_AS.59_1#0c2e244b6?pid=5c51aa2bc&amp;color=0,0,0&amp;vtp=1&amp;bt=1&amp;bbb=1&amp;hb=1"/>
              <p:cNvSpPr/>
              <p:nvPr/>
            </p:nvSpPr>
            <p:spPr>
              <a:xfrm>
                <a:off x="722376" y="2397448"/>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进行绿叶中色素的提取和分离实验时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研钵中添加少许碳酸钙和二氧化硅的作用分别是防</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止色素被破坏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、有助于研磨得充分。正常情况下，植物体内叶绿素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的含量多于叶绿素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信息可知，叶绿素1为叶绿素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为叶绿素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，因此分离阶段，滤纸条上的叶绿素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2中离滤液细线更近的是叶绿素2。</a:t>
                </a:r>
                <a:endParaRPr lang="en-US" altLang="zh-CN" sz="2200" dirty="0"/>
              </a:p>
            </p:txBody>
          </p:sp>
        </mc:Choice>
        <mc:Fallback>
          <p:sp>
            <p:nvSpPr>
              <p:cNvPr id="6" name="QB_6_AS.59_1#0c2e244b6?pid=5c51aa2bc&amp;color=0,0,0&amp;vtp=1&amp;bt=1&amp;bbb=1&amp;hb=1"/>
              <p:cNvSpPr>
                <a:spLocks noRot="1" noChangeAspect="1" noMove="1" noResize="1" noEditPoints="1" noAdjustHandles="1" noChangeArrowheads="1" noChangeShapeType="1" noTextEdit="1"/>
              </p:cNvSpPr>
              <p:nvPr/>
            </p:nvSpPr>
            <p:spPr>
              <a:xfrm>
                <a:off x="722376" y="2397448"/>
                <a:ext cx="10753344" cy="1841500"/>
              </a:xfrm>
              <a:prstGeom prst="rect">
                <a:avLst/>
              </a:prstGeom>
              <a:blipFill rotWithShape="1">
                <a:blip r:embed="rId1"/>
                <a:stretch>
                  <a:fillRect l="-4" t="-18" r="-484"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3860c4169?pid=6285e9d89&amp;color=0,0,0&amp;vtp=1&amp;bt=1&amp;bbb=1"/>
          <p:cNvSpPr/>
          <p:nvPr/>
        </p:nvSpPr>
        <p:spPr>
          <a:xfrm>
            <a:off x="722376" y="969264"/>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建议用时：45分钟</a:t>
            </a:r>
            <a:endParaRPr lang="en-US" altLang="zh-CN" sz="2000" dirty="0"/>
          </a:p>
        </p:txBody>
      </p:sp>
      <mc:AlternateContent xmlns:mc="http://schemas.openxmlformats.org/markup-compatibility/2006">
        <mc:Choice xmlns:a14="http://schemas.microsoft.com/office/drawing/2010/main" Requires="a14">
          <p:sp>
            <p:nvSpPr>
              <p:cNvPr id="3" name="QC_5_BD.1_1#5b94c1249?pid=087af9675&amp;color=0,0,0&amp;vtp=1&amp;bbb=1"/>
              <p:cNvSpPr/>
              <p:nvPr/>
            </p:nvSpPr>
            <p:spPr>
              <a:xfrm>
                <a:off x="722376" y="1472218"/>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［福建龙岩2024高一上月考］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下列关于酶和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_1#5b94c1249?pid=087af9675&amp;color=0,0,0&amp;vtp=1&amp;bbb=1"/>
              <p:cNvSpPr>
                <a:spLocks noRot="1" noChangeAspect="1" noMove="1" noResize="1" noEditPoints="1" noAdjustHandles="1" noChangeArrowheads="1" noChangeShapeType="1" noTextEdit="1"/>
              </p:cNvSpPr>
              <p:nvPr/>
            </p:nvSpPr>
            <p:spPr>
              <a:xfrm>
                <a:off x="722376" y="1472218"/>
                <a:ext cx="10753344" cy="431800"/>
              </a:xfrm>
              <a:prstGeom prst="rect">
                <a:avLst/>
              </a:prstGeom>
              <a:blipFill rotWithShape="1">
                <a:blip r:embed="rId1"/>
                <a:stretch>
                  <a:fillRect l="-4" t="-67" b="67"/>
                </a:stretch>
              </a:blipFill>
            </p:spPr>
            <p:txBody>
              <a:bodyPr/>
              <a:lstStyle/>
              <a:p>
                <a:r>
                  <a:rPr lang="zh-CN" altLang="en-US">
                    <a:noFill/>
                  </a:rPr>
                  <a:t> </a:t>
                </a:r>
              </a:p>
            </p:txBody>
          </p:sp>
        </mc:Fallback>
      </mc:AlternateContent>
      <p:sp>
        <p:nvSpPr>
          <p:cNvPr id="4" name="QC_5_AN.2_1#5b94c1249.bracket?pid=087af9675&amp;color=0,0,0&amp;vpa=1&amp;vtp=1"/>
          <p:cNvSpPr/>
          <p:nvPr/>
        </p:nvSpPr>
        <p:spPr>
          <a:xfrm>
            <a:off x="8178864" y="1472218"/>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1_2#5b94c1249.choices?pid=087af9675&amp;color=0,0,0&amp;vtp=1&amp;bbb=1"/>
              <p:cNvSpPr/>
              <p:nvPr/>
            </p:nvSpPr>
            <p:spPr>
              <a:xfrm>
                <a:off x="722376" y="1908971"/>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A.一般活的细胞都既能合成酶，又能合成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.酶的合成需要</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提供能量，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的合成也需要酶的催化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脱去2个磷酸基团后，形成的物质是某些酶的基本组成单位之一</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都具有高效性与专一性</a:t>
                </a:r>
                <a:endParaRPr lang="en-US" altLang="zh-CN" sz="2000" dirty="0"/>
              </a:p>
            </p:txBody>
          </p:sp>
        </mc:Choice>
        <mc:Fallback>
          <p:sp>
            <p:nvSpPr>
              <p:cNvPr id="5" name="QC_5_BD.1_2#5b94c1249.choices?pid=087af9675&amp;color=0,0,0&amp;vtp=1&amp;bbb=1"/>
              <p:cNvSpPr>
                <a:spLocks noRot="1" noChangeAspect="1" noMove="1" noResize="1" noEditPoints="1" noAdjustHandles="1" noChangeArrowheads="1" noChangeShapeType="1" noTextEdit="1"/>
              </p:cNvSpPr>
              <p:nvPr/>
            </p:nvSpPr>
            <p:spPr>
              <a:xfrm>
                <a:off x="722376" y="1908971"/>
                <a:ext cx="10753344" cy="1866900"/>
              </a:xfrm>
              <a:prstGeom prst="rect">
                <a:avLst/>
              </a:prstGeom>
              <a:blipFill rotWithShape="1">
                <a:blip r:embed="rId2"/>
                <a:stretch>
                  <a:fillRect l="-4" t="-9" b="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0_1#632379034?pid=5c51aa2bc&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（2）要研究转基因水稻叶绿体的功能，可将转基因水稻正常叶片置于适量的等渗溶液中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织捣碎机破碎细胞后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再用</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法分离细胞器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61_1#632379034.blank?pid=5c51aa2bc&amp;color=0,0,0&amp;vpa=26&amp;vtp=1&amp;bbb=1"/>
          <p:cNvSpPr/>
          <p:nvPr/>
        </p:nvSpPr>
        <p:spPr>
          <a:xfrm>
            <a:off x="3779901" y="1391100"/>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差速离心</a:t>
            </a:r>
            <a:endParaRPr lang="en-US" altLang="zh-CN" sz="2000" dirty="0"/>
          </a:p>
        </p:txBody>
      </p:sp>
      <p:sp>
        <p:nvSpPr>
          <p:cNvPr id="4" name="QB_6_AS.62_1#632379034?pid=5c51aa2bc&amp;color=0,0,0&amp;vtp=1&amp;bt=1&amp;bbb=1"/>
          <p:cNvSpPr/>
          <p:nvPr/>
        </p:nvSpPr>
        <p:spPr>
          <a:xfrm>
            <a:off x="722376" y="1940248"/>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分离细胞器的常用方法是差速离心法。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3_1#f1b39ed51?pid=5c51aa2bc&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（3）据图1可知，在适宜条件下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普通水稻的干物质量的积累效率</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填“大于”“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“等于”）转基因水稻。</a:t>
            </a:r>
            <a:endParaRPr lang="en-US" altLang="zh-CN" sz="2000" dirty="0"/>
          </a:p>
        </p:txBody>
      </p:sp>
      <p:sp>
        <p:nvSpPr>
          <p:cNvPr id="3" name="QB_6_AN.64_1#f1b39ed51.blank?pid=5c51aa2bc&amp;color=0,0,0&amp;vpa=27&amp;vtp=1&amp;bbb=1"/>
          <p:cNvSpPr/>
          <p:nvPr/>
        </p:nvSpPr>
        <p:spPr>
          <a:xfrm>
            <a:off x="8142351"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小于</a:t>
            </a:r>
            <a:endParaRPr lang="en-US" altLang="zh-CN" sz="2000" dirty="0"/>
          </a:p>
        </p:txBody>
      </p:sp>
      <p:sp>
        <p:nvSpPr>
          <p:cNvPr id="4" name="QB_6_AS.65_1#f1b39ed51?pid=5c51aa2bc&amp;color=0,0,0&amp;vtp=1&amp;bt=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据图1可知，在适宜条件下，转基因水稻和普通水稻的呼吸速率相同</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但转基因水稻的光合速</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率较大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，有机物积累得多，干重增加得快，故普通水稻的干物质量的积累效率小于转基因水稻。</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6_1#8ee0387d5?pid=5c51aa2bc&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（4）据图2分析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转基因水稻的光合速率提高的原因可能是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67_1#8ee0387d5.blank?pid=5c51aa2bc&amp;color=0,0,0&amp;vpa=28&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叶绿素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1的含量（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或叶绿素总量</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，可吸收、传递和转化更多的光能，进而使光合速率增大</a:t>
            </a:r>
            <a:endParaRPr lang="en-US" altLang="zh-CN" sz="2000" dirty="0"/>
          </a:p>
        </p:txBody>
      </p:sp>
      <p:sp>
        <p:nvSpPr>
          <p:cNvPr id="4" name="QB_6_AS.68_1#8ee0387d5?pid=5c51aa2bc&amp;color=0,0,0&amp;vtp=1&amp;bt=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结合图1和图2信息可知，该转基因水稻的光合速率提高的原因可能是叶绿素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或叶绿素总量）增多，可吸收、传递和转化更多的光能，进而导致光合速率增大。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69_1#7fd9e5c03?sp=1&amp;pid=5c51aa2bc&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（5）为研究转基因水稻是否适合在旱田环境中生长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科研人员进行了干旱胁迫对其净光合速率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影响的实验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，结果如图3所示。</a:t>
            </a:r>
            <a:endParaRPr lang="en-US" altLang="zh-CN" sz="2000" dirty="0"/>
          </a:p>
        </p:txBody>
      </p:sp>
      <p:pic>
        <p:nvPicPr>
          <p:cNvPr id="3" name="QO_6_BD.69_2#7fd9e5c03?iti=5&amp;pid=5c51aa2b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79042" y="2021528"/>
            <a:ext cx="3221724" cy="252171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6_BD.69_3#7fd9e5c03?iti=5&amp;pid=5c51aa2bc&amp;color=0,0,0&amp;vtp=1&amp;bbb=1"/>
          <p:cNvSpPr/>
          <p:nvPr/>
        </p:nvSpPr>
        <p:spPr>
          <a:xfrm>
            <a:off x="5859717" y="467024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
        <p:nvSpPr>
          <p:cNvPr id="5" name="QB_7_BD.70_1#3a9193a28?pid=7fd9e5c03&amp;color=0,0,0&amp;vtp=1&amp;bbb=1"/>
          <p:cNvSpPr/>
          <p:nvPr/>
        </p:nvSpPr>
        <p:spPr>
          <a:xfrm>
            <a:off x="722376" y="5174722"/>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①经适当干旱胁迫处理后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转基因水稻叶肉细胞的吸水能力可能</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7_AN.71_1#3a9193a28.blank?pid=7fd9e5c03&amp;color=0,0,0&amp;vpa=29&amp;vtp=1&amp;bbb=1"/>
          <p:cNvSpPr/>
          <p:nvPr/>
        </p:nvSpPr>
        <p:spPr>
          <a:xfrm>
            <a:off x="7843901" y="5136622"/>
            <a:ext cx="1962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变大（或增强）</a:t>
            </a:r>
            <a:endParaRPr lang="en-US" altLang="zh-CN" sz="2000" dirty="0"/>
          </a:p>
        </p:txBody>
      </p:sp>
      <p:sp>
        <p:nvSpPr>
          <p:cNvPr id="7" name="QB_7_AS.72_1#3a9193a28?pid=7fd9e5c03&amp;color=0,0,0&amp;vtp=1&amp;bbb=1"/>
          <p:cNvSpPr/>
          <p:nvPr/>
        </p:nvSpPr>
        <p:spPr>
          <a:xfrm>
            <a:off x="722376" y="5619061"/>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经适当干旱胁迫处理后，转基因水稻叶肉细胞会失水，其吸水能力变大。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3_1#8af226c4a?pid=7fd9e5c03&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②根据实验结果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可得出的结论是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74_1#8af226c4a.blank?pid=7fd9e5c03&amp;color=0,0,0&amp;vpa=30&amp;vtp=1&amp;bbb=1"/>
          <p:cNvSpPr/>
          <p:nvPr/>
        </p:nvSpPr>
        <p:spPr>
          <a:xfrm>
            <a:off x="4541901" y="931164"/>
            <a:ext cx="4248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转基因水稻不适合在旱田环境中生长</a:t>
            </a:r>
            <a:endParaRPr lang="en-US" altLang="zh-CN" sz="2000" dirty="0"/>
          </a:p>
        </p:txBody>
      </p:sp>
      <p:sp>
        <p:nvSpPr>
          <p:cNvPr id="4" name="QB_7_AS.75_1#8af226c4a?pid=7fd9e5c03&amp;color=0,0,0&amp;vtp=1&amp;bt=1&amp;bbb=1&amp;hb=1"/>
          <p:cNvSpPr/>
          <p:nvPr/>
        </p:nvSpPr>
        <p:spPr>
          <a:xfrm>
            <a:off x="722376" y="140957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随干旱胁迫时间延长，转基因水稻的净光合速率大幅降低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因此该转基因水稻不适合在旱</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田环境中生长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6_1#a0c70c33a?sp=1&amp;pid=25a025618&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［江苏盐城一中2024高一上期末］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选取某植物幼苗进行无土栽培实验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如图为该幼苗的光合</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、呼吸速率随温度变化曲线图。请据图回答：</a:t>
            </a:r>
            <a:endParaRPr lang="en-US" altLang="zh-CN" sz="2000" dirty="0">
              <a:solidFill>
                <a:srgbClr val="000000"/>
              </a:solidFill>
            </a:endParaRPr>
          </a:p>
        </p:txBody>
      </p:sp>
      <p:pic>
        <p:nvPicPr>
          <p:cNvPr id="3" name="QO_5_BD.76_2#a0c70c33a?pid=25a02561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23944" y="2021528"/>
            <a:ext cx="3950208" cy="211226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4" name="QB_6_BD.77_1#00e6c3048?pid=a0c70c33a&amp;color=0,0,0&amp;vtp=1&amp;bbb=1&amp;hb=1"/>
              <p:cNvSpPr/>
              <p:nvPr/>
            </p:nvSpPr>
            <p:spPr>
              <a:xfrm>
                <a:off x="722376" y="4269428"/>
                <a:ext cx="10753344" cy="1638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（1）温度为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时，该植物幼苗细胞产生</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的场所有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a:t>
                </a:r>
                <a:endPar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sup>
                    </m:sSup>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sup>
                    </m:sSup>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追踪光合作用中碳的转移过程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其转移途径是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150" b="1" i="0" u="sng" kern="0" spc="-99900" smtClean="0">
                    <a:solidFill>
                      <a:srgbClr val="FF00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dirty="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用化学符号和“</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endParaRPr lang="en-US" altLang="zh-CN" sz="2000" dirty="0">
                  <a:solidFill>
                    <a:srgbClr val="000000"/>
                  </a:solidFill>
                </a:endParaRPr>
              </a:p>
            </p:txBody>
          </p:sp>
        </mc:Choice>
        <mc:Fallback>
          <p:sp>
            <p:nvSpPr>
              <p:cNvPr id="4" name="QB_6_BD.77_1#00e6c3048?pid=a0c70c33a&amp;color=0,0,0&amp;vtp=1&amp;bbb=1&amp;hb=1"/>
              <p:cNvSpPr>
                <a:spLocks noRot="1" noChangeAspect="1" noMove="1" noResize="1" noEditPoints="1" noAdjustHandles="1" noChangeArrowheads="1" noChangeShapeType="1" noTextEdit="1"/>
              </p:cNvSpPr>
              <p:nvPr/>
            </p:nvSpPr>
            <p:spPr>
              <a:xfrm>
                <a:off x="722376" y="4269428"/>
                <a:ext cx="10753344" cy="1638300"/>
              </a:xfrm>
              <a:prstGeom prst="rect">
                <a:avLst/>
              </a:prstGeom>
              <a:blipFill rotWithShape="1">
                <a:blip r:embed="rId2"/>
                <a:stretch>
                  <a:fillRect l="-4" t="-20" r="-372" b="20"/>
                </a:stretch>
              </a:blipFill>
            </p:spPr>
            <p:txBody>
              <a:bodyPr/>
              <a:lstStyle/>
              <a:p>
                <a:r>
                  <a:rPr lang="zh-CN" altLang="en-US">
                    <a:noFill/>
                  </a:rPr>
                  <a:t> </a:t>
                </a:r>
              </a:p>
            </p:txBody>
          </p:sp>
        </mc:Fallback>
      </mc:AlternateContent>
      <p:sp>
        <p:nvSpPr>
          <p:cNvPr id="5" name="QB_6_AN.78_1#00e6c3048.blank?pid=a0c70c33a&amp;color=0,0,0&amp;vpa=31&amp;vtp=1&amp;bbb=1"/>
          <p:cNvSpPr/>
          <p:nvPr/>
        </p:nvSpPr>
        <p:spPr>
          <a:xfrm>
            <a:off x="6842189" y="4231328"/>
            <a:ext cx="348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细胞质基质、线粒体、叶绿体</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N.79_1#00e6c3048.blank?pid=a0c70c33a&amp;color=0,0,0&amp;vpa=32&amp;vtp=1&amp;bbb=1&amp;rh=43.6"/>
              <p:cNvSpPr/>
              <p:nvPr/>
            </p:nvSpPr>
            <p:spPr>
              <a:xfrm>
                <a:off x="7867777" y="4770316"/>
                <a:ext cx="2855468" cy="553720"/>
              </a:xfrm>
              <a:prstGeom prst="rect">
                <a:avLst/>
              </a:prstGeom>
              <a:noFill/>
            </p:spPr>
            <p:txBody>
              <a:bodyPr wrap="none" lIns="0" tIns="0" rIns="0" bIns="0" rtlCol="0" anchor="t"/>
              <a:lstStyle/>
              <a:p>
                <a:pPr algn="ctr" latinLnBrk="1">
                  <a:lnSpc>
                    <a:spcPts val="5100"/>
                  </a:lnSpc>
                </a:pP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𝟏𝟒</m:t>
                            </m:r>
                          </m:sup>
                        </m:sSup>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mPr>
                          <m:mr>
                            <m:e>
                              <m:groupChr>
                                <m:groupChrPr>
                                  <m:chr m:val="→"/>
                                  <m:vertJc m:val="bot"/>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groupChrPr>
                                <m:e>
                                  <m:r>
                                    <a:rPr lang="en-US" altLang="zh-CN" sz="2000" b="1">
                                      <a:solidFill>
                                        <a:srgbClr val="00B050"/>
                                      </a:solidFill>
                                      <a:latin typeface="Cambria Math" panose="02040503050406030204" pitchFamily="18" charset="0"/>
                                    </a:rPr>
                                    <m:t>𝟏𝟒</m:t>
                                  </m:r>
                                </m:e>
                              </m:groupChr>
                            </m:e>
                          </m:mr>
                          <m:m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e>
                          </m:mr>
                        </m: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𝟏𝟒</m:t>
                            </m:r>
                          </m:sup>
                        </m:sSup>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𝐂𝐇</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d>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6_AN.79_1#00e6c3048.blank?pid=a0c70c33a&amp;color=0,0,0&amp;vpa=32&amp;vtp=1&amp;bbb=1&amp;rh=43.6"/>
              <p:cNvSpPr>
                <a:spLocks noRot="1" noChangeAspect="1" noMove="1" noResize="1" noEditPoints="1" noAdjustHandles="1" noChangeArrowheads="1" noChangeShapeType="1" noTextEdit="1"/>
              </p:cNvSpPr>
              <p:nvPr/>
            </p:nvSpPr>
            <p:spPr>
              <a:xfrm>
                <a:off x="7867777" y="4770316"/>
                <a:ext cx="2855468" cy="553720"/>
              </a:xfrm>
              <a:prstGeom prst="rect">
                <a:avLst/>
              </a:prstGeom>
              <a:blipFill rotWithShape="1">
                <a:blip r:embed="rId3"/>
                <a:stretch>
                  <a:fillRect l="-4" t="-35" b="-1693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80_1#00e6c3048?pid=a0c70c33a&amp;color=0,0,0&amp;vtp=1&amp;bt=1&amp;bbb=1&amp;hb=1"/>
              <p:cNvSpPr/>
              <p:nvPr/>
            </p:nvSpPr>
            <p:spPr>
              <a:xfrm>
                <a:off x="722376" y="972000"/>
                <a:ext cx="10753344" cy="2120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A点</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从空气中吸收</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的速率为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0，即净光合速率为0，光合作用等于呼吸作用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光合</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完全被呼吸作用消耗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，该植物幼苗细胞产生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的场所有细胞质基质、线粒体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光合作用暗反应过程</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光反应产物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还原转化为有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机物和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sup>
                    </m:sSup>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追踪光合作用中碳的转移过程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其转移途径是</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sup>
                        </m:sSup>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mPr>
                          <m:mr>
                            <m:e>
                              <m:groupChr>
                                <m:groupChrPr>
                                  <m:chr m:val="→"/>
                                  <m:vertJc m:val="bot"/>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groupChrPr>
                                <m:e>
                                  <m:r>
                                    <a:rPr lang="en-US" altLang="zh-CN" sz="2000" b="0">
                                      <a:solidFill>
                                        <a:srgbClr val="000000"/>
                                      </a:solidFill>
                                      <a:latin typeface="Cambria Math" panose="02040503050406030204" pitchFamily="18" charset="0"/>
                                    </a:rPr>
                                    <m:t>14</m:t>
                                  </m:r>
                                </m:e>
                              </m:groupChr>
                            </m:e>
                          </m:mr>
                          <m:m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e>
                          </m:mr>
                        </m: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sup>
                        </m:sSup>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d>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80_1#00e6c3048?pid=a0c70c33a&amp;color=0,0,0&amp;vtp=1&amp;bt=1&amp;bbb=1&amp;hb=1"/>
              <p:cNvSpPr>
                <a:spLocks noRot="1" noChangeAspect="1" noMove="1" noResize="1" noEditPoints="1" noAdjustHandles="1" noChangeArrowheads="1" noChangeShapeType="1" noTextEdit="1"/>
              </p:cNvSpPr>
              <p:nvPr/>
            </p:nvSpPr>
            <p:spPr>
              <a:xfrm>
                <a:off x="722376" y="972000"/>
                <a:ext cx="10753344" cy="2120900"/>
              </a:xfrm>
              <a:prstGeom prst="rect">
                <a:avLst/>
              </a:prstGeom>
              <a:blipFill rotWithShape="1">
                <a:blip r:embed="rId1"/>
                <a:stretch>
                  <a:fillRect l="-4" t="-21" r="-543" b="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81_1#34a504114?pid=a0c70c33a&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假设上述实验在缺</a:t>
                </a:r>
                <a14:m>
                  <m:oMath xmlns:m="http://schemas.openxmlformats.org/officeDocument/2006/math">
                    <m:sSup>
                      <m:sSupPr>
                        <m:ctrlPr>
                          <a:rPr lang="en-US" altLang="zh-CN" sz="2000" b="0" i="1"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e>
                      <m:sup>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的条件下进行，在其他条件相同的情况下，图中的</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点会向</a:t>
                </a:r>
                <a:r>
                  <a:rPr lang="en-US" altLang="zh-CN" sz="2000" i="0" spc="-5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移动</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p>
            </p:txBody>
          </p:sp>
        </mc:Choice>
        <mc:Fallback>
          <p:sp>
            <p:nvSpPr>
              <p:cNvPr id="2" name="QB_6_BD.81_1#34a504114?pid=a0c70c33a&amp;color=0,0,0&amp;vtp=1&amp;bt=1&amp;bbb=1"/>
              <p:cNvSpPr>
                <a:spLocks noRot="1" noChangeAspect="1" noMove="1" noResize="1" noEditPoints="1" noAdjustHandles="1" noChangeArrowheads="1" noChangeShapeType="1" noTextEdit="1"/>
              </p:cNvSpPr>
              <p:nvPr/>
            </p:nvSpPr>
            <p:spPr>
              <a:xfrm>
                <a:off x="722376" y="969264"/>
                <a:ext cx="10753344" cy="431800"/>
              </a:xfrm>
              <a:prstGeom prst="rect">
                <a:avLst/>
              </a:prstGeom>
              <a:blipFill rotWithShape="1">
                <a:blip r:embed="rId1"/>
                <a:stretch>
                  <a:fillRect l="-4" t="-59" r="-715" b="59"/>
                </a:stretch>
              </a:blipFill>
            </p:spPr>
            <p:txBody>
              <a:bodyPr/>
              <a:lstStyle/>
              <a:p>
                <a:r>
                  <a:rPr lang="zh-CN" altLang="en-US">
                    <a:noFill/>
                  </a:rPr>
                  <a:t> </a:t>
                </a:r>
              </a:p>
            </p:txBody>
          </p:sp>
        </mc:Fallback>
      </mc:AlternateContent>
      <p:sp>
        <p:nvSpPr>
          <p:cNvPr id="3" name="QB_6_AN.82_1#34a504114.blank?pid=a0c70c33a&amp;color=0,0,0&amp;vpa=33&amp;vtp=1"/>
          <p:cNvSpPr/>
          <p:nvPr/>
        </p:nvSpPr>
        <p:spPr>
          <a:xfrm>
            <a:off x="10298240" y="931164"/>
            <a:ext cx="425450" cy="431800"/>
          </a:xfrm>
          <a:prstGeom prst="rect">
            <a:avLst/>
          </a:prstGeom>
          <a:noFill/>
        </p:spPr>
        <p:txBody>
          <a:bodyPr wrap="none" lIns="0" tIns="0" rIns="0" bIns="0" rtlCol="0" anchor="t"/>
          <a:lstStyle/>
          <a:p>
            <a:pPr algn="ctr" latinLnBrk="1">
              <a:lnSpc>
                <a:spcPts val="34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右</a:t>
            </a:r>
            <a:endParaRPr lang="en-US" altLang="zh-CN" sz="2000" spc="-50" dirty="0"/>
          </a:p>
        </p:txBody>
      </p:sp>
      <mc:AlternateContent xmlns:mc="http://schemas.openxmlformats.org/markup-compatibility/2006">
        <mc:Choice xmlns:a14="http://schemas.microsoft.com/office/drawing/2010/main" Requires="a14">
          <p:sp>
            <p:nvSpPr>
              <p:cNvPr id="4" name="QB_6_AS.83_1#34a504114?pid=a0c70c33a&amp;color=0,0,0&amp;vtp=1&amp;bt=1&amp;bbb=1&amp;hb=1"/>
              <p:cNvSpPr/>
              <p:nvPr/>
            </p:nvSpPr>
            <p:spPr>
              <a:xfrm>
                <a:off x="722376" y="136385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的条件下，叶绿素的合成不足，导致光合速率降低，但是不影响呼吸速率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的条件下，图中A点将右移。</a:t>
                </a:r>
                <a:endParaRPr lang="en-US" altLang="zh-CN" sz="2200" dirty="0"/>
              </a:p>
            </p:txBody>
          </p:sp>
        </mc:Choice>
        <mc:Fallback>
          <p:sp>
            <p:nvSpPr>
              <p:cNvPr id="4" name="QB_6_AS.83_1#34a504114?pid=a0c70c33a&amp;color=0,0,0&amp;vtp=1&amp;bt=1&amp;bbb=1&amp;hb=1"/>
              <p:cNvSpPr>
                <a:spLocks noRot="1" noChangeAspect="1" noMove="1" noResize="1" noEditPoints="1" noAdjustHandles="1" noChangeArrowheads="1" noChangeShapeType="1" noTextEdit="1"/>
              </p:cNvSpPr>
              <p:nvPr/>
            </p:nvSpPr>
            <p:spPr>
              <a:xfrm>
                <a:off x="722376" y="1363853"/>
                <a:ext cx="10753344" cy="965200"/>
              </a:xfrm>
              <a:prstGeom prst="rect">
                <a:avLst/>
              </a:prstGeom>
              <a:blipFill rotWithShape="1">
                <a:blip r:embed="rId2"/>
                <a:stretch>
                  <a:fillRect l="-4" t="-53" r="-555" b="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84_1#d253d7072?pid=a0c70c33a&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（3）据图分析，温室栽培该植物，为获得最大经济效益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应控制的最低温度为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84_1#d253d7072?pid=a0c70c33a&amp;color=0,0,0&amp;vtp=1&amp;bt=1&amp;bbb=1"/>
              <p:cNvSpPr>
                <a:spLocks noRot="1" noChangeAspect="1" noMove="1" noResize="1" noEditPoints="1" noAdjustHandles="1" noChangeArrowheads="1" noChangeShapeType="1" noTextEdit="1"/>
              </p:cNvSpPr>
              <p:nvPr/>
            </p:nvSpPr>
            <p:spPr>
              <a:xfrm>
                <a:off x="722376" y="969264"/>
                <a:ext cx="10753344" cy="431800"/>
              </a:xfrm>
              <a:prstGeom prst="rect">
                <a:avLst/>
              </a:prstGeom>
              <a:blipFill rotWithShape="1">
                <a:blip r:embed="rId1"/>
                <a:stretch>
                  <a:fillRect l="-4" t="-59" b="59"/>
                </a:stretch>
              </a:blipFill>
            </p:spPr>
            <p:txBody>
              <a:bodyPr/>
              <a:lstStyle/>
              <a:p>
                <a:r>
                  <a:rPr lang="zh-CN" altLang="en-US">
                    <a:noFill/>
                  </a:rPr>
                  <a:t> </a:t>
                </a:r>
              </a:p>
            </p:txBody>
          </p:sp>
        </mc:Fallback>
      </mc:AlternateContent>
      <p:sp>
        <p:nvSpPr>
          <p:cNvPr id="3" name="QB_6_AN.85_1#d253d7072.blank?pid=a0c70c33a&amp;color=0,0,0&amp;vpa=34&amp;vtp=1&amp;bbb=1"/>
          <p:cNvSpPr/>
          <p:nvPr/>
        </p:nvSpPr>
        <p:spPr>
          <a:xfrm>
            <a:off x="9491726" y="931164"/>
            <a:ext cx="498475"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2000" dirty="0"/>
          </a:p>
        </p:txBody>
      </p:sp>
      <mc:AlternateContent xmlns:mc="http://schemas.openxmlformats.org/markup-compatibility/2006">
        <mc:Choice xmlns:a14="http://schemas.microsoft.com/office/drawing/2010/main" Requires="a14">
          <p:sp>
            <p:nvSpPr>
              <p:cNvPr id="4" name="QB_6_AS.86_1#d253d7072?pid=a0c70c33a&amp;color=0,0,0&amp;vtp=1&amp;bt=1&amp;bbb=1&amp;hb=1"/>
              <p:cNvSpPr/>
              <p:nvPr/>
            </p:nvSpPr>
            <p:spPr>
              <a:xfrm>
                <a:off x="722376" y="136385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净光合速率最大时最有利于植物生长，因此温室栽培该植物，为获得最大经济效益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制的最低温度为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86_1#d253d7072?pid=a0c70c33a&amp;color=0,0,0&amp;vtp=1&amp;bt=1&amp;bbb=1&amp;hb=1"/>
              <p:cNvSpPr>
                <a:spLocks noRot="1" noChangeAspect="1" noMove="1" noResize="1" noEditPoints="1" noAdjustHandles="1" noChangeArrowheads="1" noChangeShapeType="1" noTextEdit="1"/>
              </p:cNvSpPr>
              <p:nvPr/>
            </p:nvSpPr>
            <p:spPr>
              <a:xfrm>
                <a:off x="722376" y="1363853"/>
                <a:ext cx="10753344" cy="965200"/>
              </a:xfrm>
              <a:prstGeom prst="rect">
                <a:avLst/>
              </a:prstGeom>
              <a:blipFill rotWithShape="1">
                <a:blip r:embed="rId2"/>
                <a:stretch>
                  <a:fillRect l="-4" t="-53" b="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87_1#2bd745594?sp=1&amp;pid=a0c70c33a&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（4）为了探究不同条件对植物光合速率和呼吸速率的影响，用8株各有20片叶片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大小及长势</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相似的某盆栽植物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，分别放在密闭的玻璃容器中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在不同条件下利用传感器定时测定密闭容器中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。实验结果统计如表1：</a:t>
                </a:r>
                <a:endParaRPr lang="en-US" altLang="zh-CN" sz="2000" dirty="0"/>
              </a:p>
              <a:p>
                <a:pPr algn="ct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dirty="0"/>
              </a:p>
            </p:txBody>
          </p:sp>
        </mc:Choice>
        <mc:Fallback>
          <p:sp>
            <p:nvSpPr>
              <p:cNvPr id="2" name="QO_6_BD.87_1#2bd745594?sp=1&amp;pid=a0c70c33a&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402" b="2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52" name="QO_6_BD.87_2#2bd745594?colgroup=11,3,2,3,2,3,2,3,2&amp;pid=a0c70c33a&amp;color=0,0,0&amp;vtp=1&amp;bbb=1"/>
              <p:cNvGraphicFramePr>
                <a:graphicFrameLocks noGrp="1"/>
              </p:cNvGraphicFramePr>
              <p:nvPr/>
            </p:nvGraphicFramePr>
            <p:xfrm>
              <a:off x="722376" y="2935928"/>
              <a:ext cx="10680192" cy="1838960"/>
            </p:xfrm>
            <a:graphic>
              <a:graphicData uri="http://schemas.openxmlformats.org/drawingml/2006/table">
                <a:tbl>
                  <a:tblPr/>
                  <a:tblGrid>
                    <a:gridCol w="3017520"/>
                    <a:gridCol w="1033272"/>
                    <a:gridCol w="877824"/>
                    <a:gridCol w="1033272"/>
                    <a:gridCol w="877824"/>
                    <a:gridCol w="1033272"/>
                    <a:gridCol w="877824"/>
                    <a:gridCol w="1042416"/>
                    <a:gridCol w="886968"/>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编号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光照强度/</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lx</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1"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1"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变化量</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2" name="QO_6_BD.87_2#2bd745594?colgroup=11,3,2,3,2,3,2,3,2&amp;pid=a0c70c33a&amp;color=0,0,0&amp;vtp=1&amp;bbb=1"/>
              <p:cNvGraphicFramePr>
                <a:graphicFrameLocks noGrp="1"/>
              </p:cNvGraphicFramePr>
              <p:nvPr/>
            </p:nvGraphicFramePr>
            <p:xfrm>
              <a:off x="722376" y="2935928"/>
              <a:ext cx="10680192" cy="1838960"/>
            </p:xfrm>
            <a:graphic>
              <a:graphicData uri="http://schemas.openxmlformats.org/drawingml/2006/table">
                <a:tbl>
                  <a:tblPr/>
                  <a:tblGrid>
                    <a:gridCol w="3017520"/>
                    <a:gridCol w="1033272"/>
                    <a:gridCol w="877824"/>
                    <a:gridCol w="1033272"/>
                    <a:gridCol w="877824"/>
                    <a:gridCol w="1033272"/>
                    <a:gridCol w="877824"/>
                    <a:gridCol w="1042416"/>
                    <a:gridCol w="886968"/>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编号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mc:AlternateContent xmlns:mc="http://schemas.openxmlformats.org/markup-compatibility/2006">
        <mc:Choice xmlns:a14="http://schemas.microsoft.com/office/drawing/2010/main" Requires="a14">
          <p:sp>
            <p:nvSpPr>
              <p:cNvPr id="4" name="QO_6_BD.87_3#2bd745594?pid=a0c70c33a&amp;color=0,0,0&amp;vtp=1&amp;bbb=1"/>
              <p:cNvSpPr/>
              <p:nvPr/>
            </p:nvSpPr>
            <p:spPr>
              <a:xfrm>
                <a:off x="722376" y="4904428"/>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”表示环境中二氧化碳增加；“-”表示环境中二氧化碳减少</a:t>
                </a:r>
                <a:endParaRPr lang="en-US" altLang="zh-CN" sz="2000" dirty="0"/>
              </a:p>
            </p:txBody>
          </p:sp>
        </mc:Choice>
        <mc:Fallback>
          <p:sp>
            <p:nvSpPr>
              <p:cNvPr id="4" name="QO_6_BD.87_3#2bd745594?pid=a0c70c33a&amp;color=0,0,0&amp;vtp=1&amp;bbb=1"/>
              <p:cNvSpPr>
                <a:spLocks noRot="1" noChangeAspect="1" noMove="1" noResize="1" noEditPoints="1" noAdjustHandles="1" noChangeArrowheads="1" noChangeShapeType="1" noTextEdit="1"/>
              </p:cNvSpPr>
              <p:nvPr/>
            </p:nvSpPr>
            <p:spPr>
              <a:xfrm>
                <a:off x="722376" y="4904428"/>
                <a:ext cx="10753344" cy="520700"/>
              </a:xfrm>
              <a:prstGeom prst="rect">
                <a:avLst/>
              </a:prstGeom>
              <a:blipFill rotWithShape="1">
                <a:blip r:embed="rId3"/>
                <a:stretch>
                  <a:fillRect l="-4" t="-62" b="6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5b94c1249?pid=087af9675&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一般活的细胞都要进行细胞呼吸合成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，细胞中的化学反应需要酶的催化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活细胞中能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，A正确；酶的合成需要</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水解提供能量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的合成需要</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合酶的催化，B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脱去2个磷酸基团后，形成的是腺嘌呤核糖核苷酸，腺嘌呤核糖核苷酸是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的基本组成单位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，酶绝大多数是蛋白质，少数是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，C正确；酶具有高效性与专一性，但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是细胞生命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活动的直接能源物质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，不具有专一性，D错误。</a:t>
                </a:r>
                <a:endParaRPr lang="en-US" altLang="zh-CN" sz="2200" dirty="0"/>
              </a:p>
            </p:txBody>
          </p:sp>
        </mc:Choice>
        <mc:Fallback>
          <p:sp>
            <p:nvSpPr>
              <p:cNvPr id="2" name="QC_5_AS.3_1#5b94c1249?pid=087af9675&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903"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88_1#1e9d3c58e?pid=2bd745594&amp;color=0,0,0&amp;mp=1&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用编号为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的装置可构成一个相对独立的实验组合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该实验组合的目的是探究温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度对植物呼吸作用速率的影响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。欲探究其细胞呼吸的最适温度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实验设计思路是在</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缩小温度梯度做平行实验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7_BD.88_1#1e9d3c58e?pid=2bd745594&amp;color=0,0,0&amp;mp=1&amp;vtp=1&amp;bt=1&amp;bbb=1&amp;hb=1"/>
              <p:cNvSpPr>
                <a:spLocks noRot="1" noChangeAspect="1" noMove="1" noResize="1" noEditPoints="1" noAdjustHandles="1" noChangeArrowheads="1" noChangeShapeType="1" noTextEdit="1"/>
              </p:cNvSpPr>
              <p:nvPr/>
            </p:nvSpPr>
            <p:spPr>
              <a:xfrm>
                <a:off x="722376" y="969264"/>
                <a:ext cx="10753344" cy="1371600"/>
              </a:xfrm>
              <a:prstGeom prst="rect">
                <a:avLst/>
              </a:prstGeom>
              <a:blipFill rotWithShape="1">
                <a:blip r:embed="rId1"/>
                <a:stretch>
                  <a:fillRect l="-4" t="-19" b="19"/>
                </a:stretch>
              </a:blipFill>
            </p:spPr>
            <p:txBody>
              <a:bodyPr/>
              <a:lstStyle/>
              <a:p>
                <a:r>
                  <a:rPr lang="zh-CN" altLang="en-US">
                    <a:noFill/>
                  </a:rPr>
                  <a:t> </a:t>
                </a:r>
              </a:p>
            </p:txBody>
          </p:sp>
        </mc:Fallback>
      </mc:AlternateContent>
      <p:sp>
        <p:nvSpPr>
          <p:cNvPr id="3" name="QB_7_AN.89_1#1e9d3c58e.blank?pid=2bd745594&amp;color=0,0,0&amp;mp=1&amp;vpa=35&amp;vtp=1&amp;bbb=1"/>
          <p:cNvSpPr/>
          <p:nvPr/>
        </p:nvSpPr>
        <p:spPr>
          <a:xfrm>
            <a:off x="2014601" y="931164"/>
            <a:ext cx="15748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2、4、6、8</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7_AN.90_1#1e9d3c58e.blank?pid=2bd745594&amp;color=0,0,0&amp;mp=1&amp;vpa=36&amp;vtp=1&amp;bbb=1"/>
              <p:cNvSpPr/>
              <p:nvPr/>
            </p:nvSpPr>
            <p:spPr>
              <a:xfrm>
                <a:off x="9915589" y="1479486"/>
                <a:ext cx="1061847"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𝟒𝟎</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7_AN.90_1#1e9d3c58e.blank?pid=2bd745594&amp;color=0,0,0&amp;mp=1&amp;vpa=36&amp;vtp=1&amp;bbb=1"/>
              <p:cNvSpPr>
                <a:spLocks noRot="1" noChangeAspect="1" noMove="1" noResize="1" noEditPoints="1" noAdjustHandles="1" noChangeArrowheads="1" noChangeShapeType="1" noTextEdit="1"/>
              </p:cNvSpPr>
              <p:nvPr/>
            </p:nvSpPr>
            <p:spPr>
              <a:xfrm>
                <a:off x="9915589" y="1479486"/>
                <a:ext cx="1061847" cy="317500"/>
              </a:xfrm>
              <a:prstGeom prst="rect">
                <a:avLst/>
              </a:prstGeom>
              <a:blipFill rotWithShape="1">
                <a:blip r:embed="rId2"/>
                <a:stretch>
                  <a:fillRect l="-6" t="-180" r="18" b="1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7_AS.91_1#1e9d3c58e?pid=2bd745594&amp;color=0,0,0&amp;vtp=1&amp;bbb=1&amp;hb=1"/>
              <p:cNvSpPr/>
              <p:nvPr/>
            </p:nvSpPr>
            <p:spPr>
              <a:xfrm>
                <a:off x="722376" y="239522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根据题意分析，若实验组合的目的是探究温度对植物呼吸作用速率的影响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则实验的自变</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量是温度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，因变量是呼吸速率，而呼吸速率的测定应该排除光合作用的影响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因此该实验应该在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无光照的条件下进行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，则可以用表格中编号为2、4、6、8的装置来测定。表1数据显示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度范围内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，编号为6的实验组在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增加量最多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，说明该温度</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条件下呼吸速率相对</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，因此欲探究其细胞呼吸的最适温度，应在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缩小温度梯度做平行实验。</a:t>
                </a:r>
                <a:endParaRPr lang="en-US" altLang="zh-CN" sz="2200" dirty="0">
                  <a:solidFill>
                    <a:srgbClr val="000000"/>
                  </a:solidFill>
                </a:endParaRPr>
              </a:p>
            </p:txBody>
          </p:sp>
        </mc:Choice>
        <mc:Fallback>
          <p:sp>
            <p:nvSpPr>
              <p:cNvPr id="5" name="QB_7_AS.91_1#1e9d3c58e?pid=2bd745594&amp;color=0,0,0&amp;vtp=1&amp;bbb=1&amp;hb=1"/>
              <p:cNvSpPr>
                <a:spLocks noRot="1" noChangeAspect="1" noMove="1" noResize="1" noEditPoints="1" noAdjustHandles="1" noChangeArrowheads="1" noChangeShapeType="1" noTextEdit="1"/>
              </p:cNvSpPr>
              <p:nvPr/>
            </p:nvSpPr>
            <p:spPr>
              <a:xfrm>
                <a:off x="722376" y="2395220"/>
                <a:ext cx="10753344" cy="2311400"/>
              </a:xfrm>
              <a:prstGeom prst="rect">
                <a:avLst/>
              </a:prstGeom>
              <a:blipFill rotWithShape="1">
                <a:blip r:embed="rId3"/>
                <a:stretch>
                  <a:fillRect l="-4" r="-40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2_1#8a3b420d3?pid=2bd745594&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②由表1可知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植物光合作用最强的是编号为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93_1#8a3b420d3.blank?pid=2bd745594&amp;color=0,0,0&amp;vpa=37&amp;vtp=1"/>
          <p:cNvSpPr/>
          <p:nvPr/>
        </p:nvSpPr>
        <p:spPr>
          <a:xfrm>
            <a:off x="5694426" y="931164"/>
            <a:ext cx="34131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2000" dirty="0"/>
          </a:p>
        </p:txBody>
      </p:sp>
      <p:sp>
        <p:nvSpPr>
          <p:cNvPr id="4" name="QB_7_AS.94_1#8a3b420d3?pid=2bd745594&amp;color=0,0,0&amp;vtp=1&amp;bt=1&amp;bbb=1&amp;hb=1"/>
          <p:cNvSpPr/>
          <p:nvPr/>
        </p:nvSpPr>
        <p:spPr>
          <a:xfrm>
            <a:off x="722376" y="140957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同一温度条件下的两组实验分别代表了该温度条件下的净光合速率和呼吸速率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两者绝对</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值的和代表总光合速率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，由表1中数据可知，编号为5的实验组总光合速率最大。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5_1#2e4139647?pid=2bd745594&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③现有一株该植物的叶绿素缺失突变体（不能合成叶绿素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将其叶片进行了红光照射和光吸收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，与正常叶片相比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实验结果是光吸收差异</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填“不显著”或“显著”）。</a:t>
            </a:r>
            <a:endParaRPr lang="en-US" altLang="zh-CN" sz="2000" dirty="0"/>
          </a:p>
        </p:txBody>
      </p:sp>
      <p:sp>
        <p:nvSpPr>
          <p:cNvPr id="3" name="QB_7_AN.96_1#2e4139647.blank?pid=2bd745594&amp;color=0,0,0&amp;vpa=38&amp;vtp=1&amp;bbb=1"/>
          <p:cNvSpPr/>
          <p:nvPr/>
        </p:nvSpPr>
        <p:spPr>
          <a:xfrm>
            <a:off x="6065901" y="13911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显著</a:t>
            </a:r>
            <a:endParaRPr lang="en-US" altLang="zh-CN" sz="2000" dirty="0"/>
          </a:p>
        </p:txBody>
      </p:sp>
      <p:sp>
        <p:nvSpPr>
          <p:cNvPr id="4" name="QB_7_AS.97_1#2e4139647?pid=2bd745594&amp;color=0,0,0&amp;vtp=1&amp;bt=1&amp;bbb=1&amp;hb=1"/>
          <p:cNvSpPr/>
          <p:nvPr/>
        </p:nvSpPr>
        <p:spPr>
          <a:xfrm>
            <a:off x="722376" y="194024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叶绿素主要吸收红光和蓝紫光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因此将该植物叶绿素缺失突变体的叶片利用红光照射进行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光吸收测定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，其几乎不吸收红光，与正常叶片相比，光吸收差异显著。</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98_1#b64c35dc4?sp=1&amp;pid=a0c70c33a&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在一定浓度的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和适当的温度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测定某植物在不同光照条件下的光合速率</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2。据表回答问题：</a:t>
                </a:r>
                <a:endParaRPr lang="en-US" altLang="zh-CN" sz="2000" dirty="0"/>
              </a:p>
              <a:p>
                <a:pPr algn="ct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mc:Choice>
        <mc:Fallback>
          <p:sp>
            <p:nvSpPr>
              <p:cNvPr id="2" name="QB_6_BD.98_1#b64c35dc4?sp=1&amp;pid=a0c70c33a&amp;color=0,0,0&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r="-1140" b="3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58" name="QB_6_BD.98_2#b64c35dc4?colgroup=8,5,12,12&amp;pid=a0c70c33a&amp;color=0,0,0&amp;vtp=1&amp;bbb=1&amp;hb=1"/>
              <p:cNvGraphicFramePr>
                <a:graphicFrameLocks noGrp="1"/>
              </p:cNvGraphicFramePr>
              <p:nvPr/>
            </p:nvGraphicFramePr>
            <p:xfrm>
              <a:off x="722376" y="2478728"/>
              <a:ext cx="10716768" cy="1702816"/>
            </p:xfrm>
            <a:graphic>
              <a:graphicData uri="http://schemas.openxmlformats.org/drawingml/2006/table">
                <a:tbl>
                  <a:tblPr/>
                  <a:tblGrid>
                    <a:gridCol w="2441448"/>
                    <a:gridCol w="1600200"/>
                    <a:gridCol w="3337560"/>
                    <a:gridCol w="3337560"/>
                  </a:tblGrid>
                  <a:tr h="1243076">
                    <a:tc>
                      <a:txBody>
                        <a:bodyPr/>
                        <a:lstStyle/>
                        <a:p>
                          <a:pPr marL="0" indent="0"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光合速率与呼吸速率</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相等时的光照强度/</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klx</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光饱和时的</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光照强度/</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klx</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光饱和时</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1"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吸收量</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·h）］</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黑暗条件下</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·h）］</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8" name="QB_6_BD.98_2#b64c35dc4?colgroup=8,5,12,12&amp;pid=a0c70c33a&amp;color=0,0,0&amp;vtp=1&amp;bbb=1&amp;hb=1"/>
              <p:cNvGraphicFramePr>
                <a:graphicFrameLocks noGrp="1"/>
              </p:cNvGraphicFramePr>
              <p:nvPr/>
            </p:nvGraphicFramePr>
            <p:xfrm>
              <a:off x="722376" y="2478728"/>
              <a:ext cx="10716768" cy="1702816"/>
            </p:xfrm>
            <a:graphic>
              <a:graphicData uri="http://schemas.openxmlformats.org/drawingml/2006/table">
                <a:tbl>
                  <a:tblPr/>
                  <a:tblGrid>
                    <a:gridCol w="2441448"/>
                    <a:gridCol w="1600200"/>
                    <a:gridCol w="3337560"/>
                    <a:gridCol w="3337560"/>
                  </a:tblGrid>
                  <a:tr h="124333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B_6_BD.98_3#b64c35dc4?pid=a0c70c33a&amp;color=0,0,0&amp;vtp=1&amp;bbb=1&amp;hb=1"/>
              <p:cNvSpPr/>
              <p:nvPr/>
            </p:nvSpPr>
            <p:spPr>
              <a:xfrm>
                <a:off x="722376" y="4320228"/>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当光照强度为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klx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该植物固定的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的量为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·h）；当光照强度为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klx</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该植物固定的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·h）。</a:t>
                </a:r>
                <a:endParaRPr lang="en-US" altLang="zh-CN" sz="2000" dirty="0"/>
              </a:p>
            </p:txBody>
          </p:sp>
        </mc:Choice>
        <mc:Fallback>
          <p:sp>
            <p:nvSpPr>
              <p:cNvPr id="4" name="QB_6_BD.98_3#b64c35dc4?pid=a0c70c33a&amp;color=0,0,0&amp;vtp=1&amp;bbb=1&amp;hb=1"/>
              <p:cNvSpPr>
                <a:spLocks noRot="1" noChangeAspect="1" noMove="1" noResize="1" noEditPoints="1" noAdjustHandles="1" noChangeArrowheads="1" noChangeShapeType="1" noTextEdit="1"/>
              </p:cNvSpPr>
              <p:nvPr/>
            </p:nvSpPr>
            <p:spPr>
              <a:xfrm>
                <a:off x="722376" y="4320228"/>
                <a:ext cx="10753344" cy="914400"/>
              </a:xfrm>
              <a:prstGeom prst="rect">
                <a:avLst/>
              </a:prstGeom>
              <a:blipFill rotWithShape="1">
                <a:blip r:embed="rId3"/>
                <a:stretch>
                  <a:fillRect l="-4" t="-35" r="-1801" b="35"/>
                </a:stretch>
              </a:blipFill>
            </p:spPr>
            <p:txBody>
              <a:bodyPr/>
              <a:lstStyle/>
              <a:p>
                <a:r>
                  <a:rPr lang="zh-CN" altLang="en-US">
                    <a:noFill/>
                  </a:rPr>
                  <a:t> </a:t>
                </a:r>
              </a:p>
            </p:txBody>
          </p:sp>
        </mc:Fallback>
      </mc:AlternateContent>
      <p:sp>
        <p:nvSpPr>
          <p:cNvPr id="5" name="QB_6_AN.99_1#b64c35dc4.blank?pid=a0c70c33a&amp;color=0,0,0&amp;vpa=39&amp;vtp=1"/>
          <p:cNvSpPr/>
          <p:nvPr/>
        </p:nvSpPr>
        <p:spPr>
          <a:xfrm>
            <a:off x="5985955" y="4282128"/>
            <a:ext cx="34131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2000" dirty="0"/>
          </a:p>
        </p:txBody>
      </p:sp>
      <p:sp>
        <p:nvSpPr>
          <p:cNvPr id="6" name="QB_6_AN.100_1#b64c35dc4.blank?pid=a0c70c33a&amp;color=0,0,0&amp;vpa=40&amp;vtp=1&amp;bbb=1"/>
          <p:cNvSpPr/>
          <p:nvPr/>
        </p:nvSpPr>
        <p:spPr>
          <a:xfrm>
            <a:off x="3166555" y="4739328"/>
            <a:ext cx="498475"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101_1#b64c35dc4?pid=a0c70c33a&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由于黑暗条件下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的释放量是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·h），该值表示呼吸速率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当光照强度</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klx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时，光合速率与呼吸速率相等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所以该植物固定的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的量是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·h</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光照强度为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klx</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的吸收量是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·h</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那么实际光合作用固定的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·h）］。</a:t>
                </a:r>
                <a:endParaRPr lang="en-US" altLang="zh-CN" sz="2200" dirty="0"/>
              </a:p>
            </p:txBody>
          </p:sp>
        </mc:Choice>
        <mc:Fallback>
          <p:sp>
            <p:nvSpPr>
              <p:cNvPr id="2" name="QB_6_AS.101_1#b64c35dc4?pid=a0c70c33a&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709"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102_1#a0c70c33a?pid=25a025618&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实线为从空气中吸收的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，代表净光合速率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虚线为呼吸作用消耗的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代表的是呼吸速率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。净光合速率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光合速率-呼吸速率，A点时从空气中吸收的二氧化碳为0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合作用等于呼吸作用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光合作用产生的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完全被呼吸作用消耗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；随着温度的升高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光合作用和呼</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吸作用都逐渐增强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后净光合作用大于0，即光合作用大于呼吸作用。</a:t>
                </a:r>
                <a:endParaRPr lang="en-US" altLang="zh-CN" sz="2000" dirty="0"/>
              </a:p>
            </p:txBody>
          </p:sp>
        </mc:Choice>
        <mc:Fallback>
          <p:sp>
            <p:nvSpPr>
              <p:cNvPr id="2" name="QO_5_EX.102_1#a0c70c33a?pid=25a025618&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661"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64124c6d5?sp=1&amp;pid=087af9675&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［黑龙江哈尔滨三中2025高一上月考］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“诱导契合学说”认为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酶活性部位的结构开始并不和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底物的结构完全吻合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，当底物与酶相遇时可诱导酶活性部位的构象发生变化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使底物和酶契合形</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成络合物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，进而生成产物。产物从酶上脱落后，酶活性部位又恢复原构象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64124c6d5.bracket?pid=087af9675&amp;color=0,0,0&amp;vpa=2&amp;vtp=1"/>
          <p:cNvSpPr/>
          <p:nvPr/>
        </p:nvSpPr>
        <p:spPr>
          <a:xfrm>
            <a:off x="909701" y="23436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4_2#64124c6d5?htil=1&amp;pid=087af967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75392" y="2935928"/>
            <a:ext cx="5239512" cy="163677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4_3#64124c6d5.choices?htil=1&amp;pid=087af9675&amp;color=0,0,0&amp;vtp=1&amp;bbb=1&amp;hb=1"/>
          <p:cNvSpPr/>
          <p:nvPr/>
        </p:nvSpPr>
        <p:spPr>
          <a:xfrm>
            <a:off x="722376" y="2847062"/>
            <a:ext cx="5376672"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A.酶与底物形成络合物时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降低了底物转化成产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物所需的活化能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酶活性部位的构象发生变化有利于化学反应的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.酶受底物诱导的同时，底物结构也发生变化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.这个模型说明酶不具有专一性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64124c6d5?pid=087af9675&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酶催化化学反应的机理是降低化学反应所需的活化能，故酶与底物形成络合物时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底物转化成产物所需的活化能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，A正确；由题干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当底物与酶相遇时可诱导酶活性部位的构象发</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，使底物和酶契合形成络合物，进而生成产物”可知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酶活性部位的构象发生变化有利于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化学反应的进行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，B正确；由题图可知，酶活性部位的构象发生变化的同时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底物结构也发生变</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，C正确；酶的专一性是指一种酶只能催化一种或一类化学反应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该模型无法说明酶不具有专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82f8838fd?htil=2&amp;pid=087af967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725962" y="1054296"/>
            <a:ext cx="1664208" cy="181965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5_BD.7_2#82f8838fd?htil=2&amp;sp=1&amp;pid=087af9675&amp;color=0,0,0&amp;vtp=1&amp;bt=1&amp;bbb=1&amp;hb=1"/>
              <p:cNvSpPr/>
              <p:nvPr/>
            </p:nvSpPr>
            <p:spPr>
              <a:xfrm>
                <a:off x="722376" y="972000"/>
                <a:ext cx="8951976"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［江苏五市十一校2024高一上联考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如图是菠菜叶肉细胞进行光合作用的部分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代表相关物质，①~③代表相关生理过程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7_2#82f8838fd?htil=2&amp;sp=1&amp;pid=087af9675&amp;color=0,0,0&amp;vtp=1&amp;bt=1&amp;bbb=1&amp;hb=1"/>
              <p:cNvSpPr>
                <a:spLocks noRot="1" noChangeAspect="1" noMove="1" noResize="1" noEditPoints="1" noAdjustHandles="1" noChangeArrowheads="1" noChangeShapeType="1" noTextEdit="1"/>
              </p:cNvSpPr>
              <p:nvPr/>
            </p:nvSpPr>
            <p:spPr>
              <a:xfrm>
                <a:off x="722376" y="972000"/>
                <a:ext cx="8951976" cy="1371600"/>
              </a:xfrm>
              <a:prstGeom prst="rect">
                <a:avLst/>
              </a:prstGeom>
              <a:blipFill rotWithShape="1">
                <a:blip r:embed="rId2"/>
                <a:stretch>
                  <a:fillRect l="-4" t="-33" r="-254" b="33"/>
                </a:stretch>
              </a:blipFill>
            </p:spPr>
            <p:txBody>
              <a:bodyPr/>
              <a:lstStyle/>
              <a:p>
                <a:r>
                  <a:rPr lang="zh-CN" altLang="en-US">
                    <a:noFill/>
                  </a:rPr>
                  <a:t> </a:t>
                </a:r>
              </a:p>
            </p:txBody>
          </p:sp>
        </mc:Fallback>
      </mc:AlternateContent>
      <p:sp>
        <p:nvSpPr>
          <p:cNvPr id="4" name="QC_5_AN.8_1#82f8838fd.bracket?pid=087af9675&amp;color=0,0,0&amp;vpa=3&amp;vtp=1"/>
          <p:cNvSpPr/>
          <p:nvPr/>
        </p:nvSpPr>
        <p:spPr>
          <a:xfrm>
            <a:off x="909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7_3#82f8838fd.choices?htil=2&amp;pid=087af9675&amp;color=0,0,0&amp;vtp=1&amp;bbb=1"/>
              <p:cNvSpPr/>
              <p:nvPr/>
            </p:nvSpPr>
            <p:spPr>
              <a:xfrm>
                <a:off x="722376" y="2389862"/>
                <a:ext cx="895197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A.过程②③一定要在光照下进行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减少，其他条件不变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短时间内将导致物质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.叶肉细胞呼吸作用过程中也能产生物质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.过程①②③都需要酶参与，①过程还需要色素</a:t>
                </a:r>
                <a:endParaRPr lang="en-US" altLang="zh-CN" sz="2000" dirty="0"/>
              </a:p>
            </p:txBody>
          </p:sp>
        </mc:Choice>
        <mc:Fallback>
          <p:sp>
            <p:nvSpPr>
              <p:cNvPr id="5" name="QC_5_BD.7_3#82f8838fd.choices?htil=2&amp;pid=087af9675&amp;color=0,0,0&amp;vtp=1&amp;bbb=1"/>
              <p:cNvSpPr>
                <a:spLocks noRot="1" noChangeAspect="1" noMove="1" noResize="1" noEditPoints="1" noAdjustHandles="1" noChangeArrowheads="1" noChangeShapeType="1" noTextEdit="1"/>
              </p:cNvSpPr>
              <p:nvPr/>
            </p:nvSpPr>
            <p:spPr>
              <a:xfrm>
                <a:off x="722376" y="2389862"/>
                <a:ext cx="8951976" cy="1866900"/>
              </a:xfrm>
              <a:prstGeom prst="rect">
                <a:avLst/>
              </a:prstGeom>
              <a:blipFill rotWithShape="1">
                <a:blip r:embed="rId3"/>
                <a:stretch>
                  <a:fillRect l="-4" t="-19" r="1"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82f8838fd?pid=087af9675&amp;color=0,0,0&amp;vtp=1&amp;bt=1&amp;bbb=1&amp;hb=1"/>
              <p:cNvSpPr/>
              <p:nvPr/>
            </p:nvSpPr>
            <p:spPr>
              <a:xfrm>
                <a:off x="722376" y="972000"/>
                <a:ext cx="10753344" cy="2438400"/>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过程②③属于光合作用暗反应的过程，有光、无光都能进行，A错误；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的固定</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浓度降低</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的固定减少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消耗速率减小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而短时间内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的还原不变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的生成速率不变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因此短时间内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，是还原型辅酶Ⅱ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细胞呼吸中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主要是还原型辅酶Ⅰ，C错误；光合作用的整个过程都需要酶进行催化，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即过程</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都需要酶参与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，①为光反应过程，还需要光合色素捕获光能，D正确。</a:t>
                </a:r>
                <a:endParaRPr lang="en-US" altLang="zh-CN" sz="2200" dirty="0"/>
              </a:p>
            </p:txBody>
          </p:sp>
        </mc:Choice>
        <mc:Fallback>
          <p:sp>
            <p:nvSpPr>
              <p:cNvPr id="2" name="QC_5_AS.9_1#82f8838fd?pid=087af9675&amp;color=0,0,0&amp;vtp=1&amp;bt=1&amp;bbb=1&amp;hb=1"/>
              <p:cNvSpPr>
                <a:spLocks noRot="1" noChangeAspect="1" noMove="1" noResize="1" noEditPoints="1" noAdjustHandles="1" noChangeArrowheads="1" noChangeShapeType="1" noTextEdit="1"/>
              </p:cNvSpPr>
              <p:nvPr/>
            </p:nvSpPr>
            <p:spPr>
              <a:xfrm>
                <a:off x="722376" y="972000"/>
                <a:ext cx="10753344" cy="2438400"/>
              </a:xfrm>
              <a:prstGeom prst="rect">
                <a:avLst/>
              </a:prstGeom>
              <a:blipFill rotWithShape="1">
                <a:blip r:embed="rId1"/>
                <a:stretch>
                  <a:fillRect l="-4" t="-18" r="-862"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0_1#ffa011ef6?htil=3&amp;pid=087af967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53139" y="1054296"/>
            <a:ext cx="3474720" cy="309067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10_2#ffa011ef6?htil=3&amp;sp=1&amp;pid=087af9675&amp;color=0,0,0&amp;vtp=1&amp;bt=1&amp;bbb=1&amp;hb=1"/>
          <p:cNvSpPr/>
          <p:nvPr/>
        </p:nvSpPr>
        <p:spPr>
          <a:xfrm>
            <a:off x="722376" y="972000"/>
            <a:ext cx="7150608"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夏季晴朗的一天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研究人员测定</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了某植物树冠顶层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、中层和底层叶片的净光合速率，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1_1#ffa011ef6.bracket?pid=087af9675&amp;color=0,0,0&amp;vpa=4&amp;vtp=1"/>
          <p:cNvSpPr/>
          <p:nvPr/>
        </p:nvSpPr>
        <p:spPr>
          <a:xfrm>
            <a:off x="3462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10_3#ffa011ef6.choices?htil=3&amp;pid=087af9675&amp;color=0,0,0&amp;vtp=1&amp;bbb=1&amp;hb=1"/>
              <p:cNvSpPr/>
              <p:nvPr/>
            </p:nvSpPr>
            <p:spPr>
              <a:xfrm>
                <a:off x="722376" y="2389862"/>
                <a:ext cx="7150608"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层叶片在14：00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部分气孔关闭</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的含量暂时升高</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.一天中，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层叶片有机物积累量达到最大的时刻是10：00</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层叶片未出现明显的“光合午休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与其所处环境光照强度</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较弱有关</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.通过适当修剪过密的枝叶，可提高</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层叶片和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层叶片的净光合</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速率</a:t>
                </a:r>
                <a:endParaRPr lang="en-US" altLang="zh-CN" sz="2000" dirty="0"/>
              </a:p>
            </p:txBody>
          </p:sp>
        </mc:Choice>
        <mc:Fallback>
          <p:sp>
            <p:nvSpPr>
              <p:cNvPr id="5" name="QC_5_BD.10_3#ffa011ef6.choices?htil=3&amp;pid=087af9675&amp;color=0,0,0&amp;vtp=1&amp;bbb=1&amp;hb=1"/>
              <p:cNvSpPr>
                <a:spLocks noRot="1" noChangeAspect="1" noMove="1" noResize="1" noEditPoints="1" noAdjustHandles="1" noChangeArrowheads="1" noChangeShapeType="1" noTextEdit="1"/>
              </p:cNvSpPr>
              <p:nvPr/>
            </p:nvSpPr>
            <p:spPr>
              <a:xfrm>
                <a:off x="722376" y="2389862"/>
                <a:ext cx="7150608" cy="2781300"/>
              </a:xfrm>
              <a:prstGeom prst="rect">
                <a:avLst/>
              </a:prstGeom>
              <a:blipFill rotWithShape="1">
                <a:blip r:embed="rId2"/>
                <a:stretch>
                  <a:fillRect l="-5" t="-13" r="-1222" b="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9447</Words>
  <Application>WPS 演示</Application>
  <PresentationFormat>宽屏</PresentationFormat>
  <Paragraphs>504</Paragraphs>
  <Slides>46</Slides>
  <Notes>46</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46</vt:i4>
      </vt:variant>
    </vt:vector>
  </HeadingPairs>
  <TitlesOfParts>
    <vt:vector size="6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Cambria Math</vt:lpstr>
      <vt:lpstr>宋体</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2025-05-08T07:40:00Z</dcterms:created>
  <dcterms:modified xsi:type="dcterms:W3CDTF">2025-05-19T02:22:56Z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B34E13BEB3324BE4840AE2873A250633_12</vt:lpwstr>
  </property>
  <property fmtid="{D5CDD505-2E9C-101B-9397-08002B2CF9AE}" pid="3" name="KSOProductBuildVer">
    <vt:lpwstr>2052-12.1.0.20784</vt:lpwstr>
  </property>
</Properties>
</file>