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4" r:id="rId30"/>
    <p:sldId id="285" r:id="rId31"/>
    <p:sldId id="286" r:id="rId32"/>
    <p:sldId id="287" r:id="rId33"/>
    <p:sldId id="288" r:id="rId34"/>
    <p:sldId id="290" r:id="rId35"/>
    <p:sldId id="292" r:id="rId36"/>
    <p:sldId id="293" r:id="rId37"/>
    <p:sldId id="294" r:id="rId38"/>
    <p:sldId id="296" r:id="rId39"/>
    <p:sldId id="298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0059eca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专题7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呼吸作用和光合作用的综合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ec3e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分析呼吸作用和光合作用过程中物质和能量变化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51d1b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影响呼吸作用和光合作用的因素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0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0cb38687a?pid=9cec3ed16&amp;color=0,0,0&amp;mp=1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中只有线粒体产生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叶绿体没有进行光合作用，可推断细胞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处于黑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暗环境中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，细胞只进行呼吸作用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因此该细胞单位时间内放出的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量即为呼吸速率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②中叶绿体产生的氧气全部被线粒体所利用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此时叶肉细胞中光合作用速率等于呼吸作用速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从外界吸收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故光合速率大于呼吸速率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细胞可能处于较强光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光合作用所需的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来源于外界的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和呼吸作用产生的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，故细胞光合作用所利用的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从外界吸收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故呼吸速率大于光合速率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原因是此时光照强度较弱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此时细胞的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0cb38687a?pid=9cec3ed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2_1#0cb38687a?pid=9cec3ed16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</p:txBody>
      </p:sp>
      <p:sp>
        <p:nvSpPr>
          <p:cNvPr id="3" name="QC_5_EX.12_2#0cb38687a?pid=9cec3ed16&amp;color=0,0,0&amp;vtp=1&amp;bbb=1"/>
          <p:cNvSpPr/>
          <p:nvPr/>
        </p:nvSpPr>
        <p:spPr>
          <a:xfrm>
            <a:off x="722376" y="1474446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由线粒体和叶绿体气体交换分析光合作用和有氧呼吸的方法：</a:t>
            </a:r>
            <a:endParaRPr lang="en-US" altLang="zh-CN" sz="2000" dirty="0"/>
          </a:p>
        </p:txBody>
      </p:sp>
      <p:pic>
        <p:nvPicPr>
          <p:cNvPr id="4" name="QC_5_EX.12_3#0cb38687a?pid=9cec3ed1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70296"/>
            <a:ext cx="5852160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5e5155bd7?sp=1&amp;pid=9cec3ed16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［黑龙江绥化2024高一上期末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如图是某植物叶肉细胞中光合作用和呼吸作用的物质变化示意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，其中①～⑤代表生理过程，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代表物质，请回答：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3_1#5e5155bd7?sp=1&amp;pid=9cec3ed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3_2#5e5155bd7?pid=9cec3ed1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021528"/>
            <a:ext cx="528523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14_1#72c52261e?pid=5e5155bd7&amp;color=0,0,0&amp;vtp=1&amp;bbb=1&amp;hb=1"/>
              <p:cNvSpPr/>
              <p:nvPr/>
            </p:nvSpPr>
            <p:spPr>
              <a:xfrm>
                <a:off x="722376" y="3748728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代表的物质是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某植物叶肉细胞中①过程产生的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进入相邻细胞中参与⑤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至少需要穿过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层磷脂分子层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14_1#72c52261e?pid=5e5155b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48728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r="-2014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15_1#72c52261e.blank?pid=5e5155bd7&amp;color=0,0,0&amp;vpa=4&amp;vtp=1&amp;bbb=1"/>
          <p:cNvSpPr/>
          <p:nvPr/>
        </p:nvSpPr>
        <p:spPr>
          <a:xfrm>
            <a:off x="3560826" y="3710628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氧气</a:t>
            </a:r>
            <a:endParaRPr lang="en-US" altLang="zh-CN" sz="2000" dirty="0"/>
          </a:p>
        </p:txBody>
      </p:sp>
      <p:sp>
        <p:nvSpPr>
          <p:cNvPr id="6" name="QB_6_AN.16_1#72c52261e.blank?pid=5e5155bd7&amp;color=0,0,0&amp;vpa=5&amp;vtp=1&amp;bbb=1"/>
          <p:cNvSpPr/>
          <p:nvPr/>
        </p:nvSpPr>
        <p:spPr>
          <a:xfrm>
            <a:off x="2230501" y="4167828"/>
            <a:ext cx="498475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7_1#72c52261e?pid=5e5155bd7&amp;color=0,0,0&amp;mp=1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，表示的生理过程是水的光解，⑤过程中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结合可以生成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①过程（光反应）发生在类囊体薄膜上，⑤过程（有氧呼吸第三阶段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发生在线粒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体内膜上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，因此①过程产生的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进入相邻细胞中参与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至少需要穿过叶绿体类囊体膜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叶绿体的内膜和外膜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出细胞膜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进相邻细胞膜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线粒体外膜和内膜，共计7层生物膜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物膜是由磷脂双分子层构成的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，因此至少需要穿过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（层）磷脂分子。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7_1#72c52261e?pid=5e5155bd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48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8_1#ec61b929e?pid=5e5155bd7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（2）①～⑤过程中，能够产生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过程发生的场所是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在②过程中，如果用放射性同位素对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进行标记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则放射性同位素最先出现在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填字母）中。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8_1#ec61b929e?pid=5e5155bd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9_1#ec61b929e.blank?pid=5e5155bd7&amp;color=0,0,0&amp;vpa=6&amp;vtp=1&amp;bbb=1"/>
          <p:cNvSpPr/>
          <p:nvPr/>
        </p:nvSpPr>
        <p:spPr>
          <a:xfrm>
            <a:off x="5653151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①③④⑤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20_1#ec61b929e.blank?pid=5e5155bd7&amp;color=0,0,0&amp;vpa=7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质基质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1_1#ec61b929e.blank?pid=5e5155bd7&amp;color=0,0,0&amp;vpa=8&amp;vtp=1&amp;bbb=1"/>
              <p:cNvSpPr/>
              <p:nvPr/>
            </p:nvSpPr>
            <p:spPr>
              <a:xfrm>
                <a:off x="10422002" y="1479486"/>
                <a:ext cx="285750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1_1#ec61b929e.blank?pid=5e5155bd7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002" y="1479486"/>
                <a:ext cx="285750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34" t="-180" r="134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2_1#ec61b929e?pid=5e5155bd7&amp;color=0,0,0&amp;vtp=1&amp;bbb=1&amp;hb=1"/>
              <p:cNvSpPr/>
              <p:nvPr/>
            </p:nvSpPr>
            <p:spPr>
              <a:xfrm>
                <a:off x="722376" y="23495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题图①～⑤过程中，光反应阶段和有氧呼吸的三个阶段都能产生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，故图中能够产生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的生理过程是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①③④⑤，③过程（有氧呼吸第一阶段）发生的场所是细胞质基质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②过程（暗反应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固定的产物是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），故用放射性同位素标记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放射性最先出现在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22_1#ec61b929e?pid=5e5155b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854200"/>
              </a:xfrm>
              <a:prstGeom prst="rect">
                <a:avLst/>
              </a:prstGeom>
              <a:blipFill rotWithShape="1">
                <a:blip r:embed="rId3"/>
                <a:stretch>
                  <a:fillRect l="-4" r="-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bbf1cc72b?pid=5e5155bd7&amp;color=0,0,0&amp;vtp=1&amp;bt=1&amp;bbb=1&amp;hb=1"/>
          <p:cNvSpPr/>
          <p:nvPr/>
        </p:nvSpPr>
        <p:spPr>
          <a:xfrm>
            <a:off x="722376" y="969264"/>
            <a:ext cx="10753344" cy="139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（3）在适宜的光照条件下①过程为②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过程提供的物质是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图中①②</a:t>
            </a: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过程用反应</a:t>
            </a:r>
            <a:endParaRPr lang="en-US" altLang="zh-CN" sz="2000" b="0" i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fontAlgn="b" latinLnBrk="1">
              <a:lnSpc>
                <a:spcPts val="7400"/>
              </a:lnSpc>
            </a:pPr>
            <a:r>
              <a:rPr lang="en-US" altLang="zh-CN" sz="2000" b="0" i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式表示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4100" b="1" i="0" u="sng" kern="0" spc="-99900" smtClean="0">
                <a:solidFill>
                  <a:srgbClr val="FF00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2000" i="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000" b="0" i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_1#bbf1cc72b.blank?pid=5e5155bd7&amp;color=0,0,0&amp;vpa=9&amp;vtp=1&amp;bbb=1"/>
              <p:cNvSpPr/>
              <p:nvPr/>
            </p:nvSpPr>
            <p:spPr>
              <a:xfrm>
                <a:off x="6978713" y="1012952"/>
                <a:ext cx="17637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𝐍𝐀𝐃𝐏𝐇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4_1#bbf1cc72b.blank?pid=5e5155bd7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713" y="1012952"/>
                <a:ext cx="176371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40" r="22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5_1#bbf1cc72b.blank?pid=5e5155bd7&amp;color=0,0,0&amp;vpa=10&amp;vtp=1&amp;bbb=1&amp;rh=60.23504"/>
              <p:cNvSpPr/>
              <p:nvPr/>
            </p:nvSpPr>
            <p:spPr>
              <a:xfrm>
                <a:off x="1800289" y="1357693"/>
                <a:ext cx="3704590" cy="7649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光能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叶绿体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</m:d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5_1#bbf1cc72b.blank?pid=5e5155bd7&amp;color=0,0,0&amp;vpa=10&amp;vtp=1&amp;bbb=1&amp;rh=60.23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289" y="1357693"/>
                <a:ext cx="3704590" cy="764985"/>
              </a:xfrm>
              <a:prstGeom prst="rect">
                <a:avLst/>
              </a:prstGeom>
              <a:blipFill rotWithShape="1">
                <a:blip r:embed="rId2"/>
                <a:stretch>
                  <a:fillRect l="-2" t="-8" r="2" b="-12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6_1#bbf1cc72b?pid=5e5155bd7&amp;color=0,0,0&amp;vtp=1&amp;bbb=1&amp;hb=1"/>
              <p:cNvSpPr/>
              <p:nvPr/>
            </p:nvSpPr>
            <p:spPr>
              <a:xfrm>
                <a:off x="722376" y="2374900"/>
                <a:ext cx="10753344" cy="1358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光合作用中①光反应为②暗反应提供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；①②表示光合作用过程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其反应式为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光能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叶绿体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</m: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26_1#bbf1cc72b?pid=5e5155b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4900"/>
                <a:ext cx="10753344" cy="13589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d0e7e4037?pid=5e5155bd7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（4）①～⑤过程中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生成和必须有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参与的过程分别是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可在该植物根细胞中进行的过程是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能量转化情况为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7_1#d0e7e4037?pid=5e5155bd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8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8_1#d0e7e4037.blank?pid=5e5155bd7&amp;color=0,0,0&amp;vpa=11&amp;vtp=1&amp;bbb=1"/>
              <p:cNvSpPr/>
              <p:nvPr/>
            </p:nvSpPr>
            <p:spPr>
              <a:xfrm>
                <a:off x="7833233" y="1012952"/>
                <a:ext cx="2470150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④②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（顺序不可换）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6_AN.28_1#d0e7e4037.blank?pid=5e5155bd7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3233" y="1012952"/>
                <a:ext cx="2470150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1" t="-15040" r="21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29_1#d0e7e4037.blank?pid=5e5155bd7&amp;color=0,0,0&amp;vpa=12&amp;vtp=1&amp;bbb=1"/>
          <p:cNvSpPr/>
          <p:nvPr/>
        </p:nvSpPr>
        <p:spPr>
          <a:xfrm>
            <a:off x="606590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③④⑤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30_1#d0e7e4037.blank?pid=5e5155bd7&amp;color=0,0,0&amp;vpa=13&amp;vtp=1&amp;bbb=1&amp;hb=1"/>
              <p:cNvSpPr/>
              <p:nvPr/>
            </p:nvSpPr>
            <p:spPr>
              <a:xfrm>
                <a:off x="722377" y="13883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有机物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中稳定的化学能转化为热能和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QB_6_AN.30_1#d0e7e4037.blank?pid=5e5155bd7&amp;color=0,0,0&amp;vpa=1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88364"/>
                <a:ext cx="10749631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31_1#d0e7e4037?pid=5e5155bd7&amp;color=0,0,0&amp;vtp=1&amp;bbb=1&amp;hb=1"/>
              <p:cNvSpPr/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题图中，④过程（有氧呼吸的第二阶段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而②过程（暗反应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的固定必须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。植物根细胞没有叶绿体，不能进行光合作用；有线粒体，可以进行有氧呼吸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③④⑤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过程能在根细胞中发生，该过程将有机物中稳定的化学能转化为热能和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31_1#d0e7e4037?pid=5e5155b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blipFill rotWithShape="1">
                <a:blip r:embed="rId4"/>
                <a:stretch>
                  <a:fillRect l="-4" r="-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2_1#4b286d758?pid=5e5155bd7&amp;color=0,0,0&amp;vtp=1&amp;bt=1&amp;bbb=1"/>
          <p:cNvSpPr/>
          <p:nvPr/>
        </p:nvSpPr>
        <p:spPr>
          <a:xfrm>
            <a:off x="722376" y="972000"/>
            <a:ext cx="10753344" cy="69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（5）图中③④⑤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过程用总反应式表示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3150" b="1" i="0" u="sng" kern="0" spc="-99900" smtClean="0">
                <a:solidFill>
                  <a:srgbClr val="FF00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3_1#4b286d758.blank?pid=5e5155bd7&amp;color=0,0,0&amp;vpa=14&amp;vtp=1&amp;bbb=1&amp;rh=43.6"/>
              <p:cNvSpPr/>
              <p:nvPr/>
            </p:nvSpPr>
            <p:spPr>
              <a:xfrm>
                <a:off x="5173726" y="1015180"/>
                <a:ext cx="5704523" cy="5537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1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酶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6_AN.33_1#4b286d758.blank?pid=5e5155bd7&amp;color=0,0,0&amp;vpa=14&amp;vtp=1&amp;bbb=1&amp;rh=43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726" y="1015180"/>
                <a:ext cx="5704523" cy="553720"/>
              </a:xfrm>
              <a:prstGeom prst="rect">
                <a:avLst/>
              </a:prstGeom>
              <a:blipFill rotWithShape="1">
                <a:blip r:embed="rId1"/>
                <a:stretch>
                  <a:fillRect l="-7" t="-81" r="1" b="-30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4_1#4b286d758?pid=5e5155bd7&amp;color=0,0,0&amp;vtp=1&amp;bbb=1&amp;hb=1"/>
              <p:cNvSpPr/>
              <p:nvPr/>
            </p:nvSpPr>
            <p:spPr>
              <a:xfrm>
                <a:off x="722376" y="1566678"/>
                <a:ext cx="10753344" cy="132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图中③④⑤过程表示有氧呼吸，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用总反应式表示如下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酶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34_1#4b286d758?pid=5e5155b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66678"/>
                <a:ext cx="10753344" cy="1320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037743363?sp=1&amp;pid=a451d1be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［浙江金华2025高一上月考］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以二氧化碳的吸收量与释放量为指标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研究温度对某植物光合作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用与呼吸作用的影响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（其余实验条件均适宜），结果如表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下列对该表数据分析不正确的是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QC_5_BD.35_2#037743363?colgroup=11,2,4,2,4,4,4,2&amp;pid=a451d1be8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9336" cy="1379220"/>
            </p:xfrm>
            <a:graphic>
              <a:graphicData uri="http://schemas.openxmlformats.org/drawingml/2006/table">
                <a:tbl>
                  <a:tblPr/>
                  <a:tblGrid>
                    <a:gridCol w="3017520"/>
                    <a:gridCol w="850392"/>
                    <a:gridCol w="1280160"/>
                    <a:gridCol w="850392"/>
                    <a:gridCol w="1280160"/>
                    <a:gridCol w="1280160"/>
                    <a:gridCol w="1280160"/>
                    <a:gridCol w="85039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℃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光照下吸收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h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黑暗中释放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mg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h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QC_5_BD.35_2#037743363?colgroup=11,2,4,2,4,4,4,2&amp;pid=a451d1be8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9336" cy="1379220"/>
            </p:xfrm>
            <a:graphic>
              <a:graphicData uri="http://schemas.openxmlformats.org/drawingml/2006/table">
                <a:tbl>
                  <a:tblPr/>
                  <a:tblGrid>
                    <a:gridCol w="3017520"/>
                    <a:gridCol w="850392"/>
                    <a:gridCol w="1280160"/>
                    <a:gridCol w="850392"/>
                    <a:gridCol w="1280160"/>
                    <a:gridCol w="1280160"/>
                    <a:gridCol w="1280160"/>
                    <a:gridCol w="850392"/>
                  </a:tblGrid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36_1#037743363.bracket?pid=a451d1be8&amp;color=0,0,0&amp;vpa=15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5_3#037743363.choices?pid=a451d1be8&amp;color=0,0,0&amp;vtp=1&amp;bbb=1"/>
              <p:cNvSpPr/>
              <p:nvPr/>
            </p:nvSpPr>
            <p:spPr>
              <a:xfrm>
                <a:off x="722376" y="3990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光照下测定的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的吸收速率是植物的净光合速率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.昼夜不停光照，温度在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时该植物不能生长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.昼夜不停光照，该植物生长的最适温度是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.每天光照、黑暗各12小时，在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的昼夜温度下，该植物积累的有机物最多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5_3#037743363.choices?pid=a451d1b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900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037743363?pid=a451d1be8&amp;color=0,0,0&amp;mp=1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光照下植物同时进行光合作用和呼吸作用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测定的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的吸收速率是植物的净光合速率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。表中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光照下吸收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代表的是净光合速率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，“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黑暗中释放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”代表的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是呼吸速率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。由表可知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时净光合速率大于0，在昼夜不停光照条件下，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植物可以正常生长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错误。昼夜不停光照，该植物生长的最适温度为净光合速率最大时对应的温度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故最适温度为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时净光合速率最大，说明光照下积累的有机物最多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时呼吸速率最低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说明黑暗中消耗的有机物最少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，因此每天光照、黑暗各12小时，在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的昼夜温度下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植物积累的有机物最多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037743363?pid=a451d1be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569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cbeac759.fixed?pid=0059eca1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</a:t>
            </a:r>
            <a:endParaRPr lang="en-US" altLang="zh-CN" sz="7200" dirty="0"/>
          </a:p>
        </p:txBody>
      </p:sp>
      <p:sp>
        <p:nvSpPr>
          <p:cNvPr id="3" name="C_3#fcbeac759.fixed?pid=0059eca1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专题7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呼吸作用和光合作用的综合</a:t>
            </a:r>
            <a:endParaRPr lang="en-US" altLang="zh-CN" sz="4400" dirty="0"/>
          </a:p>
        </p:txBody>
      </p:sp>
      <p:pic>
        <p:nvPicPr>
          <p:cNvPr id="4" name="C_3#fcbeac759.fixed?pid=0059eca1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cbeac759.fixed?pid=0059eca1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468b3e434?sp=1&amp;pid=a451d1be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［湖北襄阳四中2024高一上月考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图示实验装置是研究环境因素对植物光合作用影响的经典装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下列对实验过程中装置条件及实验结果的叙述错误的是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468b3e434.bracket?pid=a451d1be8&amp;color=0,0,0&amp;vpa=16&amp;vtp=1"/>
          <p:cNvSpPr/>
          <p:nvPr/>
        </p:nvSpPr>
        <p:spPr>
          <a:xfrm>
            <a:off x="751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38_2#468b3e434?htil=3&amp;pid=a451d1be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7949" y="2021528"/>
            <a:ext cx="1993392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8_3#468b3e434.choices?htil=3&amp;pid=a451d1be8&amp;color=0,0,0&amp;vtp=1&amp;bbb=1&amp;hb=1"/>
              <p:cNvSpPr/>
              <p:nvPr/>
            </p:nvSpPr>
            <p:spPr>
              <a:xfrm>
                <a:off x="722376" y="1932662"/>
                <a:ext cx="8631936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A.为了实验的准确性，应设置一组容器内放置一盆等体积死植株的对照组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，液滴移动距离可表示植株的净光合作用强度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spc="-5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缓冲液并遮光处理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，液滴移动距离可表示植株的有氧呼吸强度</a:t>
                </a:r>
                <a:endParaRPr lang="en-US" altLang="zh-CN" sz="2000" spc="-5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溶液并将植株换为消毒的萌发种子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则该装置可用来判断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种子的呼吸方式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8_3#468b3e434.choices?htil=3&amp;pid=a451d1b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631936" cy="23241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468b3e434?pid=a451d1be8&amp;color=0,0,0&amp;mp=1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为了实验的准确性，应设置一组容器内放置一盆等体积死植株的对照组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排除环境因素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如气压、温度等）对实验的影响，A正确；若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则液滴的移动情况表示瓶内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，故液滴移动距离可表示植株的净光合作用强度，B正确；若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遮光处理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，此时植株不能进行光合作用，只进行呼吸作用，有氧呼吸消耗氧气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产生等量的二氧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化碳被缓冲液吸收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，故氧气的减少会导致液滴左移，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液滴移动距离可表示植株的有氧呼吸强度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溶液并将植株换为消毒的萌发种子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此时液滴移动距离表示种子呼吸时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吸收氧气的量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，但无法判断种子是否同时进行无氧呼吸，故无法判断具体的呼吸方式，D错误。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468b3e434?pid=a451d1be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8de9f2d6a?sp=1&amp;pid=a451d1be8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［湖南长沙长郡中学2024高一上期末改编］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用某种大小相似的轮藻叶片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分组进行光合作用实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。已知实验前叶片质量，在不同温度下分别暗处理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，测其质量变化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然后在不改变温度的前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提下立即光照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（光照强度相同），再测其质量变化，得到下表结果。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1_1#8de9f2d6a?sp=1&amp;pid=a451d1b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169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C_5_BD.41_2#8de9f2d6a?colgroup=17,5,5,5,5&amp;pid=a451d1be8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4718304"/>
                    <a:gridCol w="1499616"/>
                    <a:gridCol w="1499616"/>
                    <a:gridCol w="1499616"/>
                    <a:gridCol w="149961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暗处理后质量变化/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光照后比实验前质量变化/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C_5_BD.41_2#8de9f2d6a?colgroup=17,5,5,5,5&amp;pid=a451d1be8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4718304"/>
                    <a:gridCol w="1499616"/>
                    <a:gridCol w="1499616"/>
                    <a:gridCol w="1499616"/>
                    <a:gridCol w="149961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42_1#8de9f2d6a.bracket?pid=a451d1be8&amp;color=0,0,0&amp;vpa=17&amp;vtp=1"/>
          <p:cNvSpPr/>
          <p:nvPr/>
        </p:nvSpPr>
        <p:spPr>
          <a:xfrm>
            <a:off x="1091095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1_3#8de9f2d6a.choices?pid=a451d1be8&amp;color=0,0,0&amp;vtp=1&amp;bbb=1"/>
              <p:cNvSpPr/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A.该轮藻呼吸作用酶的最适温度约为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.光照下，第一、二、三组轮藻释放的氧气量相等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.光照下，第四组轮藻光合作用强度大于呼吸作用强度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.光照下，第四组轮藻合成有机物总量为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1_3#8de9f2d6a.choices?pid=a451d1b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8de9f2d6a?pid=a451d1be8&amp;color=0,0,0&amp;mp=1&amp;vtp=1&amp;bt=1&amp;bbb=1&amp;hb=1"/>
              <p:cNvSpPr/>
              <p:nvPr/>
            </p:nvSpPr>
            <p:spPr>
              <a:xfrm>
                <a:off x="722376" y="972000"/>
                <a:ext cx="10753344" cy="4584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实验前叶片质量为无关变量，应相同，对比各组实验结果可知，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暗处理后叶片质量减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少最多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时呼吸作用强度最大，说明该轮藻呼吸作用酶的最适温度约为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设实验前叶片质量都是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，暗处理后第一、二、三组质量分别变为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照后质量都变为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，所以在光照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后，第一组的净光合作用强度为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，这三组的净光合作用强度是不同的，即氧气的释放量不相等，B错误；光照后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第四组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轮藻叶片质量比暗处理前增加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，说明其光合作用强度大于呼吸作用强度，C正确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假设实验前叶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片质量是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后第四组质量减少了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，则呼吸作用强度为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质量增加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，所以在光照下，其净光合作用强度为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净光合作用强度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即光照下，第四组轮藻合成有机物总量为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3_1#8de9f2d6a?pid=a451d1be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84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1039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4_1#8de9f2d6a?pid=a451d1be8&amp;color=0,0,0&amp;mp=1&amp;vtp=1&amp;bt=1&amp;bbb=1&amp;hb=1"/>
              <p:cNvSpPr/>
              <p:nvPr/>
            </p:nvSpPr>
            <p:spPr>
              <a:xfrm>
                <a:off x="722376" y="972000"/>
                <a:ext cx="10753344" cy="372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1）植物的光合作用与细胞呼吸同时进行时,存在如下关系：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①光合作用实际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（叶绿体产氧量）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实测植物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②光合作用实际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实测植物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光合作用有机物净生产量（有机物积累量）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光合作用实际有机物生产量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叶绿体产生或合成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的有机物量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细胞呼吸有机物消耗量。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2）暗处理时，叶片只进行呼吸作用分解有机物；光照时植物既进行光合作用合成有机物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进行呼吸作用分解有机物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；光照时只有光合作用强度大于呼吸作用强度，有机物的量才会增加。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4_1#8de9f2d6a?pid=a451d1be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21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356d3d6a2?pid=a451d1be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［北京清华大学附中2025高一上期末］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海带是我国沿海各地大规模养殖的食用海藻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具有重要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的经济价值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。养殖区重金属离子超标会造成海带大幅减产。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46_1#209000d9e?pid=356d3d6a2&amp;color=0,0,0&amp;vtp=1&amp;bbb=1&amp;hb=1"/>
              <p:cNvSpPr/>
              <p:nvPr/>
            </p:nvSpPr>
            <p:spPr>
              <a:xfrm>
                <a:off x="722376" y="1932662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（1）研究发现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在一定浓度的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溶液中，短时间内海带细胞中叶绿素含量显著下降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这一变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化会直接抑制光合作用的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还可通过抑制光合电子传递过程，使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成受阻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抑制暗反应中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46_1#209000d9e?pid=356d3d6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47_1#209000d9e.blank?pid=356d3d6a2&amp;color=0,0,0&amp;vpa=18&amp;vtp=1&amp;bbb=1"/>
          <p:cNvSpPr/>
          <p:nvPr/>
        </p:nvSpPr>
        <p:spPr>
          <a:xfrm>
            <a:off x="3525901" y="23517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光反应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48_1#209000d9e.blank?pid=356d3d6a2&amp;color=0,0,0&amp;vpa=19&amp;vtp=1&amp;bbb=1"/>
              <p:cNvSpPr/>
              <p:nvPr/>
            </p:nvSpPr>
            <p:spPr>
              <a:xfrm>
                <a:off x="3271901" y="2899352"/>
                <a:ext cx="121704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QB_6_AN.48_1#209000d9e.blank?pid=356d3d6a2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01" y="2899352"/>
                <a:ext cx="121704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31" t="-3782" r="10" b="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9_1#209000d9e?pid=356d3d6a2&amp;color=0,0,0&amp;vtp=1&amp;bt=1&amp;bbb=1&amp;hb=1"/>
              <p:cNvSpPr/>
              <p:nvPr/>
            </p:nvSpPr>
            <p:spPr>
              <a:xfrm>
                <a:off x="722376" y="3362648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由题意可知，海带细胞中叶绿素含量显著下降，会对海带吸收、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传递和转化光能产生影响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直接抑制光合作用的光反应阶段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的合成受阻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会抑制暗反应中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49_1#209000d9e?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62648"/>
                <a:ext cx="10753344" cy="10160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r="-226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0_1#7a3252581?pid=356d3d6a2&amp;color=0,0,0&amp;vtp=1&amp;bt=1&amp;bbb=1&amp;hb=1"/>
              <p:cNvSpPr/>
              <p:nvPr/>
            </p:nvSpPr>
            <p:spPr>
              <a:xfrm>
                <a:off x="722376" y="972000"/>
                <a:ext cx="10753344" cy="233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科研人员定量研究了水体中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对海带光合作用、呼吸作用的影响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将海带分别放入含不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溶液的透明瓶中，测定初始时瓶内溶解氧的含量为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将瓶口密封置于光下一段时间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，测定瓶内溶解氧的含量为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本实验用单位质量海带在单位时间内引起的溶解氧含量变化来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表示海带的净光合作用速率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计算公式为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   </m:t>
                            </m:r>
                          </m:e>
                        </m: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：海带湿重；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：反应时间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在利用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同样装置研究呼吸作用时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，需要对装置进行____处理。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0_1#7a3252581?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36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66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1_1#7a3252581?pid=356d3d6a2&amp;color=0,0,0&amp;vtp=1&amp;bbb=1"/>
              <p:cNvSpPr/>
              <p:nvPr/>
            </p:nvSpPr>
            <p:spPr>
              <a:xfrm>
                <a:off x="722376" y="3342362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遮光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1_1#7a3252581?pid=356d3d6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42362"/>
                <a:ext cx="10753344" cy="431800"/>
              </a:xfrm>
              <a:prstGeom prst="rect">
                <a:avLst/>
              </a:prstGeom>
              <a:blipFill rotWithShape="1">
                <a:blip r:embed="rId2"/>
                <a:stretch>
                  <a:fillRect l="-4" t="-83" b="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2_1#7a3252581?pid=356d3d6a2&amp;color=0,0,0&amp;vtp=1&amp;bt=1&amp;bbb=1&amp;hb=1"/>
              <p:cNvSpPr/>
              <p:nvPr/>
            </p:nvSpPr>
            <p:spPr>
              <a:xfrm>
                <a:off x="722376" y="3740981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光下海带在透明瓶内同时进行光合作用与呼吸作用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瓶内溶解氧含量的变化是海带净光合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作用所引起的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故净光合速率可表示为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𝑁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𝑀</m:t>
                            </m:r>
                          </m:e>
                        </m: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：海带湿重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：反应时间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研究呼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吸作用时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，需要将装置进行遮光处理，防止海带进行光合作用影响检测。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2_1#7a3252581?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40981"/>
                <a:ext cx="10753344" cy="14732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r="-43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3_1#ac5dc102e?sp=1&amp;pid=356d3d6a2&amp;color=0,0,0&amp;vtp=1&amp;bt=1&amp;bbb=1&amp;hb=1"/>
              <p:cNvSpPr/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（3）由图可知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真正光合速率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下的真正光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。综合分析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对海带光合作用和呼吸作用的影响是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3_1#ac5dc102e?sp=1&amp;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7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4_1#ac5dc102e.blank?pid=356d3d6a2&amp;color=0,0,0&amp;vpa=20&amp;vtp=1&amp;bbb=1"/>
          <p:cNvSpPr/>
          <p:nvPr/>
        </p:nvSpPr>
        <p:spPr>
          <a:xfrm>
            <a:off x="6987667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小于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56_1#ac5dc102e.blank?pid=356d3d6a2&amp;color=0,0,0&amp;vpa=21&amp;vtp=1&amp;bbb=1&amp;hb=1"/>
              <p:cNvSpPr/>
              <p:nvPr/>
            </p:nvSpPr>
            <p:spPr>
              <a:xfrm>
                <a:off x="722377" y="1388364"/>
                <a:ext cx="10749631" cy="1447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均能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抑制海带的光合作用；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在浓度较低时，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促进海带的呼吸作用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在浓度较高时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抑制海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带的呼吸作用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AN.56_1#ac5dc102e.blank?pid=356d3d6a2&amp;color=0,0,0&amp;vpa=2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88364"/>
                <a:ext cx="10749631" cy="1447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55_1#ac5dc102e?pid=356d3d6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933700"/>
            <a:ext cx="5285232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57_1#ac5dc102e?pid=356d3d6a2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时的呼吸速率与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下的呼吸速率大致相同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其净光合速率小于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时的真正光合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下的真正光合速率。结合题图分析可知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均能抑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制海带的光合作用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海带的真正光合速率最大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在浓度较低时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促进海带的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呼吸作用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在浓度较高时，抑制海带的呼吸作用。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57_1#ac5dc102e?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07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8_1#fea5caf4e?pid=356d3d6a2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若想进一步从细胞水平上探究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对海带光合作用及呼吸作用的影响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可在电子显微镜下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观察相关细胞器的形态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、结构、数量。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根据上述实验信息推测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填细胞器名称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破坏较小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8_1#fea5caf4e?pid=356d3d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98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9_1#fea5caf4e.blank?pid=356d3d6a2&amp;color=0,0,0&amp;vpa=22&amp;vtp=1&amp;bbb=1"/>
          <p:cNvSpPr/>
          <p:nvPr/>
        </p:nvSpPr>
        <p:spPr>
          <a:xfrm>
            <a:off x="8633905" y="1391100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线粒体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0_1#fea5caf4e?pid=356d3d6a2&amp;color=0,0,0&amp;vtp=1&amp;bbb=1&amp;hb=1"/>
              <p:cNvSpPr/>
              <p:nvPr/>
            </p:nvSpPr>
            <p:spPr>
              <a:xfrm>
                <a:off x="722376" y="2351728"/>
                <a:ext cx="10753344" cy="48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根据上述分析可知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对光合作用的影响大于呼吸作用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故推测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对线粒体的破坏较小。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60_1#fea5caf4e?pid=356d3d6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482600"/>
              </a:xfrm>
              <a:prstGeom prst="rect">
                <a:avLst/>
              </a:prstGeom>
              <a:blipFill rotWithShape="1">
                <a:blip r:embed="rId2"/>
                <a:stretch>
                  <a:fillRect l="-4" t="-67" r="-461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1c2eb7c4a?sp=1&amp;pid=9cec3ed16&amp;color=0,0,0&amp;vtp=1&amp;bt=1&amp;bbb=1&amp;hb=1"/>
              <p:cNvSpPr/>
              <p:nvPr/>
            </p:nvSpPr>
            <p:spPr>
              <a:xfrm>
                <a:off x="722376" y="972000"/>
                <a:ext cx="10753344" cy="166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［山东临沂2025高一上联考］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水稻是中国的主粮作物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如图是水稻叶肉细胞中发生的相关生理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，其中Ⅰ~Ⅳ表示细胞代谢的相关场所，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algn="ctr"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Ⅰ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Ⅱ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Ⅲ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Ⅳ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1c2eb7c4a?sp=1&amp;pid=9cec3ed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63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1c2eb7c4a.bracket?pid=9cec3ed16&amp;color=0,0,0&amp;vpa=1&amp;vtp=1"/>
          <p:cNvSpPr/>
          <p:nvPr/>
        </p:nvSpPr>
        <p:spPr>
          <a:xfrm>
            <a:off x="8464614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1c2eb7c4a.choices?pid=9cec3ed16&amp;color=0,0,0&amp;vtp=1&amp;bbb=1"/>
              <p:cNvSpPr/>
              <p:nvPr/>
            </p:nvSpPr>
            <p:spPr>
              <a:xfrm>
                <a:off x="722376" y="263112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A.Ⅰ是细胞质基质，可以产生少量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，释放少量能量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是线粒体内膜，氧化型辅酶Ⅰ在该处转化为还原型辅酶Ⅰ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是类囊体薄膜，光合作用的色素吸收的光能在该处转化为储存在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是叶绿体基质，该处既能进行有机物的合成，也能进行有机物的水解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1c2eb7c4a.choices?pid=9cec3ed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31127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0f2457132?pid=a451d1be8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［山东滨州2024高一上期末统考］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植物工厂在人工精密控制光照、温度、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湿度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养液成分等条件下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，生产蔬菜和其他植物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光合作用和细胞呼吸原理是植物工厂提高作物产量的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重要理论依据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1_1#0f2457132?pid=a451d1b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40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62_1#28160a4c9?htil=4&amp;pid=0f245713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5697" y="2472158"/>
            <a:ext cx="2816352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62_2#28160a4c9?htil=4&amp;sp=1&amp;pid=0f2457132&amp;color=0,0,0&amp;vtp=1&amp;bbb=1&amp;hb=1"/>
              <p:cNvSpPr/>
              <p:nvPr/>
            </p:nvSpPr>
            <p:spPr>
              <a:xfrm>
                <a:off x="722376" y="2389862"/>
                <a:ext cx="7799832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（1）如图表示在密闭恒温小室内测定的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两种萝卜植株光合作用强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度与光照强度的关系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62_2#28160a4c9?htil=4&amp;sp=1&amp;pid=0f24571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799832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5" t="-39" r="-1369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BD.63_1#6b879e2dc?htil=4&amp;pid=28160a4c9&amp;color=0,0,0&amp;vtp=1&amp;bbb=1"/>
              <p:cNvSpPr/>
              <p:nvPr/>
            </p:nvSpPr>
            <p:spPr>
              <a:xfrm>
                <a:off x="722376" y="3355062"/>
                <a:ext cx="7799832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的细胞中合成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的细胞器有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7_BD.63_1#6b879e2dc?htil=4&amp;pid=28160a4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55062"/>
                <a:ext cx="7799832" cy="431800"/>
              </a:xfrm>
              <a:prstGeom prst="rect">
                <a:avLst/>
              </a:prstGeom>
              <a:blipFill rotWithShape="1">
                <a:blip r:embed="rId4"/>
                <a:stretch>
                  <a:fillRect l="-5" t="-83" r="-1141" b="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7_AN.64_1#6b879e2dc.blank?pid=28160a4c9&amp;color=0,0,0&amp;vpa=23&amp;vtp=1&amp;bbb=1"/>
          <p:cNvSpPr/>
          <p:nvPr/>
        </p:nvSpPr>
        <p:spPr>
          <a:xfrm>
            <a:off x="6299137" y="3316962"/>
            <a:ext cx="196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线粒体和叶绿体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7_AS.65_1#6b879e2dc?htil=4&amp;pid=28160a4c9&amp;color=0,0,0&amp;vtp=1&amp;bbb=1&amp;hb=1"/>
              <p:cNvSpPr/>
              <p:nvPr/>
            </p:nvSpPr>
            <p:spPr>
              <a:xfrm>
                <a:off x="722376" y="3753681"/>
                <a:ext cx="7799832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其光合作用速率等于呼吸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，细胞中合成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的细胞器有线粒体和叶绿体。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7_AS.65_1#6b879e2dc?htil=4&amp;pid=28160a4c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3681"/>
                <a:ext cx="7799832" cy="965200"/>
              </a:xfrm>
              <a:prstGeom prst="rect">
                <a:avLst/>
              </a:prstGeom>
              <a:blipFill rotWithShape="1">
                <a:blip r:embed="rId5"/>
                <a:stretch>
                  <a:fillRect l="-5" t="-20" r="-4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66_1#e33ad212b?pid=28160a4c9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②当光照强度由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突然增大，短时间内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7_BD.66_1#e33ad212b?pid=28160a4c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67_1#e33ad212b.blank?pid=28160a4c9&amp;color=0,0,0&amp;vpa=24&amp;vtp=1&amp;bbb=1"/>
          <p:cNvSpPr/>
          <p:nvPr/>
        </p:nvSpPr>
        <p:spPr>
          <a:xfrm>
            <a:off x="7138353" y="93116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68_1#e33ad212b?pid=28160a4c9&amp;color=0,0,0&amp;vtp=1&amp;bt=1&amp;bbb=1&amp;hb=1"/>
              <p:cNvSpPr/>
              <p:nvPr/>
            </p:nvSpPr>
            <p:spPr>
              <a:xfrm>
                <a:off x="722376" y="1363853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若光照强度由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突然增大，光反应产生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的速率增加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被还原并生成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率加快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而短时间内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故短时间内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7_AS.68_1#e33ad212b?pid=28160a4c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1016000"/>
              </a:xfrm>
              <a:prstGeom prst="rect">
                <a:avLst/>
              </a:prstGeom>
              <a:blipFill rotWithShape="1">
                <a:blip r:embed="rId2"/>
                <a:stretch>
                  <a:fillRect l="-4" t="-5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69_1#71784e8fb?pid=28160a4c9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条件下，每天给予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黑暗、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光照，则萝卜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积累有机物较多的是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7_BD.69_1#71784e8fb?pid=28160a4c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70_1#71784e8fb.blank?pid=28160a4c9&amp;color=0,0,0&amp;vpa=25&amp;vtp=1&amp;bbb=1"/>
              <p:cNvSpPr/>
              <p:nvPr/>
            </p:nvSpPr>
            <p:spPr>
              <a:xfrm>
                <a:off x="10529825" y="1020000"/>
                <a:ext cx="28416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70_1#71784e8fb.blank?pid=28160a4c9&amp;color=0,0,0&amp;vpa=2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9825" y="1020000"/>
                <a:ext cx="28416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90" t="-60" r="202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71_1#71784e8fb?pid=28160a4c9&amp;color=0,0,0&amp;vtp=1&amp;bt=1&amp;bbb=1&amp;hb=1"/>
              <p:cNvSpPr/>
              <p:nvPr/>
            </p:nvSpPr>
            <p:spPr>
              <a:xfrm>
                <a:off x="722376" y="1363853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时，每天给予14小时黑暗、10小时光照，则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积累的有机物为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光照时净光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合作用积累的有机物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黑暗时呼吸作用消耗的有机物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有机物为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，因此积累有机物较多的是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7_AS.71_1#71784e8fb?pid=28160a4c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37" r="-549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2_1#c2b6dbcc5?sp=1&amp;pid=0f2457132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（2）与自然栽培模式不同，植物工厂几乎完全依靠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LED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灯提供光源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不同光质配比及光处理周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期对萝卜植株叶绿素含量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、总干重及其根冠比的影响如表所示。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2_1#c2b6dbcc5?sp=1&amp;pid=0f24571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QO_6_BD.72_2#c2b6dbcc5?colgroup=1,19,18&amp;pid=0f245713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2758440"/>
            </p:xfrm>
            <a:graphic>
              <a:graphicData uri="http://schemas.openxmlformats.org/drawingml/2006/table">
                <a:tbl>
                  <a:tblPr/>
                  <a:tblGrid>
                    <a:gridCol w="512064"/>
                    <a:gridCol w="2578608"/>
                    <a:gridCol w="2578608"/>
                    <a:gridCol w="2039112"/>
                    <a:gridCol w="1499616"/>
                    <a:gridCol w="1499616"/>
                  </a:tblGrid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光质配比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光处理周期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叶绿素相对含量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总干重/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根冠比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39.7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44.25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QO_6_BD.72_2#c2b6dbcc5?colgroup=1,19,18&amp;pid=0f245713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2758440"/>
            </p:xfrm>
            <a:graphic>
              <a:graphicData uri="http://schemas.openxmlformats.org/drawingml/2006/table">
                <a:tbl>
                  <a:tblPr/>
                  <a:tblGrid>
                    <a:gridCol w="512064"/>
                    <a:gridCol w="2578608"/>
                    <a:gridCol w="2578608"/>
                    <a:gridCol w="2039112"/>
                    <a:gridCol w="1499616"/>
                    <a:gridCol w="1499616"/>
                  </a:tblGrid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光质配比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光处理周期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叶绿素相对含量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根冠比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39.7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44.25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3_1#c406e9045?pid=c2b6dbcc5&amp;color=0,0,0&amp;mp=1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①据表分析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有机物积累最多的组别是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从影响植物光合作用速率的自身因素分析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其原因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7_AN.74_1#c406e9045.blank?pid=c2b6dbcc5&amp;color=0,0,0&amp;mp=1&amp;vpa=26&amp;vtp=1"/>
          <p:cNvSpPr/>
          <p:nvPr/>
        </p:nvSpPr>
        <p:spPr>
          <a:xfrm>
            <a:off x="5011801" y="931164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B_7_AN.75_1#c406e9045.blank?pid=c2b6dbcc5&amp;color=0,0,0&amp;mp=1&amp;vpa=27&amp;vtp=1&amp;bbb=1&amp;hb=1"/>
          <p:cNvSpPr/>
          <p:nvPr/>
        </p:nvSpPr>
        <p:spPr>
          <a:xfrm>
            <a:off x="722377" y="13883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该组萝卜植株根冠比最大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，有利于吸收水和无机盐；叶绿素的相对含量最高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该光质配比和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光处理周期促进叶绿素的合成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），利用光的能力最强，合成有机物最多</a:t>
            </a:r>
            <a:endParaRPr lang="en-US" altLang="zh-CN" sz="2000" dirty="0"/>
          </a:p>
        </p:txBody>
      </p:sp>
      <p:sp>
        <p:nvSpPr>
          <p:cNvPr id="5" name="QB_7_AS.76_1#c406e9045?pid=c2b6dbcc5&amp;color=0,0,0&amp;vtp=1&amp;bbb=1&amp;hb=1"/>
          <p:cNvSpPr/>
          <p:nvPr/>
        </p:nvSpPr>
        <p:spPr>
          <a:xfrm>
            <a:off x="722376" y="23952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据表分析，有机物积累最多（总干重最重）的组别是D组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从影响植物光合作用速率的自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身因素分析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，其原因见答案。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7_1#79cae7106?pid=c2b6dbcc5&amp;color=0,0,0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②为增加萝卜产量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植物工厂可适当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填“延长”或“缩短”）光照时间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并适当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填“提高”或“降低”）红蓝光比例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判断的依据是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7_AN.78_1#79cae7106.blank?pid=c2b6dbcc5&amp;color=0,0,0&amp;vpa=28&amp;vtp=1&amp;bbb=1"/>
          <p:cNvSpPr/>
          <p:nvPr/>
        </p:nvSpPr>
        <p:spPr>
          <a:xfrm>
            <a:off x="4795901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延长</a:t>
            </a:r>
            <a:endParaRPr lang="en-US" altLang="zh-CN" sz="2000" dirty="0"/>
          </a:p>
        </p:txBody>
      </p:sp>
      <p:sp>
        <p:nvSpPr>
          <p:cNvPr id="4" name="QB_7_AN.79_1#79cae7106.blank?pid=c2b6dbcc5&amp;color=0,0,0&amp;vpa=29&amp;vtp=1&amp;bbb=1"/>
          <p:cNvSpPr/>
          <p:nvPr/>
        </p:nvSpPr>
        <p:spPr>
          <a:xfrm>
            <a:off x="10637901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提高</a:t>
            </a:r>
            <a:endParaRPr lang="en-US" altLang="zh-CN" sz="2000" dirty="0"/>
          </a:p>
        </p:txBody>
      </p:sp>
      <p:sp>
        <p:nvSpPr>
          <p:cNvPr id="5" name="QB_7_AN.80_1#79cae7106.blank?pid=c2b6dbcc5&amp;color=0,0,0&amp;vpa=30&amp;vtp=1&amp;bbb=1&amp;hb=1"/>
          <p:cNvSpPr/>
          <p:nvPr/>
        </p:nvSpPr>
        <p:spPr>
          <a:xfrm>
            <a:off x="722377" y="13883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组的红蓝光比例较高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且光照时间较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，该组萝卜的总干重最大，且根冠比最大</a:t>
            </a:r>
            <a:endParaRPr lang="en-US" altLang="zh-CN" sz="2000" dirty="0"/>
          </a:p>
        </p:txBody>
      </p:sp>
      <p:sp>
        <p:nvSpPr>
          <p:cNvPr id="6" name="QB_7_AS.81_1#79cae7106?pid=c2b6dbcc5&amp;color=0,0,0&amp;vtp=1&amp;bt=1&amp;bbb=1&amp;hb=1"/>
          <p:cNvSpPr/>
          <p:nvPr/>
        </p:nvSpPr>
        <p:spPr>
          <a:xfrm>
            <a:off x="722376" y="23952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D组红蓝光比例较大，光照时间较长，其有机物积累最多，因此为增加萝卜产量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植物工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厂可适当延长光照时间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，适当提高红蓝光比例。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1#b04eb611d?pid=0f2457132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采摘后的萝卜在储存过程中有机物的含量会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填“增加”“减少”或“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”），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为延长保质期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宜在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条件下储存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83_1#b04eb611d.blank?pid=0f2457132&amp;color=0,0,0&amp;vpa=31&amp;vtp=1&amp;bbb=1"/>
          <p:cNvSpPr/>
          <p:nvPr/>
        </p:nvSpPr>
        <p:spPr>
          <a:xfrm>
            <a:off x="6215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</a:t>
            </a:r>
            <a:endParaRPr lang="en-US" altLang="zh-CN" sz="2000" dirty="0"/>
          </a:p>
        </p:txBody>
      </p:sp>
      <p:sp>
        <p:nvSpPr>
          <p:cNvPr id="4" name="QB_6_AN.84_1#b04eb611d.blank?pid=0f2457132&amp;color=0,0,0&amp;vpa=32&amp;vtp=1&amp;bbb=1"/>
          <p:cNvSpPr/>
          <p:nvPr/>
        </p:nvSpPr>
        <p:spPr>
          <a:xfrm>
            <a:off x="3017901" y="1388364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零上低温、低氧</a:t>
            </a:r>
            <a:endParaRPr lang="en-US" altLang="zh-CN" sz="2000" dirty="0"/>
          </a:p>
        </p:txBody>
      </p:sp>
      <p:sp>
        <p:nvSpPr>
          <p:cNvPr id="5" name="QB_6_AS.85_1#b04eb611d?pid=0f2457132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采摘后的萝卜在储存过程中会进行细胞呼吸等，消耗有机物，为延长保质期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应该零上低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温处理以降低有氧呼吸相关酶活性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，同时低氧处理以减弱有氧呼吸，进而降低有机物的消耗。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_1#1c2eb7c4a?pid=9cec3ed16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pic>
        <p:nvPicPr>
          <p:cNvPr id="3" name="QC_5_EX.3_2#1c2eb7c4a?pid=9cec3ed16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590702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EX.3_3#1c2eb7c4a?pid=9cec3ed16&amp;color=0,0,0&amp;mp=1&amp;vtp=1&amp;bbb=1&amp;hb=1"/>
          <p:cNvSpPr/>
          <p:nvPr/>
        </p:nvSpPr>
        <p:spPr>
          <a:xfrm>
            <a:off x="722376" y="2833312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Ⅰ表示有氧呼吸第一、二阶段的场所，Ⅱ表示有氧呼吸第三阶段的场所；Ⅲ是光反应的场所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Ⅳ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是暗反应的场所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1c2eb7c4a?pid=9cec3ed16&amp;color=0,0,0&amp;mp=1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为有氧呼吸第一阶段和第二阶段，所以反应场所Ⅰ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应为细胞质基质和线粒体基质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与氧气结合生成水发生在Ⅱ（线粒体内膜），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还原型辅酶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NADH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转化为氧化型辅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酶Ⅰ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NAD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B错误；水的光解发生在类囊体薄膜上，即Ⅲ表示类囊体薄膜，光能转化成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中的化学能，C错误；Ⅳ表示叶绿体基质，能够进行有机物的合成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也能进行有机物的水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的水解，D正确。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1c2eb7c4a?pid=9cec3ed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06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69cbf0e7f?htil=1&amp;pid=9cec3ed1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3354" y="1054296"/>
            <a:ext cx="453542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5_2#69cbf0e7f?htil=1&amp;sp=1&amp;pid=9cec3ed16&amp;color=0,0,0&amp;vtp=1&amp;bt=1&amp;bbb=1&amp;hb=1&amp;hs=1"/>
          <p:cNvSpPr/>
          <p:nvPr/>
        </p:nvSpPr>
        <p:spPr>
          <a:xfrm>
            <a:off x="722376" y="972000"/>
            <a:ext cx="6080760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［河南郑州2024高一上联考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如图表示植物某个叶肉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细胞的代谢过程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下列有关说法正确的是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_1#69cbf0e7f.bracket?pid=9cec3ed16&amp;color=0,0,0&amp;vpa=2&amp;vtp=1"/>
          <p:cNvSpPr/>
          <p:nvPr/>
        </p:nvSpPr>
        <p:spPr>
          <a:xfrm>
            <a:off x="5494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69cbf0e7f.choices?pid=9cec3ed16&amp;color=0,0,0&amp;vtp=1&amp;bbb=1&amp;hs=1"/>
              <p:cNvSpPr/>
              <p:nvPr/>
            </p:nvSpPr>
            <p:spPr>
              <a:xfrm>
                <a:off x="722376" y="28089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A.④⑤⑥⑦表示的生理过程中，每个阶段都释放能量，且都有一部分能量转移并储存于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.鲁宾和卡尔文用同位素标记法证明了过程②释放的氧气来自水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.若突然停止光照，短时间内过程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的中间产物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.过程③所需还原剂可由过程⑥供给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69cbf0e7f.choices?pid=9cec3ed1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89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69cbf0e7f?pid=9cec3ed16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，①是吸收水分的过程，②是光反应过程，③是暗反应过程，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是细胞呼吸第一阶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是丙酮酸分解成酒精和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的无氧呼吸第二阶段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，⑥是有氧呼吸第二阶段，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是有氧呼吸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69cbf0e7f?pid=9cec3ed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_1#69cbf0e7f?pid=9cec3ed16&amp;color=0,0,0&amp;mp=1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⑤是无氧呼吸的第二阶段，此过程没有能量的释放，A错误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鲁宾和卡门用同位素标记法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分别标记了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，证明了过程②释放的氧气来自水，B错误；若突然停止光照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的合成减少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固定后形成的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不能被还原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生成的速率暂时不变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所以短时间内过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的中间产物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，C正确；过程③所需还原剂来自光反应，过程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有氧呼吸第二阶段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产生的还原剂不能用于光合作用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8_1#69cbf0e7f?pid=9cec3ed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0cb38687a?sp=1&amp;pid=9cec3ed16&amp;color=0,0,0&amp;vtp=1&amp;bt=1&amp;bbb=1&amp;hb=1"/>
          <p:cNvSpPr/>
          <p:nvPr/>
        </p:nvSpPr>
        <p:spPr>
          <a:xfrm>
            <a:off x="722376" y="972000"/>
            <a:ext cx="10753344" cy="88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［陕西西安2025高一上联考］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如图是叶肉细胞在不同光照强度下叶绿体与线粒体代谢简图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下相关叙述错误的是(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0cb38687a.bracket?pid=9cec3ed16&amp;color=0,0,0&amp;vpa=3&amp;vtp=1"/>
          <p:cNvSpPr/>
          <p:nvPr/>
        </p:nvSpPr>
        <p:spPr>
          <a:xfrm>
            <a:off x="3195701" y="1419040"/>
            <a:ext cx="385763" cy="44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9_3#0cb38687a?htil=1&amp;pid=9cec3ed1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4752" y="1983428"/>
            <a:ext cx="123444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9_4#0cb38687a?htil=1&amp;pid=9cec3ed1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088" y="1983428"/>
            <a:ext cx="123444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9_5#0cb38687a?htil=1&amp;pid=9cec3ed1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1968" y="2449772"/>
            <a:ext cx="1664208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9_6#0cb38687a?htil=1&amp;pid=9cec3ed1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160" y="2495492"/>
            <a:ext cx="168249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9_7#0cb38687a.choices?pid=9cec3ed16&amp;color=0,0,0&amp;vtp=1&amp;bbb=1"/>
              <p:cNvSpPr/>
              <p:nvPr/>
            </p:nvSpPr>
            <p:spPr>
              <a:xfrm>
                <a:off x="722376" y="4498028"/>
                <a:ext cx="10753344" cy="177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A.细胞①处于黑暗环境中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该细胞单位时间内放出的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量即为呼吸速率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没有与外界发生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的交换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，此时光合作用速率等于细胞呼吸速率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.细胞③可能处在较强光照条件下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细胞光合作用所利用的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.分析细胞④可得出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此时的光照强度较弱且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9_7#0cb38687a.choices?pid=9cec3ed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98028"/>
                <a:ext cx="10753344" cy="1778000"/>
              </a:xfrm>
              <a:prstGeom prst="rect">
                <a:avLst/>
              </a:prstGeom>
              <a:blipFill rotWithShape="1">
                <a:blip r:embed="rId5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8645</Words>
  <Application>WPS 演示</Application>
  <PresentationFormat>宽屏</PresentationFormat>
  <Paragraphs>485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2025-05-08T06:19:00Z</dcterms:created>
  <dcterms:modified xsi:type="dcterms:W3CDTF">2025-05-19T02:24:20Z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6CF99965E71841738F99043DB06C8CD1_12</vt:lpwstr>
  </property>
  <property fmtid="{D5CDD505-2E9C-101B-9397-08002B2CF9AE}" pid="3" name="KSOProductBuildVer">
    <vt:lpwstr>2052-12.1.0.20784</vt:lpwstr>
  </property>
</Properties>
</file>