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1" r:id="rId7"/>
    <p:sldId id="262" r:id="rId8"/>
    <p:sldId id="263" r:id="rId9"/>
    <p:sldId id="266" r:id="rId10"/>
    <p:sldId id="267" r:id="rId11"/>
    <p:sldId id="268" r:id="rId12"/>
    <p:sldId id="269" r:id="rId13"/>
    <p:sldId id="270" r:id="rId14"/>
    <p:sldId id="271" r:id="rId15"/>
    <p:sldId id="273" r:id="rId16"/>
    <p:sldId id="275" r:id="rId17"/>
    <p:sldId id="278" r:id="rId18"/>
    <p:sldId id="279" r:id="rId19"/>
    <p:sldId id="280" r:id="rId20"/>
    <p:sldId id="281" r:id="rId21"/>
    <p:sldId id="282" r:id="rId22"/>
    <p:sldId id="283" r:id="rId23"/>
    <p:sldId id="285"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10"/>
  </p:normalViewPr>
  <p:slideViewPr>
    <p:cSldViewPr snapToGrid="0" snapToObjects="1">
      <p:cViewPr varScale="1">
        <p:scale>
          <a:sx n="115" d="100"/>
          <a:sy n="115" d="100"/>
        </p:scale>
        <p:origin x="3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72975e5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专题8</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有丝分裂图及相关曲线分析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a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9.xml"/><Relationship Id="rId2" Type="http://schemas.openxmlformats.org/officeDocument/2006/relationships/image" Target="../media/image25.png"/><Relationship Id="rId1"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2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9.xml"/><Relationship Id="rId2" Type="http://schemas.openxmlformats.org/officeDocument/2006/relationships/image" Target="../media/image28.png"/><Relationship Id="rId1" Type="http://schemas.openxmlformats.org/officeDocument/2006/relationships/image" Target="../media/image27.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9.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9.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png"/><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38.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9.xml"/><Relationship Id="rId5" Type="http://schemas.openxmlformats.org/officeDocument/2006/relationships/image" Target="../media/image43.png"/><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image" Target="../media/image39.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9.xml"/><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image" Target="../media/image44.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9.xml"/><Relationship Id="rId5" Type="http://schemas.openxmlformats.org/officeDocument/2006/relationships/image" Target="../media/image51.png"/><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9.xml"/><Relationship Id="rId5" Type="http://schemas.openxmlformats.org/officeDocument/2006/relationships/image" Target="../media/image56.png"/><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9.xml"/><Relationship Id="rId4" Type="http://schemas.openxmlformats.org/officeDocument/2006/relationships/image" Target="../media/image12.pn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20.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9.xml"/><Relationship Id="rId2" Type="http://schemas.openxmlformats.org/officeDocument/2006/relationships/image" Target="../media/image22.png"/><Relationship Id="rId1"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3_1#f05421c5e?sp=1&amp;pid=fba8dc9f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［吉林四平2025高一上期末］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图甲为细胞周期（进行有丝分裂）不同时期示意图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分析回答下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pic>
        <p:nvPicPr>
          <p:cNvPr id="3" name="QO_4_BD.13_2#f05421c5e?iti=6&amp;pid=fba8dc9f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8768" y="2021528"/>
            <a:ext cx="4480560" cy="11887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4_BD.13_3#f05421c5e?iti=6&amp;pid=fba8dc9fe&amp;color=0,0,0&amp;vtp=1"/>
          <p:cNvSpPr/>
          <p:nvPr/>
        </p:nvSpPr>
        <p:spPr>
          <a:xfrm>
            <a:off x="5943473" y="333724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solidFill>
                <a:srgbClr val="000000"/>
              </a:solidFill>
            </a:endParaRPr>
          </a:p>
        </p:txBody>
      </p:sp>
      <p:sp>
        <p:nvSpPr>
          <p:cNvPr id="5" name="QB_5_BD.14_1#44030f349?pid=f05421c5e&amp;color=0,0,0&amp;vtp=1&amp;bbb=1"/>
          <p:cNvSpPr/>
          <p:nvPr/>
        </p:nvSpPr>
        <p:spPr>
          <a:xfrm>
            <a:off x="722376" y="383766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请将图甲中细胞按细胞周期顺序排序</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15_1#44030f349.blank?pid=f05421c5e&amp;color=0,0,0&amp;vpa=4&amp;vtp=1&amp;bbb=1"/>
              <p:cNvSpPr/>
              <p:nvPr/>
            </p:nvSpPr>
            <p:spPr>
              <a:xfrm>
                <a:off x="5734114" y="3893952"/>
                <a:ext cx="9556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𝐃𝐂𝐄𝐀𝐁</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5_AN.15_1#44030f349.blank?pid=f05421c5e&amp;color=0,0,0&amp;vpa=4&amp;vtp=1&amp;bbb=1"/>
              <p:cNvSpPr>
                <a:spLocks noRot="1" noChangeAspect="1" noMove="1" noResize="1" noEditPoints="1" noAdjustHandles="1" noChangeArrowheads="1" noChangeShapeType="1" noTextEdit="1"/>
              </p:cNvSpPr>
              <p:nvPr/>
            </p:nvSpPr>
            <p:spPr>
              <a:xfrm>
                <a:off x="5734114" y="3893952"/>
                <a:ext cx="955675" cy="317500"/>
              </a:xfrm>
              <a:prstGeom prst="rect">
                <a:avLst/>
              </a:prstGeom>
              <a:blipFill rotWithShape="1">
                <a:blip r:embed="rId2"/>
                <a:stretch>
                  <a:fillRect l="-7" t="-42" r="7" b="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16_1#44030f349?pid=f05421c5e&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图甲中A细胞染色体在纺锤丝的牵引下均匀移向细胞两极，处于有丝分裂后期；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细胞两极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的染色体周围逐渐形成新的细胞核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，细胞中央凹陷加深，处于有丝分裂末期；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细胞染色体散乱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排列在细胞中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，处于有丝分裂前期；D细胞有核膜等，处于分裂间期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细胞染色体整齐排列在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，处于有丝分裂中期。综上分析，细胞周期的顺序为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DCEAB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5_AS.16_1#44030f349?pid=f05421c5e&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60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7_1#ad0d47dc0?pid=f05421c5e&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图中属于植物细胞的是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植物细胞有丝分裂不同之处出现在图中</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18_1#ad0d47dc0.blank?pid=f05421c5e&amp;color=0,0,0&amp;vpa=5&amp;vtp=1&amp;bbb=1"/>
              <p:cNvSpPr/>
              <p:nvPr/>
            </p:nvSpPr>
            <p:spPr>
              <a:xfrm>
                <a:off x="3956113" y="1012952"/>
                <a:ext cx="706438"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𝐄</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18_1#ad0d47dc0.blank?pid=f05421c5e&amp;color=0,0,0&amp;vpa=5&amp;vtp=1&amp;bbb=1"/>
              <p:cNvSpPr>
                <a:spLocks noRot="1" noChangeAspect="1" noMove="1" noResize="1" noEditPoints="1" noAdjustHandles="1" noChangeArrowheads="1" noChangeShapeType="1" noTextEdit="1"/>
              </p:cNvSpPr>
              <p:nvPr/>
            </p:nvSpPr>
            <p:spPr>
              <a:xfrm>
                <a:off x="3956113" y="1012952"/>
                <a:ext cx="706438" cy="317500"/>
              </a:xfrm>
              <a:prstGeom prst="rect">
                <a:avLst/>
              </a:prstGeom>
              <a:blipFill rotWithShape="1">
                <a:blip r:embed="rId1"/>
                <a:stretch>
                  <a:fillRect l="-9" t="-3640" r="54" b="40"/>
                </a:stretch>
              </a:blipFill>
            </p:spPr>
            <p:txBody>
              <a:bodyPr/>
              <a:lstStyle/>
              <a:p>
                <a:r>
                  <a:rPr lang="zh-CN" altLang="en-US">
                    <a:noFill/>
                  </a:rPr>
                  <a:t> </a:t>
                </a:r>
              </a:p>
            </p:txBody>
          </p:sp>
        </mc:Fallback>
      </mc:AlternateContent>
      <p:sp>
        <p:nvSpPr>
          <p:cNvPr id="4" name="QB_5_AN.19_1#ad0d47dc0.blank?pid=f05421c5e&amp;color=0,0,0&amp;vpa=6&amp;vtp=1&amp;bbb=1&amp;hb=1"/>
          <p:cNvSpPr/>
          <p:nvPr/>
        </p:nvSpPr>
        <p:spPr>
          <a:xfrm>
            <a:off x="722377" y="931164"/>
            <a:ext cx="10749631" cy="914400"/>
          </a:xfrm>
          <a:prstGeom prst="rect">
            <a:avLst/>
          </a:prstGeom>
          <a:noFill/>
        </p:spPr>
        <p:txBody>
          <a:bodyPr wrap="square" lIns="0" tIns="0" rIns="0" bIns="0" rtlCol="0" anchor="t"/>
          <a:lstStyle/>
          <a:p>
            <a:pPr latinLnBrk="1">
              <a:lnSpc>
                <a:spcPct val="1500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S.20_1#ad0d47dc0?pid=f05421c5e&amp;color=0,0,0&amp;vtp=1&amp;bt=1&amp;bbb=1&amp;hb=1"/>
              <p:cNvSpPr/>
              <p:nvPr/>
            </p:nvSpPr>
            <p:spPr>
              <a:xfrm>
                <a:off x="722376" y="1892300"/>
                <a:ext cx="10753344" cy="1003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图中A、B、D细胞无细胞壁，为动物细胞；C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细胞有细胞壁，为植物细胞。动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胞有丝分裂过程的不同之处发生在前期</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和末期</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5_AS.20_1#ad0d47dc0?pid=f05421c5e&amp;color=0,0,0&amp;vtp=1&amp;bt=1&amp;bbb=1&amp;hb=1"/>
              <p:cNvSpPr>
                <a:spLocks noRot="1" noChangeAspect="1" noMove="1" noResize="1" noEditPoints="1" noAdjustHandles="1" noChangeArrowheads="1" noChangeShapeType="1" noTextEdit="1"/>
              </p:cNvSpPr>
              <p:nvPr/>
            </p:nvSpPr>
            <p:spPr>
              <a:xfrm>
                <a:off x="722376" y="1892300"/>
                <a:ext cx="10753344" cy="1003300"/>
              </a:xfrm>
              <a:prstGeom prst="rect">
                <a:avLst/>
              </a:prstGeom>
              <a:blipFill rotWithShape="1">
                <a:blip r:embed="rId2"/>
                <a:stretch>
                  <a:fillRect l="-4" r="-85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1_1#5d965390d?pid=f05421c5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能够抑制</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能够抑制着丝粒分裂。分别用药物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处理处于细胞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周期中的细胞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则分别处于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依次填字母）期的细胞相对增多。</a:t>
                </a:r>
                <a:endParaRPr lang="en-US" altLang="zh-CN" sz="2000" dirty="0">
                  <a:solidFill>
                    <a:srgbClr val="000000"/>
                  </a:solidFill>
                </a:endParaRPr>
              </a:p>
            </p:txBody>
          </p:sp>
        </mc:Choice>
        <mc:Fallback>
          <p:sp>
            <p:nvSpPr>
              <p:cNvPr id="2" name="QB_5_BD.21_1#5d965390d?pid=f05421c5e&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B_5_AN.22_1#5d965390d.blank?pid=f05421c5e&amp;color=0,0,0&amp;vpa=7&amp;vtp=1"/>
          <p:cNvSpPr/>
          <p:nvPr/>
        </p:nvSpPr>
        <p:spPr>
          <a:xfrm>
            <a:off x="3741801" y="13911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23_1#5d965390d.blank?pid=f05421c5e&amp;color=0,0,0&amp;vpa=8&amp;vtp=1&amp;bbb=1"/>
              <p:cNvSpPr/>
              <p:nvPr/>
            </p:nvSpPr>
            <p:spPr>
              <a:xfrm>
                <a:off x="4454588" y="1479936"/>
                <a:ext cx="280988"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𝐄</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23_1#5d965390d.blank?pid=f05421c5e&amp;color=0,0,0&amp;vpa=8&amp;vtp=1&amp;bbb=1"/>
              <p:cNvSpPr>
                <a:spLocks noRot="1" noChangeAspect="1" noMove="1" noResize="1" noEditPoints="1" noAdjustHandles="1" noChangeArrowheads="1" noChangeShapeType="1" noTextEdit="1"/>
              </p:cNvSpPr>
              <p:nvPr/>
            </p:nvSpPr>
            <p:spPr>
              <a:xfrm>
                <a:off x="4454588" y="1479936"/>
                <a:ext cx="280988" cy="317500"/>
              </a:xfrm>
              <a:prstGeom prst="rect">
                <a:avLst/>
              </a:prstGeom>
              <a:blipFill rotWithShape="1">
                <a:blip r:embed="rId2"/>
                <a:stretch>
                  <a:fillRect l="-22" t="-122" r="136" b="1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24_1#5d965390d?pid=f05421c5e&amp;color=0,0,0&amp;vtp=1&amp;bt=1&amp;bbb=1&amp;hb=1"/>
              <p:cNvSpPr/>
              <p:nvPr/>
            </p:nvSpPr>
            <p:spPr>
              <a:xfrm>
                <a:off x="722376" y="1894528"/>
                <a:ext cx="10753344" cy="1003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能够抑制</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复制，使分裂间期</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的细胞相对增多；药物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能够抑制着丝粒分裂</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使细胞不能进入分裂期的后期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，而使中期</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的细胞相对增多。</a:t>
                </a:r>
                <a:endParaRPr lang="en-US" altLang="zh-CN" sz="2200" dirty="0">
                  <a:solidFill>
                    <a:srgbClr val="000000"/>
                  </a:solidFill>
                </a:endParaRPr>
              </a:p>
            </p:txBody>
          </p:sp>
        </mc:Choice>
        <mc:Fallback>
          <p:sp>
            <p:nvSpPr>
              <p:cNvPr id="5" name="QB_5_AS.24_1#5d965390d?pid=f05421c5e&amp;color=0,0,0&amp;vtp=1&amp;bt=1&amp;bbb=1&amp;hb=1"/>
              <p:cNvSpPr>
                <a:spLocks noRot="1" noChangeAspect="1" noMove="1" noResize="1" noEditPoints="1" noAdjustHandles="1" noChangeArrowheads="1" noChangeShapeType="1" noTextEdit="1"/>
              </p:cNvSpPr>
              <p:nvPr/>
            </p:nvSpPr>
            <p:spPr>
              <a:xfrm>
                <a:off x="722376" y="1894528"/>
                <a:ext cx="10753344" cy="1003300"/>
              </a:xfrm>
              <a:prstGeom prst="rect">
                <a:avLst/>
              </a:prstGeom>
              <a:blipFill rotWithShape="1">
                <a:blip r:embed="rId3"/>
                <a:stretch>
                  <a:fillRect l="-4" t="-32" b="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5_1#ad6abe7cf?sp=1&amp;pid=f05421c5e&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（4）图乙为细胞周期中细胞内的某物质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。请在图中画出每条染色体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数目（记作</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𝑄</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值）变化曲线。</a:t>
                </a:r>
                <a:endParaRPr lang="en-US" altLang="zh-CN" sz="2000" dirty="0">
                  <a:solidFill>
                    <a:srgbClr val="000000"/>
                  </a:solidFill>
                </a:endParaRPr>
              </a:p>
            </p:txBody>
          </p:sp>
        </mc:Choice>
        <mc:Fallback>
          <p:sp>
            <p:nvSpPr>
              <p:cNvPr id="2" name="QB_5_BD.25_1#ad6abe7cf?sp=1&amp;pid=f05421c5e&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6_1#ad6abe7cf.blank?pid=f05421c5e&amp;color=0,0,0&amp;vpa=9&amp;vtp=1&amp;bbb=1"/>
              <p:cNvSpPr/>
              <p:nvPr/>
            </p:nvSpPr>
            <p:spPr>
              <a:xfrm>
                <a:off x="7305738" y="1012952"/>
                <a:ext cx="915988"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26_1#ad6abe7cf.blank?pid=f05421c5e&amp;color=0,0,0&amp;vpa=9&amp;vtp=1&amp;bbb=1"/>
              <p:cNvSpPr>
                <a:spLocks noRot="1" noChangeAspect="1" noMove="1" noResize="1" noEditPoints="1" noAdjustHandles="1" noChangeArrowheads="1" noChangeShapeType="1" noTextEdit="1"/>
              </p:cNvSpPr>
              <p:nvPr/>
            </p:nvSpPr>
            <p:spPr>
              <a:xfrm>
                <a:off x="7305738" y="1012952"/>
                <a:ext cx="915988" cy="317500"/>
              </a:xfrm>
              <a:prstGeom prst="rect">
                <a:avLst/>
              </a:prstGeom>
              <a:blipFill rotWithShape="1">
                <a:blip r:embed="rId2"/>
                <a:stretch>
                  <a:fillRect l="-7" t="-3640" r="42" b="40"/>
                </a:stretch>
              </a:blipFill>
            </p:spPr>
            <p:txBody>
              <a:bodyPr/>
              <a:lstStyle/>
              <a:p>
                <a:r>
                  <a:rPr lang="zh-CN" altLang="en-US">
                    <a:noFill/>
                  </a:rPr>
                  <a:t> </a:t>
                </a:r>
              </a:p>
            </p:txBody>
          </p:sp>
        </mc:Fallback>
      </mc:AlternateContent>
      <p:pic>
        <p:nvPicPr>
          <p:cNvPr id="4" name="QB_5_BD.27_1#ad6abe7cf?iti=7&amp;htil=4&amp;pid=f05421c5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43000" y="2003586"/>
            <a:ext cx="4425696" cy="16459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5_BD.27_2#ad6abe7cf?iti=7&amp;htil=4&amp;pid=f05421c5e&amp;color=0,0,0&amp;vtp=1"/>
          <p:cNvSpPr/>
          <p:nvPr/>
        </p:nvSpPr>
        <p:spPr>
          <a:xfrm>
            <a:off x="3200273" y="370525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28_1#ad6abe7cf?htil=4&amp;pid=f05421c5e&amp;color=0,0,0&amp;vtp=1&amp;bt=1&amp;bbb=1"/>
              <p:cNvSpPr/>
              <p:nvPr/>
            </p:nvSpPr>
            <p:spPr>
              <a:xfrm>
                <a:off x="6080760" y="1930434"/>
                <a:ext cx="5376672" cy="431800"/>
              </a:xfrm>
              <a:prstGeom prst="rect">
                <a:avLst/>
              </a:prstGeom>
              <a:noFill/>
            </p:spPr>
            <p:txBody>
              <a:bodyPr wrap="none" lIns="0" tIns="0" rIns="0" bIns="0" rtlCol="0" anchor="t"/>
              <a:lstStyle/>
              <a:p>
                <a:pPr algn="l"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每条染色体上</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数目如下图彩线</a:t>
                </a:r>
                <a:endParaRPr lang="en-US" altLang="zh-CN" sz="2000" dirty="0">
                  <a:solidFill>
                    <a:srgbClr val="00B050"/>
                  </a:solidFill>
                </a:endParaRPr>
              </a:p>
            </p:txBody>
          </p:sp>
        </mc:Choice>
        <mc:Fallback>
          <p:sp>
            <p:nvSpPr>
              <p:cNvPr id="6" name="QB_5_AN.28_1#ad6abe7cf?htil=4&amp;pid=f05421c5e&amp;color=0,0,0&amp;vtp=1&amp;bt=1&amp;bbb=1"/>
              <p:cNvSpPr>
                <a:spLocks noRot="1" noChangeAspect="1" noMove="1" noResize="1" noEditPoints="1" noAdjustHandles="1" noChangeArrowheads="1" noChangeShapeType="1" noTextEdit="1"/>
              </p:cNvSpPr>
              <p:nvPr/>
            </p:nvSpPr>
            <p:spPr>
              <a:xfrm>
                <a:off x="6080760" y="1930434"/>
                <a:ext cx="5376672" cy="431800"/>
              </a:xfrm>
              <a:prstGeom prst="rect">
                <a:avLst/>
              </a:prstGeom>
              <a:blipFill rotWithShape="1">
                <a:blip r:embed="rId4"/>
                <a:stretch>
                  <a:fillRect t="-8" r="2" b="8"/>
                </a:stretch>
              </a:blipFill>
            </p:spPr>
            <p:txBody>
              <a:bodyPr/>
              <a:lstStyle/>
              <a:p>
                <a:r>
                  <a:rPr lang="zh-CN" altLang="en-US">
                    <a:noFill/>
                  </a:rPr>
                  <a:t> </a:t>
                </a:r>
              </a:p>
            </p:txBody>
          </p:sp>
        </mc:Fallback>
      </mc:AlternateContent>
      <p:pic>
        <p:nvPicPr>
          <p:cNvPr id="7" name="QB_5_AN.28_2#ad6abe7cf?htil=4&amp;pid=f05421c5e&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099048" y="2443387"/>
            <a:ext cx="4681728" cy="171907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8" name="QB_5_AS.29_1#ad6abe7cf?pid=f05421c5e&amp;color=0,0,0&amp;vtp=1&amp;bt=1&amp;bbb=1&amp;hb=1"/>
              <p:cNvSpPr/>
              <p:nvPr/>
            </p:nvSpPr>
            <p:spPr>
              <a:xfrm>
                <a:off x="722376" y="42975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在分裂间期加倍，在分裂期含量不变，则物质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。每条染色体上的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，在分裂间期核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复制后加倍，在后期着丝粒分裂时减半，变化曲线见答案。</a:t>
                </a:r>
                <a:endParaRPr lang="en-US" altLang="zh-CN" sz="2200" dirty="0">
                  <a:solidFill>
                    <a:srgbClr val="000000"/>
                  </a:solidFill>
                </a:endParaRPr>
              </a:p>
            </p:txBody>
          </p:sp>
        </mc:Choice>
        <mc:Fallback>
          <p:sp>
            <p:nvSpPr>
              <p:cNvPr id="8" name="QB_5_AS.29_1#ad6abe7cf?pid=f05421c5e&amp;color=0,0,0&amp;vtp=1&amp;bt=1&amp;bbb=1&amp;hb=1"/>
              <p:cNvSpPr>
                <a:spLocks noRot="1" noChangeAspect="1" noMove="1" noResize="1" noEditPoints="1" noAdjustHandles="1" noChangeArrowheads="1" noChangeShapeType="1" noTextEdit="1"/>
              </p:cNvSpPr>
              <p:nvPr/>
            </p:nvSpPr>
            <p:spPr>
              <a:xfrm>
                <a:off x="722376" y="4297553"/>
                <a:ext cx="10753344" cy="965200"/>
              </a:xfrm>
              <a:prstGeom prst="rect">
                <a:avLst/>
              </a:prstGeom>
              <a:blipFill rotWithShape="1">
                <a:blip r:embed="rId6"/>
                <a:stretch>
                  <a:fillRect l="-4" t="-53" b="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P spid="8"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30_1#f05421c5e?pid=fba8dc9fe&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P117“概念检测”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的变式题。教材中题目要求画出细胞周期中染色体和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；本题结合细胞分裂图分析细胞周期各时期的特点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并要求画出细胞周期中每条染色体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数目变化曲线，难度加大，综合性更强。</a:t>
                </a:r>
                <a:endParaRPr lang="en-US" altLang="zh-CN" sz="2000" dirty="0"/>
              </a:p>
            </p:txBody>
          </p:sp>
        </mc:Choice>
        <mc:Fallback>
          <p:sp>
            <p:nvSpPr>
              <p:cNvPr id="2" name="QO_4_EX.30_1#f05421c5e?pid=fba8dc9fe&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40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1_1#af6e25ebd?pid=fba8dc9f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［北京西城区2025高一上期末］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科研人员研究了苦荞麦槲皮素对人胃癌细胞</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SGC</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7901</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简称</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细胞）增殖及细胞周期的影响。</a:t>
                </a:r>
                <a:endParaRPr lang="en-US" altLang="zh-CN" sz="2000" dirty="0">
                  <a:solidFill>
                    <a:srgbClr val="000000"/>
                  </a:solidFill>
                </a:endParaRPr>
              </a:p>
            </p:txBody>
          </p:sp>
        </mc:Choice>
        <mc:Fallback>
          <p:sp>
            <p:nvSpPr>
              <p:cNvPr id="2" name="QO_4_BD.31_1#af6e25ebd?pid=fba8dc9fe&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B_5_BD.32_1#e597cd270?iti=8&amp;htil=5&amp;pid=af6e25ebd&amp;color=0,0,0&amp;tib=255,255,255&amp;vtp=1&amp;hs=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65208" y="2078966"/>
            <a:ext cx="1810512" cy="17922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32_2#e597cd270?iti=8&amp;htil=5&amp;pid=af6e25ebd&amp;color=0,0,0&amp;vtp=1&amp;bbb=1"/>
          <p:cNvSpPr/>
          <p:nvPr/>
        </p:nvSpPr>
        <p:spPr>
          <a:xfrm>
            <a:off x="10340276" y="399819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5_BD.32_3#e597cd270?htil=5&amp;sp=1&amp;pid=af6e25ebd&amp;color=0,0,0&amp;vtp=1&amp;bbb=1&amp;hb=1"/>
              <p:cNvSpPr/>
              <p:nvPr/>
            </p:nvSpPr>
            <p:spPr>
              <a:xfrm>
                <a:off x="722376" y="1932662"/>
                <a:ext cx="8851392"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（1）图1为细胞周期的示意图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用图中字母和“</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）为一个细胞周期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来判断细胞所处细胞周期的阶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分裂间期又可以分为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期（完成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5_BD.32_3#e597cd270?htil=5&amp;sp=1&amp;pid=af6e25ebd&amp;color=0,0,0&amp;vtp=1&amp;bbb=1&amp;hb=1"/>
              <p:cNvSpPr>
                <a:spLocks noRot="1" noChangeAspect="1" noMove="1" noResize="1" noEditPoints="1" noAdjustHandles="1" noChangeArrowheads="1" noChangeShapeType="1" noTextEdit="1"/>
              </p:cNvSpPr>
              <p:nvPr/>
            </p:nvSpPr>
            <p:spPr>
              <a:xfrm>
                <a:off x="722376" y="1932662"/>
                <a:ext cx="8851392" cy="1371600"/>
              </a:xfrm>
              <a:prstGeom prst="rect">
                <a:avLst/>
              </a:prstGeom>
              <a:blipFill rotWithShape="1">
                <a:blip r:embed="rId3"/>
                <a:stretch>
                  <a:fillRect l="-4" t="-26" r="-3359" b="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N.33_1#e597cd270.blank?pid=af6e25ebd&amp;color=0,0,0&amp;vpa=10&amp;vtp=1&amp;bbb=1"/>
              <p:cNvSpPr/>
              <p:nvPr/>
            </p:nvSpPr>
            <p:spPr>
              <a:xfrm>
                <a:off x="4841939" y="1987428"/>
                <a:ext cx="2270951" cy="317500"/>
              </a:xfrm>
              <a:prstGeom prst="rect">
                <a:avLst/>
              </a:prstGeom>
              <a:noFill/>
            </p:spPr>
            <p:txBody>
              <a:bodyPr wrap="none" lIns="0" tIns="0" rIns="0" bIns="0" rtlCol="0" anchor="t"/>
              <a:lstStyle/>
              <a:p>
                <a:pPr algn="ctr" latinLnBrk="1">
                  <a:lnSpc>
                    <a:spcPts val="25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𝐛</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𝐜</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𝐝</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𝐛</m:t>
                        </m:r>
                      </m:e>
                    </m:d>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5_AN.33_1#e597cd270.blank?pid=af6e25ebd&amp;color=0,0,0&amp;vpa=10&amp;vtp=1&amp;bbb=1"/>
              <p:cNvSpPr>
                <a:spLocks noRot="1" noChangeAspect="1" noMove="1" noResize="1" noEditPoints="1" noAdjustHandles="1" noChangeArrowheads="1" noChangeShapeType="1" noTextEdit="1"/>
              </p:cNvSpPr>
              <p:nvPr/>
            </p:nvSpPr>
            <p:spPr>
              <a:xfrm>
                <a:off x="4841939" y="1987428"/>
                <a:ext cx="2270951" cy="317500"/>
              </a:xfrm>
              <a:prstGeom prst="rect">
                <a:avLst/>
              </a:prstGeom>
              <a:blipFill rotWithShape="1">
                <a:blip r:embed="rId4"/>
                <a:stretch>
                  <a:fillRect l="-3" t="-162" r="11" b="162"/>
                </a:stretch>
              </a:blipFill>
            </p:spPr>
            <p:txBody>
              <a:bodyPr/>
              <a:lstStyle/>
              <a:p>
                <a:r>
                  <a:rPr lang="zh-CN" altLang="en-US">
                    <a:noFill/>
                  </a:rPr>
                  <a:t> </a:t>
                </a:r>
              </a:p>
            </p:txBody>
          </p:sp>
        </mc:Fallback>
      </mc:AlternateContent>
      <p:sp>
        <p:nvSpPr>
          <p:cNvPr id="7" name="QB_5_AN.34_1#e597cd270.blank?pid=af6e25ebd&amp;color=0,0,0&amp;vpa=11&amp;vtp=1&amp;bbb=1"/>
          <p:cNvSpPr/>
          <p:nvPr/>
        </p:nvSpPr>
        <p:spPr>
          <a:xfrm>
            <a:off x="4287901" y="2351762"/>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染色体</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5_AS.35_1#e597cd270?htil=5&amp;pid=af6e25ebd&amp;color=0,0,0&amp;vtp=1&amp;bbb=1&amp;hb=1"/>
              <p:cNvSpPr/>
              <p:nvPr/>
            </p:nvSpPr>
            <p:spPr>
              <a:xfrm>
                <a:off x="722376" y="3316928"/>
                <a:ext cx="8851392"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细胞周期是指连续分裂的细胞，从一次分裂完成时开始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到下一次分裂完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成时为止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。结合图1可知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为一个细胞周期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可根据染色体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（如染色体的形态、位置、数目等变化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来判断细胞所处细胞周期的阶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，因为在细胞周期的不同阶段，染色体有着不同的行为特征。</a:t>
                </a:r>
                <a:endParaRPr lang="en-US" altLang="zh-CN" sz="2200" dirty="0">
                  <a:solidFill>
                    <a:srgbClr val="000000"/>
                  </a:solidFill>
                </a:endParaRPr>
              </a:p>
            </p:txBody>
          </p:sp>
        </mc:Choice>
        <mc:Fallback>
          <p:sp>
            <p:nvSpPr>
              <p:cNvPr id="8" name="QB_5_AS.35_1#e597cd270?htil=5&amp;pid=af6e25ebd&amp;color=0,0,0&amp;vtp=1&amp;bbb=1&amp;hb=1"/>
              <p:cNvSpPr>
                <a:spLocks noRot="1" noChangeAspect="1" noMove="1" noResize="1" noEditPoints="1" noAdjustHandles="1" noChangeArrowheads="1" noChangeShapeType="1" noTextEdit="1"/>
              </p:cNvSpPr>
              <p:nvPr/>
            </p:nvSpPr>
            <p:spPr>
              <a:xfrm>
                <a:off x="722376" y="3316928"/>
                <a:ext cx="8851392" cy="1841500"/>
              </a:xfrm>
              <a:prstGeom prst="rect">
                <a:avLst/>
              </a:prstGeom>
              <a:blipFill rotWithShape="1">
                <a:blip r:embed="rId5"/>
                <a:stretch>
                  <a:fillRect l="-4" t="-18" r="-1185"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fade">
                                      <p:cBhvr>
                                        <p:cTn id="35"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6_1#94a18b636?sp=1&amp;pid=af6e25eb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（2）科研人员检测了不同浓度的苦荞麦槲皮素分别作用于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细胞后细胞的增殖情况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2。结果表明，苦荞麦槲皮素对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细胞的增殖具有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且作用效果</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6_1#94a18b636?sp=1&amp;pid=af6e25ebd&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839" b="33"/>
                </a:stretch>
              </a:blipFill>
            </p:spPr>
            <p:txBody>
              <a:bodyPr/>
              <a:lstStyle/>
              <a:p>
                <a:r>
                  <a:rPr lang="zh-CN" altLang="en-US">
                    <a:noFill/>
                  </a:rPr>
                  <a:t> </a:t>
                </a:r>
              </a:p>
            </p:txBody>
          </p:sp>
        </mc:Fallback>
      </mc:AlternateContent>
      <p:sp>
        <p:nvSpPr>
          <p:cNvPr id="3" name="QB_5_AN.37_1#94a18b636.blank?pid=af6e25ebd&amp;color=0,0,0&amp;vpa=12&amp;vtp=1&amp;bbb=1"/>
          <p:cNvSpPr/>
          <p:nvPr/>
        </p:nvSpPr>
        <p:spPr>
          <a:xfrm>
            <a:off x="6750114"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a:t>
            </a:r>
            <a:endParaRPr lang="en-US" altLang="zh-CN" sz="2000" dirty="0"/>
          </a:p>
        </p:txBody>
      </p:sp>
      <p:sp>
        <p:nvSpPr>
          <p:cNvPr id="4" name="QB_5_AN.39_1#94a18b636.blank?pid=af6e25ebd&amp;color=0,0,0&amp;vpa=13&amp;vtp=1&amp;bbb=1&amp;hb=1"/>
          <p:cNvSpPr/>
          <p:nvPr/>
        </p:nvSpPr>
        <p:spPr>
          <a:xfrm>
            <a:off x="722377" y="139110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与苦荞麦槲皮</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素的浓度及作用时间呈正相关</a:t>
            </a:r>
            <a:endParaRPr lang="en-US" altLang="zh-CN" sz="2000" dirty="0"/>
          </a:p>
        </p:txBody>
      </p:sp>
      <p:pic>
        <p:nvPicPr>
          <p:cNvPr id="5" name="QB_5_BD.38_1#94a18b636?iti=9&amp;pid=af6e25eb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157247" y="2478728"/>
            <a:ext cx="3874458" cy="16571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5_BD.38_2#94a18b636?iti=9&amp;pid=af6e25ebd&amp;color=0,0,0&amp;vtp=1&amp;bbb=1"/>
          <p:cNvSpPr/>
          <p:nvPr/>
        </p:nvSpPr>
        <p:spPr>
          <a:xfrm>
            <a:off x="5864289" y="426282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7" name="QB_5_AS.40_1#94a18b636?pid=af6e25ebd&amp;color=0,0,0&amp;vtp=1&amp;bbb=1&amp;hb=1"/>
              <p:cNvSpPr/>
              <p:nvPr/>
            </p:nvSpPr>
            <p:spPr>
              <a:xfrm>
                <a:off x="722376" y="477590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由图2可知，随着苦荞麦槲皮素浓度的增加或药物作用时间的延长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细胞增殖的抑制率均</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，所以苦荞麦槲皮素对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细胞的增殖具有抑制作用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且作用效果与药物浓度和作用时间</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5_AS.40_1#94a18b636?pid=af6e25ebd&amp;color=0,0,0&amp;vtp=1&amp;bbb=1&amp;hb=1"/>
              <p:cNvSpPr>
                <a:spLocks noRot="1" noChangeAspect="1" noMove="1" noResize="1" noEditPoints="1" noAdjustHandles="1" noChangeArrowheads="1" noChangeShapeType="1" noTextEdit="1"/>
              </p:cNvSpPr>
              <p:nvPr/>
            </p:nvSpPr>
            <p:spPr>
              <a:xfrm>
                <a:off x="722376" y="4775908"/>
                <a:ext cx="10753344" cy="1384300"/>
              </a:xfrm>
              <a:prstGeom prst="rect">
                <a:avLst/>
              </a:prstGeom>
              <a:blipFill rotWithShape="1">
                <a:blip r:embed="rId3"/>
                <a:stretch>
                  <a:fillRect l="-4" t="-5" r="-650" b="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fade">
                                      <p:cBhvr>
                                        <p:cTn id="3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41_1#de52eaeed?iti=10&amp;htil=6&amp;pid=af6e25eb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24435" y="1054296"/>
            <a:ext cx="3035808" cy="40233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41_2#de52eaeed?iti=10&amp;htil=6&amp;pid=af6e25ebd&amp;color=0,0,0&amp;vtp=1&amp;bbb=1"/>
          <p:cNvSpPr/>
          <p:nvPr/>
        </p:nvSpPr>
        <p:spPr>
          <a:xfrm>
            <a:off x="9712151" y="513340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O_5_BD.41_3#de52eaeed?htil=6&amp;sp=1&amp;pid=af6e25ebd&amp;color=0,0,0&amp;vtp=1&amp;bt=1&amp;bbb=1&amp;hb=1"/>
              <p:cNvSpPr/>
              <p:nvPr/>
            </p:nvSpPr>
            <p:spPr>
              <a:xfrm>
                <a:off x="722376" y="972000"/>
                <a:ext cx="7616952"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（3）研究人员检测对照组与用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的苦荞麦槲皮素处理的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，处于细胞周期中所有</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并计算各时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solidFill>
                    <a:srgbClr val="000000"/>
                  </a:solidFill>
                </a:endParaRPr>
              </a:p>
            </p:txBody>
          </p:sp>
        </mc:Choice>
        <mc:Fallback>
          <p:sp>
            <p:nvSpPr>
              <p:cNvPr id="4" name="QO_5_BD.41_3#de52eaeed?htil=6&amp;sp=1&amp;pid=af6e25ebd&amp;color=0,0,0&amp;vtp=1&amp;bt=1&amp;bbb=1&amp;hb=1"/>
              <p:cNvSpPr>
                <a:spLocks noRot="1" noChangeAspect="1" noMove="1" noResize="1" noEditPoints="1" noAdjustHandles="1" noChangeArrowheads="1" noChangeShapeType="1" noTextEdit="1"/>
              </p:cNvSpPr>
              <p:nvPr/>
            </p:nvSpPr>
            <p:spPr>
              <a:xfrm>
                <a:off x="722376" y="972000"/>
                <a:ext cx="7616952" cy="1371600"/>
              </a:xfrm>
              <a:prstGeom prst="rect">
                <a:avLst/>
              </a:prstGeom>
              <a:blipFill rotWithShape="1">
                <a:blip r:embed="rId2"/>
                <a:stretch>
                  <a:fillRect l="-5" t="-33" r="-1402" b="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42_1#45399cc40?htil=6&amp;pid=de52eaeed&amp;color=0,0,0&amp;vtp=1&amp;bbb=1"/>
              <p:cNvSpPr/>
              <p:nvPr/>
            </p:nvSpPr>
            <p:spPr>
              <a:xfrm>
                <a:off x="722376" y="2389862"/>
                <a:ext cx="7616952"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①图3中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相对含量为1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024的细胞处于图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6_BD.42_1#45399cc40?htil=6&amp;pid=de52eaeed&amp;color=0,0,0&amp;vtp=1&amp;bbb=1"/>
              <p:cNvSpPr>
                <a:spLocks noRot="1" noChangeAspect="1" noMove="1" noResize="1" noEditPoints="1" noAdjustHandles="1" noChangeArrowheads="1" noChangeShapeType="1" noTextEdit="1"/>
              </p:cNvSpPr>
              <p:nvPr/>
            </p:nvSpPr>
            <p:spPr>
              <a:xfrm>
                <a:off x="722376" y="2389862"/>
                <a:ext cx="7616952" cy="431800"/>
              </a:xfrm>
              <a:prstGeom prst="rect">
                <a:avLst/>
              </a:prstGeom>
              <a:blipFill rotWithShape="1">
                <a:blip r:embed="rId3"/>
                <a:stretch>
                  <a:fillRect l="-5" t="-83" r="7" b="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43_1#45399cc40.blank?pid=de52eaeed&amp;color=0,0,0&amp;vpa=14&amp;vtp=1&amp;bbb=1"/>
              <p:cNvSpPr/>
              <p:nvPr/>
            </p:nvSpPr>
            <p:spPr>
              <a:xfrm>
                <a:off x="6358001" y="2446914"/>
                <a:ext cx="420116" cy="317500"/>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𝐆</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oMath>
                </a14:m>
                <a:r>
                  <a:rPr lang="en-US" altLang="zh-CN" sz="100" b="1"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43_1#45399cc40.blank?pid=de52eaeed&amp;color=0,0,0&amp;vpa=14&amp;vtp=1&amp;bbb=1"/>
              <p:cNvSpPr>
                <a:spLocks noRot="1" noChangeAspect="1" noMove="1" noResize="1" noEditPoints="1" noAdjustHandles="1" noChangeArrowheads="1" noChangeShapeType="1" noTextEdit="1"/>
              </p:cNvSpPr>
              <p:nvPr/>
            </p:nvSpPr>
            <p:spPr>
              <a:xfrm>
                <a:off x="6358001" y="2446914"/>
                <a:ext cx="420116" cy="317500"/>
              </a:xfrm>
              <a:prstGeom prst="rect">
                <a:avLst/>
              </a:prstGeom>
              <a:blipFill rotWithShape="1">
                <a:blip r:embed="rId4"/>
                <a:stretch>
                  <a:fillRect l="-91" t="-82" r="30" b="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44_1#45399cc40?htil=6&amp;pid=de52eaeed&amp;color=0,0,0&amp;vtp=1&amp;bbb=1&amp;hb=1"/>
              <p:cNvSpPr/>
              <p:nvPr/>
            </p:nvSpPr>
            <p:spPr>
              <a:xfrm>
                <a:off x="722376" y="2788481"/>
                <a:ext cx="7616952" cy="2794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细胞周期包括分裂间期和分裂期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分裂间期又分为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含量由</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2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，结合对照组和实验组中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相对含量的分布情况可知</a:t>
                </a:r>
                <a:r>
                  <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，所以图3中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相对含量为1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的细胞处于图</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6_AS.44_1#45399cc40?htil=6&amp;pid=de52eaeed&amp;color=0,0,0&amp;vtp=1&amp;bbb=1&amp;hb=1"/>
              <p:cNvSpPr>
                <a:spLocks noRot="1" noChangeAspect="1" noMove="1" noResize="1" noEditPoints="1" noAdjustHandles="1" noChangeArrowheads="1" noChangeShapeType="1" noTextEdit="1"/>
              </p:cNvSpPr>
              <p:nvPr/>
            </p:nvSpPr>
            <p:spPr>
              <a:xfrm>
                <a:off x="722376" y="2788481"/>
                <a:ext cx="7616952" cy="2794000"/>
              </a:xfrm>
              <a:prstGeom prst="rect">
                <a:avLst/>
              </a:prstGeom>
              <a:blipFill rotWithShape="1">
                <a:blip r:embed="rId5"/>
                <a:stretch>
                  <a:fillRect l="-5" t="-7" r="-1361" b="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Effect transition="in" filter="fade">
                                      <p:cBhvr>
                                        <p:cTn id="30" dur="500"/>
                                        <p:tgtEl>
                                          <p:spTgt spid="7">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Effect transition="in" filter="fade">
                                      <p:cBhvr>
                                        <p:cTn id="33"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5_1#74d229e69?iti=11&amp;htil=7&amp;pid=de52eaeed&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96333" y="1054296"/>
            <a:ext cx="1536192" cy="22951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BD.45_2#74d229e69?iti=11&amp;htil=7&amp;pid=de52eaeed&amp;color=0,0,0&amp;vtp=1&amp;bbb=1"/>
          <p:cNvSpPr/>
          <p:nvPr/>
        </p:nvSpPr>
        <p:spPr>
          <a:xfrm>
            <a:off x="10434241" y="346374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a:t>
            </a:r>
            <a:endParaRPr lang="en-US" altLang="zh-CN" sz="2000" dirty="0"/>
          </a:p>
        </p:txBody>
      </p:sp>
      <mc:AlternateContent xmlns:mc="http://schemas.openxmlformats.org/markup-compatibility/2006">
        <mc:Choice xmlns:a14="http://schemas.microsoft.com/office/drawing/2010/main" Requires="a14">
          <p:sp>
            <p:nvSpPr>
              <p:cNvPr id="4" name="QC_6_BD.45_3#74d229e69?htil=7&amp;pid=de52eaeed&amp;color=0,0,0&amp;vtp=1&amp;bt=1&amp;bbb=1&amp;hb=1&amp;hs=1"/>
              <p:cNvSpPr/>
              <p:nvPr/>
            </p:nvSpPr>
            <p:spPr>
              <a:xfrm>
                <a:off x="722376" y="972000"/>
                <a:ext cx="9116568"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②细胞凋亡是指由基因决定的细胞自动结束生命的过程。</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是一种抑癌基因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表达产物具有抑制细胞增殖和诱导细胞凋亡的生物学功能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。测得两组的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达情况如图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综上推测苦荞麦槲皮素通过</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多选），实现抑癌。</a:t>
                </a:r>
                <a:endParaRPr lang="en-US" altLang="zh-CN" sz="2000" dirty="0"/>
              </a:p>
            </p:txBody>
          </p:sp>
        </mc:Choice>
        <mc:Fallback>
          <p:sp>
            <p:nvSpPr>
              <p:cNvPr id="4" name="QC_6_BD.45_3#74d229e69?htil=7&amp;pid=de52eaeed&amp;color=0,0,0&amp;vtp=1&amp;bt=1&amp;bbb=1&amp;hb=1&amp;hs=1"/>
              <p:cNvSpPr>
                <a:spLocks noRot="1" noChangeAspect="1" noMove="1" noResize="1" noEditPoints="1" noAdjustHandles="1" noChangeArrowheads="1" noChangeShapeType="1" noTextEdit="1"/>
              </p:cNvSpPr>
              <p:nvPr/>
            </p:nvSpPr>
            <p:spPr>
              <a:xfrm>
                <a:off x="722376" y="972000"/>
                <a:ext cx="9116568" cy="1371600"/>
              </a:xfrm>
              <a:prstGeom prst="rect">
                <a:avLst/>
              </a:prstGeom>
              <a:blipFill rotWithShape="1">
                <a:blip r:embed="rId2"/>
                <a:stretch>
                  <a:fillRect l="-4" t="-33" r="-770" b="33"/>
                </a:stretch>
              </a:blipFill>
            </p:spPr>
            <p:txBody>
              <a:bodyPr/>
              <a:lstStyle/>
              <a:p>
                <a:r>
                  <a:rPr lang="zh-CN" altLang="en-US">
                    <a:noFill/>
                  </a:rPr>
                  <a:t> </a:t>
                </a:r>
              </a:p>
            </p:txBody>
          </p:sp>
        </mc:Fallback>
      </mc:AlternateContent>
      <p:sp>
        <p:nvSpPr>
          <p:cNvPr id="5" name="QC_6_AN.46_1#74d229e69.blank?pid=de52eaeed&amp;color=0,0,0&amp;vpa=15&amp;vtp=1&amp;bbb=1"/>
          <p:cNvSpPr/>
          <p:nvPr/>
        </p:nvSpPr>
        <p:spPr>
          <a:xfrm>
            <a:off x="5465826" y="1848300"/>
            <a:ext cx="5572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6" name="QC_6_BD.45_4#74d229e69.choices?htil=7&amp;pid=de52eaeed&amp;color=0,0,0&amp;vtp=1&amp;bbb=1&amp;hs=1"/>
              <p:cNvSpPr/>
              <p:nvPr/>
            </p:nvSpPr>
            <p:spPr>
              <a:xfrm>
                <a:off x="722376" y="2389862"/>
                <a:ext cx="9116568"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466598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将细胞周期阻断于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.将细胞周期阻断于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466598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将细胞周期阻断于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.促进细胞凋亡</a:t>
                </a:r>
                <a:endParaRPr lang="en-US" altLang="zh-CN" sz="2000" dirty="0"/>
              </a:p>
            </p:txBody>
          </p:sp>
        </mc:Choice>
        <mc:Fallback>
          <p:sp>
            <p:nvSpPr>
              <p:cNvPr id="6" name="QC_6_BD.45_4#74d229e69.choices?htil=7&amp;pid=de52eaeed&amp;color=0,0,0&amp;vtp=1&amp;bbb=1&amp;hs=1"/>
              <p:cNvSpPr>
                <a:spLocks noRot="1" noChangeAspect="1" noMove="1" noResize="1" noEditPoints="1" noAdjustHandles="1" noChangeArrowheads="1" noChangeShapeType="1" noTextEdit="1"/>
              </p:cNvSpPr>
              <p:nvPr/>
            </p:nvSpPr>
            <p:spPr>
              <a:xfrm>
                <a:off x="722376" y="2389862"/>
                <a:ext cx="9116568" cy="927100"/>
              </a:xfrm>
              <a:prstGeom prst="rect">
                <a:avLst/>
              </a:prstGeom>
              <a:blipFill rotWithShape="1">
                <a:blip r:embed="rId3"/>
                <a:stretch>
                  <a:fillRect l="-4" t="-39" r="3" b="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6_AS.47_1#74d229e69?htil=7&amp;pid=de52eaeed&amp;color=0,0,0&amp;vtp=1&amp;bbb=1&amp;hb=1&amp;hs=1"/>
              <p:cNvSpPr/>
              <p:nvPr/>
            </p:nvSpPr>
            <p:spPr>
              <a:xfrm>
                <a:off x="722376" y="3316928"/>
                <a:ext cx="9116568"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是一种抑癌基因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具有抑制细胞增殖和诱导细胞凋亡的生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物学功能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。图3中数据显示，与对照组相比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实验组中处于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期的细胞所占</a:t>
                </a:r>
                <a:endParaRPr lang="en-US" altLang="zh-CN" sz="2200" dirty="0"/>
              </a:p>
            </p:txBody>
          </p:sp>
        </mc:Choice>
        <mc:Fallback>
          <p:sp>
            <p:nvSpPr>
              <p:cNvPr id="7" name="QC_6_AS.47_1#74d229e69?htil=7&amp;pid=de52eaeed&amp;color=0,0,0&amp;vtp=1&amp;bbb=1&amp;hb=1&amp;hs=1"/>
              <p:cNvSpPr>
                <a:spLocks noRot="1" noChangeAspect="1" noMove="1" noResize="1" noEditPoints="1" noAdjustHandles="1" noChangeArrowheads="1" noChangeShapeType="1" noTextEdit="1"/>
              </p:cNvSpPr>
              <p:nvPr/>
            </p:nvSpPr>
            <p:spPr>
              <a:xfrm>
                <a:off x="722376" y="3316928"/>
                <a:ext cx="9116568" cy="965200"/>
              </a:xfrm>
              <a:prstGeom prst="rect">
                <a:avLst/>
              </a:prstGeom>
              <a:blipFill rotWithShape="1">
                <a:blip r:embed="rId4"/>
                <a:stretch>
                  <a:fillRect l="-4" t="-33" r="-366" b="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6_AS.47_1#74d229e69?htil=7&amp;pid=de52eaeed&amp;color=0,0,0&amp;vtp=1&amp;bbb=1&amp;hb=1&amp;hs=1"/>
              <p:cNvSpPr/>
              <p:nvPr/>
            </p:nvSpPr>
            <p:spPr>
              <a:xfrm>
                <a:off x="722376" y="4282128"/>
                <a:ext cx="10752014" cy="1943100"/>
              </a:xfrm>
              <a:prstGeom prst="rect">
                <a:avLst/>
              </a:prstGeom>
              <a:noFill/>
            </p:spPr>
            <p:txBody>
              <a:bodyPr wrap="none" lIns="0" tIns="0" rIns="0" bIns="0" rtlCol="0" anchor="t"/>
              <a:lstStyle/>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比例下降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，而处于</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期的细胞所占比例明显增加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故推测槲皮素可将胃癌细胞的分裂阻断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期，从而抑制其增殖，A、B错误，C正确。由图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相对表达量高于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的表达产物具有促进细胞凋亡的功能</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，因此可推测出苦荞麦槲皮素通过促进细胞凋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亡实现抑癌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8" name="QC_6_AS.47_1#74d229e69?htil=7&amp;pid=de52eaeed&amp;color=0,0,0&amp;vtp=1&amp;bbb=1&amp;hb=1&amp;hs=1"/>
              <p:cNvSpPr>
                <a:spLocks noRot="1" noChangeAspect="1" noMove="1" noResize="1" noEditPoints="1" noAdjustHandles="1" noChangeArrowheads="1" noChangeShapeType="1" noTextEdit="1"/>
              </p:cNvSpPr>
              <p:nvPr/>
            </p:nvSpPr>
            <p:spPr>
              <a:xfrm>
                <a:off x="722376" y="4282128"/>
                <a:ext cx="10752014" cy="1943100"/>
              </a:xfrm>
              <a:prstGeom prst="rect">
                <a:avLst/>
              </a:prstGeom>
              <a:blipFill rotWithShape="1">
                <a:blip r:embed="rId5"/>
                <a:stretch>
                  <a:fillRect l="-4" t="-17" r="-1134"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bg/>
                                          </p:spTgt>
                                        </p:tgtEl>
                                        <p:attrNameLst>
                                          <p:attrName>style.visibility</p:attrName>
                                        </p:attrNameLst>
                                      </p:cBhvr>
                                      <p:to>
                                        <p:strVal val="visible"/>
                                      </p:to>
                                    </p:set>
                                    <p:animEffect transition="in" filter="fade">
                                      <p:cBhvr>
                                        <p:cTn id="24" dur="500"/>
                                        <p:tgtEl>
                                          <p:spTgt spid="8">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xEl>
                                              <p:pRg st="1" end="1"/>
                                            </p:txEl>
                                          </p:spTgt>
                                        </p:tgtEl>
                                        <p:attrNameLst>
                                          <p:attrName>style.visibility</p:attrName>
                                        </p:attrNameLst>
                                      </p:cBhvr>
                                      <p:to>
                                        <p:strVal val="visible"/>
                                      </p:to>
                                    </p:set>
                                    <p:animEffect transition="in" filter="fade">
                                      <p:cBhvr>
                                        <p:cTn id="30" dur="500"/>
                                        <p:tgtEl>
                                          <p:spTgt spid="8">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xEl>
                                              <p:pRg st="2" end="2"/>
                                            </p:txEl>
                                          </p:spTgt>
                                        </p:tgtEl>
                                        <p:attrNameLst>
                                          <p:attrName>style.visibility</p:attrName>
                                        </p:attrNameLst>
                                      </p:cBhvr>
                                      <p:to>
                                        <p:strVal val="visible"/>
                                      </p:to>
                                    </p:set>
                                    <p:animEffect transition="in" filter="fade">
                                      <p:cBhvr>
                                        <p:cTn id="33" dur="500"/>
                                        <p:tgtEl>
                                          <p:spTgt spid="8">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xEl>
                                              <p:pRg st="3" end="3"/>
                                            </p:txEl>
                                          </p:spTgt>
                                        </p:tgtEl>
                                        <p:attrNameLst>
                                          <p:attrName>style.visibility</p:attrName>
                                        </p:attrNameLst>
                                      </p:cBhvr>
                                      <p:to>
                                        <p:strVal val="visible"/>
                                      </p:to>
                                    </p:set>
                                    <p:animEffect transition="in" filter="fade">
                                      <p:cBhvr>
                                        <p:cTn id="36"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8"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ba8dc9fe.fixed?pid=72975e51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7200" dirty="0"/>
          </a:p>
        </p:txBody>
      </p:sp>
      <p:sp>
        <p:nvSpPr>
          <p:cNvPr id="3" name="C_3#fba8dc9fe.fixed?pid=72975e51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专题8</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有丝分裂图及相关曲线分析</a:t>
            </a:r>
            <a:endParaRPr lang="en-US" altLang="zh-CN" sz="4400" dirty="0"/>
          </a:p>
        </p:txBody>
      </p:sp>
      <p:pic>
        <p:nvPicPr>
          <p:cNvPr id="4" name="C_3#fba8dc9fe.fixed?pid=72975e51f&amp;color=0,0,0&amp;tib=255,255,255&amp;vtp=1"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fba8dc9fe.fixed?pid=72975e51f&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8_1#26c21e02f?pid=af6e25ebd&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（4）欲将苦荞麦槲皮素用于胃癌的治疗，还要进行多方面的研究，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请提出一个研究问题</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9_1#26c21e02f.blank?pid=af6e25ebd&amp;color=0,0,0&amp;vpa=16&amp;vtp=1&amp;bbb=1&amp;hb=1"/>
          <p:cNvSpPr/>
          <p:nvPr/>
        </p:nvSpPr>
        <p:spPr>
          <a:xfrm>
            <a:off x="722377" y="931164"/>
            <a:ext cx="10749631" cy="13716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苦</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荞麦槲皮素对人体的副作用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或苦荞麦槲皮素对正常细胞的增殖和凋亡的影响或苦荞麦槲皮素在</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体内的作用效果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S.50_1#26c21e02f?pid=af6e25ebd&amp;color=0,0,0&amp;vtp=1&amp;bt=1&amp;bbb=1"/>
          <p:cNvSpPr/>
          <p:nvPr/>
        </p:nvSpPr>
        <p:spPr>
          <a:xfrm>
            <a:off x="722376" y="2395220"/>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欲将苦荞麦槲皮素用于胃癌的治疗，还要进行多方面的研究，见答案。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4774d6dfc?sp=1&amp;pid=fba8dc9fe&amp;color=0,0,0&amp;vtp=1&amp;bt=1&amp;bbb=1&amp;hb=1"/>
              <p:cNvSpPr/>
              <p:nvPr/>
            </p:nvSpPr>
            <p:spPr>
              <a:xfrm>
                <a:off x="722376" y="972000"/>
                <a:ext cx="10753344" cy="7874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［天津四校2024高一上期末联考］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图1是植物细胞进行有丝分裂时细胞内染色体及核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，图2是细胞分裂某个时期示意图。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4774d6dfc?sp=1&amp;pid=fba8dc9fe&amp;color=0,0,0&amp;vtp=1&amp;bt=1&amp;bbb=1&amp;hb=1"/>
              <p:cNvSpPr>
                <a:spLocks noRot="1" noChangeAspect="1" noMove="1" noResize="1" noEditPoints="1" noAdjustHandles="1" noChangeArrowheads="1" noChangeShapeType="1" noTextEdit="1"/>
              </p:cNvSpPr>
              <p:nvPr/>
            </p:nvSpPr>
            <p:spPr>
              <a:xfrm>
                <a:off x="722376" y="972000"/>
                <a:ext cx="10753344" cy="787400"/>
              </a:xfrm>
              <a:prstGeom prst="rect">
                <a:avLst/>
              </a:prstGeom>
              <a:blipFill rotWithShape="1">
                <a:blip r:embed="rId1"/>
                <a:stretch>
                  <a:fillRect l="-4" t="-57" b="57"/>
                </a:stretch>
              </a:blipFill>
            </p:spPr>
            <p:txBody>
              <a:bodyPr/>
              <a:lstStyle/>
              <a:p>
                <a:r>
                  <a:rPr lang="zh-CN" altLang="en-US">
                    <a:noFill/>
                  </a:rPr>
                  <a:t> </a:t>
                </a:r>
              </a:p>
            </p:txBody>
          </p:sp>
        </mc:Fallback>
      </mc:AlternateContent>
      <p:sp>
        <p:nvSpPr>
          <p:cNvPr id="3" name="QC_4_AN.2_1#4774d6dfc.bracket?pid=fba8dc9fe&amp;color=0,0,0&amp;vpa=1&amp;vtp=1"/>
          <p:cNvSpPr/>
          <p:nvPr/>
        </p:nvSpPr>
        <p:spPr>
          <a:xfrm>
            <a:off x="8170926" y="1366208"/>
            <a:ext cx="385763" cy="393700"/>
          </a:xfrm>
          <a:prstGeom prst="rect">
            <a:avLst/>
          </a:prstGeom>
          <a:noFill/>
        </p:spPr>
        <p:txBody>
          <a:bodyPr wrap="none" lIns="0" tIns="0" rIns="0" bIns="0" rtlCol="0" anchor="t"/>
          <a:lstStyle/>
          <a:p>
            <a:pPr algn="ctr" latinLnBrk="1">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3_2#4774d6dfc?iti=1&amp;htil=1&amp;pid=fba8dc9f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911096" y="2104840"/>
            <a:ext cx="2999232" cy="202996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3_3#4774d6dfc?iti=2&amp;htil=1&amp;pid=fba8dc9fe&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18704" y="1894528"/>
            <a:ext cx="1728216" cy="22402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3_4#4774d6dfc?iti=1&amp;htil=1&amp;pid=fba8dc9fe&amp;color=0,0,0&amp;vtp=1&amp;bbb=1"/>
          <p:cNvSpPr/>
          <p:nvPr/>
        </p:nvSpPr>
        <p:spPr>
          <a:xfrm>
            <a:off x="3180524" y="4261808"/>
            <a:ext cx="460375" cy="360553"/>
          </a:xfrm>
          <a:prstGeom prst="rect">
            <a:avLst/>
          </a:prstGeom>
          <a:noFill/>
        </p:spPr>
        <p:txBody>
          <a:bodyPr wrap="none" lIns="0" tIns="0" rIns="0" bIns="0" rtlCol="0" anchor="t"/>
          <a:lstStyle/>
          <a:p>
            <a:pPr algn="ctr"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3_5#4774d6dfc?iti=2&amp;htil=1&amp;pid=fba8dc9fe&amp;color=0,0,0&amp;vtp=1&amp;bbb=1"/>
          <p:cNvSpPr/>
          <p:nvPr/>
        </p:nvSpPr>
        <p:spPr>
          <a:xfrm>
            <a:off x="8552624" y="4261808"/>
            <a:ext cx="460375" cy="360553"/>
          </a:xfrm>
          <a:prstGeom prst="rect">
            <a:avLst/>
          </a:prstGeom>
          <a:noFill/>
        </p:spPr>
        <p:txBody>
          <a:bodyPr wrap="none" lIns="0" tIns="0" rIns="0" bIns="0" rtlCol="0" anchor="t"/>
          <a:lstStyle/>
          <a:p>
            <a:pPr algn="ctr"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3_6#4774d6dfc.choices?pid=fba8dc9fe&amp;color=0,0,0&amp;vtp=1&amp;bt=1&amp;bbb=1"/>
              <p:cNvSpPr/>
              <p:nvPr/>
            </p:nvSpPr>
            <p:spPr>
              <a:xfrm>
                <a:off x="722376" y="4701262"/>
                <a:ext cx="10753344" cy="15748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A.图1中实线代表细胞内核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可代表一个细胞周期</a:t>
                </a:r>
                <a:endParaRPr lang="en-US" altLang="zh-CN" sz="2000" dirty="0"/>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细胞含姐妹染色单体，</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细胞染色体数目是体细胞中染色体数目的两倍</a:t>
                </a:r>
                <a:endParaRPr lang="en-US" altLang="zh-CN" sz="2000" dirty="0"/>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点对应曲线发生变化的原因是子染色体分别进入两个子细胞</a:t>
                </a:r>
                <a:endParaRPr lang="en-US" altLang="zh-CN" sz="2000" dirty="0"/>
              </a:p>
              <a:p>
                <a:pPr latinLnBrk="1">
                  <a:lnSpc>
                    <a:spcPts val="31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.图2所示细胞位于图1的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，含有姐妹染色单体</a:t>
                </a:r>
                <a:endParaRPr lang="en-US" altLang="zh-CN" sz="2000" dirty="0"/>
              </a:p>
            </p:txBody>
          </p:sp>
        </mc:Choice>
        <mc:Fallback>
          <p:sp>
            <p:nvSpPr>
              <p:cNvPr id="8" name="QC_4_BD.3_6#4774d6dfc.choices?pid=fba8dc9fe&amp;color=0,0,0&amp;vtp=1&amp;bt=1&amp;bbb=1"/>
              <p:cNvSpPr>
                <a:spLocks noRot="1" noChangeAspect="1" noMove="1" noResize="1" noEditPoints="1" noAdjustHandles="1" noChangeArrowheads="1" noChangeShapeType="1" noTextEdit="1"/>
              </p:cNvSpPr>
              <p:nvPr/>
            </p:nvSpPr>
            <p:spPr>
              <a:xfrm>
                <a:off x="722376" y="4701262"/>
                <a:ext cx="10753344" cy="1574800"/>
              </a:xfrm>
              <a:prstGeom prst="rect">
                <a:avLst/>
              </a:prstGeom>
              <a:blipFill rotWithShape="1">
                <a:blip r:embed="rId4"/>
                <a:stretch>
                  <a:fillRect l="-4" t="-23"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4_1#4774d6dfc?pid=fba8dc9fe&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，图1表示植物细胞进行有丝分裂时细胞内染色体及核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数量变化曲线图，</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表示分裂间期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，细胞进行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复制和有关蛋白质合成，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段表示有丝分裂前期和中期，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示有丝分裂后期和末期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。图2中染色体的着丝粒分裂，染色单体分开成为两条染色体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色体数目加倍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4_1#4774d6dfc?pid=fba8dc9fe&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_1#4774d6dfc?pid=fba8dc9fe&amp;color=0,0,0&amp;vtp=1&amp;bt=1&amp;bbb=1&amp;hb=1"/>
              <p:cNvSpPr/>
              <p:nvPr/>
            </p:nvSpPr>
            <p:spPr>
              <a:xfrm>
                <a:off x="722376" y="972000"/>
                <a:ext cx="10753344" cy="2794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图l中实线代表细胞内核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数量变化，斜线上升表示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可代表一个细胞周期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，A正确。图1中虚线表示染色体数量变化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数为染色体数的两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，即细胞含姐妹染色单体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表示有丝分裂后期和末期，由于着丝粒分裂，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染色体数加倍</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因此细胞染色体数目是体细胞中染色体数目的两倍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点染色体数减半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是由于子染色体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分别进入两个子细胞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，C正确。图2细胞染色体的着丝粒分裂，染色体数目加倍，位于图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，此时细胞内不含姐妹染色单体，D错误。</a:t>
                </a:r>
                <a:endParaRPr lang="en-US" altLang="zh-CN" sz="2200" dirty="0"/>
              </a:p>
            </p:txBody>
          </p:sp>
        </mc:Choice>
        <mc:Fallback>
          <p:sp>
            <p:nvSpPr>
              <p:cNvPr id="2" name="QC_4_AS.5_1#4774d6dfc?pid=fba8dc9fe&amp;color=0,0,0&amp;vtp=1&amp;bt=1&amp;bbb=1&amp;hb=1"/>
              <p:cNvSpPr>
                <a:spLocks noRot="1" noChangeAspect="1" noMove="1" noResize="1" noEditPoints="1" noAdjustHandles="1" noChangeArrowheads="1" noChangeShapeType="1" noTextEdit="1"/>
              </p:cNvSpPr>
              <p:nvPr/>
            </p:nvSpPr>
            <p:spPr>
              <a:xfrm>
                <a:off x="722376" y="972000"/>
                <a:ext cx="10753344" cy="2794000"/>
              </a:xfrm>
              <a:prstGeom prst="rect">
                <a:avLst/>
              </a:prstGeom>
              <a:blipFill rotWithShape="1">
                <a:blip r:embed="rId1"/>
                <a:stretch>
                  <a:fillRect l="-4" t="-16" r="-1754"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_1#1d00a7a06?sp=1&amp;pid=fba8dc9f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［广东湛江2025高一上期末］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图1是某二倍体生物体细胞有丝分裂不同时期的图像，图2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和图</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表示某同学绘制的有丝分裂不同时期染色体和核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_1#1d00a7a06?sp=1&amp;pid=fba8dc9fe&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4_AN.7_1#1d00a7a06.bracket?pid=fba8dc9fe&amp;color=0,0,0&amp;vpa=2&amp;vtp=1"/>
          <p:cNvSpPr/>
          <p:nvPr/>
        </p:nvSpPr>
        <p:spPr>
          <a:xfrm>
            <a:off x="10553764"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8_2#1d00a7a06?iti=3&amp;htil=1&amp;pid=fba8dc9f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24712" y="2240984"/>
            <a:ext cx="2770632" cy="14173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8_3#1d00a7a06?iti=4&amp;htil=1&amp;pid=fba8dc9fe&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36592" y="2021528"/>
            <a:ext cx="2715768" cy="16459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8_4#1d00a7a06?iti=5&amp;htil=1&amp;pid=fba8dc9f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991856" y="2048960"/>
            <a:ext cx="3383280" cy="1609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8_5#1d00a7a06?iti=3&amp;htil=1&amp;pid=fba8dc9fe&amp;color=0,0,0&amp;vtp=1&amp;bbb=1"/>
          <p:cNvSpPr/>
          <p:nvPr/>
        </p:nvSpPr>
        <p:spPr>
          <a:xfrm>
            <a:off x="2279840" y="378530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8" name="QC_4_BD.8_6#1d00a7a06?iti=4&amp;htil=1&amp;pid=fba8dc9fe&amp;color=0,0,0&amp;vtp=1&amp;bbb=1"/>
          <p:cNvSpPr/>
          <p:nvPr/>
        </p:nvSpPr>
        <p:spPr>
          <a:xfrm>
            <a:off x="5864289" y="379444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9" name="QC_4_BD.8_7#1d00a7a06?iti=5&amp;htil=1&amp;pid=fba8dc9fe&amp;color=0,0,0&amp;vtp=1&amp;bbb=1"/>
          <p:cNvSpPr/>
          <p:nvPr/>
        </p:nvSpPr>
        <p:spPr>
          <a:xfrm>
            <a:off x="9453309" y="378530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mc:AlternateContent xmlns:mc="http://schemas.openxmlformats.org/markup-compatibility/2006">
        <mc:Choice xmlns:a14="http://schemas.microsoft.com/office/drawing/2010/main" Requires="a14">
          <p:sp>
            <p:nvSpPr>
              <p:cNvPr id="10" name="QC_4_BD.8_8#1d00a7a06.choices?pid=fba8dc9fe&amp;color=0,0,0&amp;vtp=1&amp;bt=1&amp;bbb=1"/>
              <p:cNvSpPr/>
              <p:nvPr/>
            </p:nvSpPr>
            <p:spPr>
              <a:xfrm>
                <a:off x="722376" y="4294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段动物细胞中会发生染色体复制和中心体复制</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段可对应图3中的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点时每条染色体上有1个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d>
                  </m:oMath>
                </a14:m>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的过程可表示图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甲的过程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过程同时伴随细胞板扩展形成细胞壁的过程</a:t>
                </a:r>
                <a:endParaRPr lang="en-US" altLang="zh-CN" sz="2000" dirty="0"/>
              </a:p>
            </p:txBody>
          </p:sp>
        </mc:Choice>
        <mc:Fallback>
          <p:sp>
            <p:nvSpPr>
              <p:cNvPr id="10" name="QC_4_BD.8_8#1d00a7a06.choices?pid=fba8dc9fe&amp;color=0,0,0&amp;vtp=1&amp;bt=1&amp;bbb=1"/>
              <p:cNvSpPr>
                <a:spLocks noRot="1" noChangeAspect="1" noMove="1" noResize="1" noEditPoints="1" noAdjustHandles="1" noChangeArrowheads="1" noChangeShapeType="1" noTextEdit="1"/>
              </p:cNvSpPr>
              <p:nvPr/>
            </p:nvSpPr>
            <p:spPr>
              <a:xfrm>
                <a:off x="722376" y="4294862"/>
                <a:ext cx="10753344" cy="1866900"/>
              </a:xfrm>
              <a:prstGeom prst="rect">
                <a:avLst/>
              </a:prstGeom>
              <a:blipFill rotWithShape="1">
                <a:blip r:embed="rId5"/>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1#1d00a7a06?pid=fba8dc9fe&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段表示分裂间期，染色体和中心体的复制发生在该时期，A正确。图2中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有丝分裂的后期和末期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，此时细胞中每条染色体含有一个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分子，可对应图3中的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时每条染色体上有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，B正确。图3中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表示有丝分裂后期和末期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此时细胞中染色体数目是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2倍，且每条染色体含有1个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表示有丝分裂前期和中期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此时每条染色体含</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分子；图1中甲可表示有丝分裂后期，乙表示有丝分裂中期，故图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d>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的过程可表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甲的过程，C正确。细胞中不存在图3中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的状态，D错误。</a:t>
                </a:r>
                <a:endParaRPr lang="en-US" altLang="zh-CN" sz="2200" dirty="0"/>
              </a:p>
            </p:txBody>
          </p:sp>
        </mc:Choice>
        <mc:Fallback>
          <p:sp>
            <p:nvSpPr>
              <p:cNvPr id="2" name="QC_4_AS.9_1#1d00a7a06?pid=fba8dc9fe&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957"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10_1#dc9d651b3?htil=3&amp;pid=fba8dc9f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17298" y="1054296"/>
            <a:ext cx="3200400" cy="23682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10_2#dc9d651b3?htil=3&amp;sp=1&amp;pid=fba8dc9fe&amp;color=0,0,0&amp;vtp=1&amp;bt=1&amp;bbb=1&amp;hb=1"/>
          <p:cNvSpPr/>
          <p:nvPr/>
        </p:nvSpPr>
        <p:spPr>
          <a:xfrm>
            <a:off x="722376" y="972000"/>
            <a:ext cx="746150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如图表示动物细胞在一次有丝</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，各种距离或长度随时间的变化规律曲线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11_1#dc9d651b3.bracket?pid=fba8dc9fe&amp;color=0,0,0&amp;vpa=3&amp;vtp=1"/>
          <p:cNvSpPr/>
          <p:nvPr/>
        </p:nvSpPr>
        <p:spPr>
          <a:xfrm>
            <a:off x="1938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10_3#dc9d651b3.choices?htil=3&amp;pid=fba8dc9fe&amp;color=0,0,0&amp;vtp=1&amp;bbb=1"/>
              <p:cNvSpPr/>
              <p:nvPr/>
            </p:nvSpPr>
            <p:spPr>
              <a:xfrm>
                <a:off x="722376" y="2389862"/>
                <a:ext cx="746150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代表附着在着丝粒上的纺锤丝的长度</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代表染色体与细胞两极间的距离</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代表姐妹染色单体共用的着丝粒间的距离</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代表两个中心体间的距离</a:t>
                </a:r>
                <a:endParaRPr lang="en-US" altLang="zh-CN" sz="2000" dirty="0"/>
              </a:p>
            </p:txBody>
          </p:sp>
        </mc:Choice>
        <mc:Fallback>
          <p:sp>
            <p:nvSpPr>
              <p:cNvPr id="5" name="QC_4_BD.10_3#dc9d651b3.choices?htil=3&amp;pid=fba8dc9fe&amp;color=0,0,0&amp;vtp=1&amp;bbb=1"/>
              <p:cNvSpPr>
                <a:spLocks noRot="1" noChangeAspect="1" noMove="1" noResize="1" noEditPoints="1" noAdjustHandles="1" noChangeArrowheads="1" noChangeShapeType="1" noTextEdit="1"/>
              </p:cNvSpPr>
              <p:nvPr/>
            </p:nvSpPr>
            <p:spPr>
              <a:xfrm>
                <a:off x="722376" y="2389862"/>
                <a:ext cx="7461504" cy="1866900"/>
              </a:xfrm>
              <a:prstGeom prst="rect">
                <a:avLst/>
              </a:prstGeom>
              <a:blipFill rotWithShape="1">
                <a:blip r:embed="rId2"/>
                <a:stretch>
                  <a:fillRect l="-5"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2_1#dc9d651b3?pid=fba8dc9fe&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中心体在间期复制，前期开始向两极移动，到达细胞两极后保持稳定，对应曲线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染色体的着丝粒全部排列在赤道板上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，后期着丝粒分裂，由纺锤丝牵引分别移向细胞两极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代表着丝粒与纺锤丝的相应极之间的平均距离，A、D错误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附着在着丝粒上的纺锤丝从前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，在中期时最长，之后牵引染色体向两极移动而缩短，因此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代表牵引染色体的纺锤丝的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，B错误；后期着丝粒分裂，姐妹染色单体分开成为两条子染色体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子染色体在纺锤丝的牵</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引下逐渐移向细胞两极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所以姐妹染色单体分开后形成的两条子染色体的着丝粒之间的距离逐渐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曲线，C正确。</a:t>
                </a:r>
                <a:endParaRPr lang="en-US" altLang="zh-CN" sz="2200" dirty="0"/>
              </a:p>
            </p:txBody>
          </p:sp>
        </mc:Choice>
        <mc:Fallback>
          <p:sp>
            <p:nvSpPr>
              <p:cNvPr id="2" name="QC_4_AS.12_1#dc9d651b3?pid=fba8dc9fe&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97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4195</Words>
  <Application>WPS 演示</Application>
  <PresentationFormat>宽屏</PresentationFormat>
  <Paragraphs>205</Paragraphs>
  <Slides>21</Slides>
  <Notes>21</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21</vt:i4>
      </vt:variant>
    </vt:vector>
  </HeadingPairs>
  <TitlesOfParts>
    <vt:vector size="39"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2025-05-08T02:06:00Z</dcterms:created>
  <dcterms:modified xsi:type="dcterms:W3CDTF">2025-05-19T02:27:26Z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520BAD18ABD4458698F140CD403FA7D4_12</vt:lpwstr>
  </property>
  <property fmtid="{D5CDD505-2E9C-101B-9397-08002B2CF9AE}" pid="3" name="KSOProductBuildVer">
    <vt:lpwstr>2052-12.1.0.20784</vt:lpwstr>
  </property>
</Properties>
</file>