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6" r:id="rId23"/>
    <p:sldId id="278" r:id="rId24"/>
    <p:sldId id="280"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5" r:id="rId48"/>
    <p:sldId id="306" r:id="rId49"/>
    <p:sldId id="307" r:id="rId50"/>
    <p:sldId id="309" r:id="rId51"/>
    <p:sldId id="311" r:id="rId52"/>
    <p:sldId id="313" r:id="rId53"/>
    <p:sldId id="314" r:id="rId54"/>
    <p:sldId id="315" r:id="rId55"/>
    <p:sldId id="316" r:id="rId56"/>
    <p:sldId id="317" r:id="rId57"/>
    <p:sldId id="318" r:id="rId58"/>
    <p:sldId id="319" r:id="rId59"/>
    <p:sldId id="320" r:id="rId60"/>
    <p:sldId id="321" r:id="rId61"/>
    <p:sldId id="322" r:id="rId62"/>
    <p:sldId id="323" r:id="rId63"/>
    <p:sldId id="325" r:id="rId64"/>
    <p:sldId id="326" r:id="rId65"/>
    <p:sldId id="327" r:id="rId66"/>
    <p:sldId id="329" r:id="rId67"/>
    <p:sldId id="330" r:id="rId68"/>
    <p:sldId id="331" r:id="rId6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9" autoAdjust="0"/>
    <p:restoredTop sz="94610"/>
  </p:normalViewPr>
  <p:slideViewPr>
    <p:cSldViewPr snapToGrid="0" snapToObjects="1">
      <p:cViewPr>
        <p:scale>
          <a:sx n="75" d="100"/>
          <a:sy n="75" d="100"/>
        </p:scale>
        <p:origin x="1878"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2" Type="http://schemas.openxmlformats.org/officeDocument/2006/relationships/tableStyles" Target="tableStyles.xml"/><Relationship Id="rId71" Type="http://schemas.openxmlformats.org/officeDocument/2006/relationships/viewProps" Target="viewProps.xml"/><Relationship Id="rId70" Type="http://schemas.openxmlformats.org/officeDocument/2006/relationships/presProps" Target="presProps.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837e75e6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混淆物质运输效率与跨膜运输速率</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3008a6a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易错点2</a:t>
            </a:r>
            <a:endParaRPr lang="en-US" sz="5400" dirty="0"/>
          </a:p>
        </p:txBody>
      </p:sp>
      <mc:AlternateContent xmlns:mc="http://schemas.openxmlformats.org/markup-compatibility/2006">
        <mc:Choice xmlns:a14="http://schemas.microsoft.com/office/drawing/2010/main" Requires="a14">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区分细胞周期中染色体与核</a:t>
                </a:r>
                <a14:m>
                  <m:oMath xmlns:m="http://schemas.openxmlformats.org/officeDocument/2006/math">
                    <m:r>
                      <a:rPr lang="en-US" sz="4400" b="1"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a:t>
                </a:r>
                <a:endParaRPr lang="en-US" sz="4400" dirty="0"/>
              </a:p>
            </p:txBody>
          </p:sp>
        </mc:Choice>
        <mc:Fallback>
          <p:sp>
            <p:nvSpPr>
              <p:cNvPr id="4" name="MasterShapeName"/>
              <p:cNvSpPr>
                <a:spLocks noRot="1" noChangeAspect="1" noMove="1" noResize="1" noEditPoints="1" noAdjustHandles="1" noChangeArrowheads="1" noChangeShapeType="1" noTextEdit="1"/>
              </p:cNvSpPr>
              <p:nvPr/>
            </p:nvSpPr>
            <p:spPr>
              <a:xfrm>
                <a:off x="557784" y="2011680"/>
                <a:ext cx="6784848" cy="813816"/>
              </a:xfrm>
              <a:prstGeom prst="rect">
                <a:avLst/>
              </a:prstGeom>
              <a:blipFill rotWithShape="1">
                <a:blip r:embed="rId3"/>
                <a:stretch>
                  <a:fillRect l="-4" t="-5774" r="2" b="-64794"/>
                </a:stretch>
              </a:blipFill>
            </p:spPr>
            <p:txBody>
              <a:bodyPr/>
              <a:lstStyle/>
              <a:p>
                <a:r>
                  <a:rPr lang="zh-CN" altLang="en-US">
                    <a:noFill/>
                  </a:rPr>
                  <a:t> </a:t>
                </a:r>
              </a:p>
            </p:txBody>
          </p:sp>
        </mc:Fallback>
      </mc:AlternateContent>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38c03c3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细胞的生长和细胞增殖</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5347af7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细胞周期的判断及表示方法</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bd89948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有丝分裂</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cb68a9bd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区分动、植物细胞的有丝分裂</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265078a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观察根尖分生区组织细胞的有丝分裂</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91a8fea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无丝分裂的特点</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0e521b0009d8e53a#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837e75e6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混淆物质运输效率与跨膜运输速率</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3008a6a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区分细胞周期中染色体与核</a:t>
                </a:r>
                <a14:m>
                  <m:oMath xmlns:m="http://schemas.openxmlformats.org/officeDocument/2006/math">
                    <m:r>
                      <a:rPr lang="en-US" sz="2800" b="1" i="0" dirty="0">
                        <a:solidFill>
                          <a:srgbClr val="000000"/>
                        </a:solidFill>
                        <a:latin typeface="Cambria Math" panose="02040503050406030204" pitchFamily="18" charset="0"/>
                        <a:ea typeface="汉仪舒圆黑简体" pitchFamily="34" charset="-122"/>
                        <a:cs typeface="汉仪舒圆黑简体" pitchFamily="34" charset="-120"/>
                      </a:rPr>
                      <m:t>𝐃𝐍𝐀</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变化曲线</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6.xml"/><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6.xml"/><Relationship Id="rId2" Type="http://schemas.openxmlformats.org/officeDocument/2006/relationships/image" Target="../media/image22.png"/><Relationship Id="rId1" Type="http://schemas.openxmlformats.org/officeDocument/2006/relationships/image" Target="../media/image2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16.xml"/><Relationship Id="rId5" Type="http://schemas.openxmlformats.org/officeDocument/2006/relationships/image" Target="../media/image27.png"/><Relationship Id="rId4" Type="http://schemas.openxmlformats.org/officeDocument/2006/relationships/image" Target="../media/image26.jpeg"/><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6.xml"/><Relationship Id="rId1" Type="http://schemas.openxmlformats.org/officeDocument/2006/relationships/image" Target="../media/image28.pn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6.xml"/><Relationship Id="rId4" Type="http://schemas.openxmlformats.org/officeDocument/2006/relationships/image" Target="../media/image32.jpeg"/><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16.xml"/><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6.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6.xml"/><Relationship Id="rId2" Type="http://schemas.openxmlformats.org/officeDocument/2006/relationships/image" Target="../media/image41.png"/><Relationship Id="rId1"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6.xml"/><Relationship Id="rId1" Type="http://schemas.openxmlformats.org/officeDocument/2006/relationships/image" Target="../media/image4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1.xml"/><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image" Target="../media/image4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1.xml"/><Relationship Id="rId1"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1.xml"/><Relationship Id="rId1"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9.xml"/><Relationship Id="rId2" Type="http://schemas.openxmlformats.org/officeDocument/2006/relationships/image" Target="../media/image49.png"/><Relationship Id="rId1" Type="http://schemas.openxmlformats.org/officeDocument/2006/relationships/image" Target="../media/image48.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50.png"/></Relationships>
</file>

<file path=ppt/slides/_rels/slide35.xml.rels><?xml version="1.0" encoding="UTF-8" standalone="yes"?>
<Relationships xmlns="http://schemas.openxmlformats.org/package/2006/relationships"><Relationship Id="rId6" Type="http://schemas.openxmlformats.org/officeDocument/2006/relationships/notesSlide" Target="../notesSlides/notesSlide35.xml"/><Relationship Id="rId5" Type="http://schemas.openxmlformats.org/officeDocument/2006/relationships/slideLayout" Target="../slideLayouts/slideLayout9.xml"/><Relationship Id="rId4" Type="http://schemas.openxmlformats.org/officeDocument/2006/relationships/image" Target="../media/image54.png"/><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image" Target="../media/image51.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55.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56.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9.xml"/><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image" Target="../media/image57.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6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9.xml"/><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image" Target="../media/image61.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9.xml"/><Relationship Id="rId1" Type="http://schemas.openxmlformats.org/officeDocument/2006/relationships/image" Target="../media/image64.png"/></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9.xml"/><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image" Target="../media/image65.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9.xml"/><Relationship Id="rId1"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9.xml"/><Relationship Id="rId1" Type="http://schemas.openxmlformats.org/officeDocument/2006/relationships/image" Target="../media/image69.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9.xml"/><Relationship Id="rId1" Type="http://schemas.openxmlformats.org/officeDocument/2006/relationships/image" Target="../media/image70.png"/></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9.xml"/><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image" Target="../media/image71.png"/></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9.xml"/><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image" Target="../media/image74.png"/></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9.xml"/><Relationship Id="rId2" Type="http://schemas.openxmlformats.org/officeDocument/2006/relationships/image" Target="../media/image78.png"/><Relationship Id="rId1" Type="http://schemas.openxmlformats.org/officeDocument/2006/relationships/image" Target="../media/image77.pn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9.xml"/><Relationship Id="rId2" Type="http://schemas.openxmlformats.org/officeDocument/2006/relationships/image" Target="../media/image80.jpeg"/><Relationship Id="rId1" Type="http://schemas.openxmlformats.org/officeDocument/2006/relationships/image" Target="../media/image79.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9.xml"/><Relationship Id="rId1" Type="http://schemas.openxmlformats.org/officeDocument/2006/relationships/image" Target="../media/image81.jpeg"/></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51.xml"/><Relationship Id="rId4" Type="http://schemas.openxmlformats.org/officeDocument/2006/relationships/slideLayout" Target="../slideLayouts/slideLayout9.xml"/><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image" Target="../media/image82.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9.xml"/><Relationship Id="rId1" Type="http://schemas.openxmlformats.org/officeDocument/2006/relationships/image" Target="../media/image85.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9.xml"/><Relationship Id="rId1" Type="http://schemas.openxmlformats.org/officeDocument/2006/relationships/image" Target="../media/image86.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8.xml"/><Relationship Id="rId2" Type="http://schemas.openxmlformats.org/officeDocument/2006/relationships/image" Target="../media/image88.png"/><Relationship Id="rId1" Type="http://schemas.openxmlformats.org/officeDocument/2006/relationships/image" Target="../media/image87.jpe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8.xml"/><Relationship Id="rId1" Type="http://schemas.openxmlformats.org/officeDocument/2006/relationships/image" Target="../media/image89.png"/></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8.xml"/><Relationship Id="rId2" Type="http://schemas.openxmlformats.org/officeDocument/2006/relationships/image" Target="../media/image91.png"/><Relationship Id="rId1" Type="http://schemas.openxmlformats.org/officeDocument/2006/relationships/image" Target="../media/image90.jpe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8.xml"/><Relationship Id="rId1" Type="http://schemas.openxmlformats.org/officeDocument/2006/relationships/image" Target="../media/image92.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8.xml"/><Relationship Id="rId1" Type="http://schemas.openxmlformats.org/officeDocument/2006/relationships/image" Target="../media/image93.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5.xml"/><Relationship Id="rId2" Type="http://schemas.openxmlformats.org/officeDocument/2006/relationships/image" Target="../media/image12.png"/><Relationship Id="rId1" Type="http://schemas.openxmlformats.org/officeDocument/2006/relationships/image" Target="../media/image11.jpeg"/></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60.xml"/><Relationship Id="rId3" Type="http://schemas.openxmlformats.org/officeDocument/2006/relationships/slideLayout" Target="../slideLayouts/slideLayout18.xml"/><Relationship Id="rId2" Type="http://schemas.openxmlformats.org/officeDocument/2006/relationships/image" Target="../media/image95.png"/><Relationship Id="rId1" Type="http://schemas.openxmlformats.org/officeDocument/2006/relationships/image" Target="../media/image94.jpe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8.xml"/><Relationship Id="rId1" Type="http://schemas.openxmlformats.org/officeDocument/2006/relationships/image" Target="../media/image96.png"/></Relationships>
</file>

<file path=ppt/slides/_rels/slide62.xml.rels><?xml version="1.0" encoding="UTF-8" standalone="yes"?>
<Relationships xmlns="http://schemas.openxmlformats.org/package/2006/relationships"><Relationship Id="rId5" Type="http://schemas.openxmlformats.org/officeDocument/2006/relationships/notesSlide" Target="../notesSlides/notesSlide62.xml"/><Relationship Id="rId4" Type="http://schemas.openxmlformats.org/officeDocument/2006/relationships/slideLayout" Target="../slideLayouts/slideLayout18.xml"/><Relationship Id="rId3" Type="http://schemas.openxmlformats.org/officeDocument/2006/relationships/image" Target="../media/image99.png"/><Relationship Id="rId2" Type="http://schemas.openxmlformats.org/officeDocument/2006/relationships/image" Target="../media/image98.jpeg"/><Relationship Id="rId1" Type="http://schemas.openxmlformats.org/officeDocument/2006/relationships/image" Target="../media/image97.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9.xml"/><Relationship Id="rId1" Type="http://schemas.openxmlformats.org/officeDocument/2006/relationships/image" Target="../media/image100.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9.xml"/><Relationship Id="rId1" Type="http://schemas.openxmlformats.org/officeDocument/2006/relationships/image" Target="../media/image101.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5.xml"/><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_1#e961e645f?pid=6bd89948a&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［辽宁辽阳2025高一上期末］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下列有关植物细胞有丝分裂过程的叙述，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1_1#e961e645f.bracket?pid=6bd89948a&amp;color=0,0,0&amp;vpa=4&amp;vtp=1"/>
          <p:cNvSpPr/>
          <p:nvPr/>
        </p:nvSpPr>
        <p:spPr>
          <a:xfrm>
            <a:off x="10010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0_2#e961e645f.choices?pid=6bd89948a&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A.在分裂前的间期，染色体数目不加倍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.在分裂前期，核仁解体、核膜消失</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.在分裂中期，染色体的着丝粒排列在赤道板上</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.在分裂后期，着丝粒分裂，染色单体数目加倍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2_1#e961e645f?pid=6bd89948a&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在分裂间期，核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复制后含量加倍，染色体数目不变，A正确；核仁逐渐解体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渐消失是分裂前期的主要特征之一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，B正确；在分裂中期，染色体的着丝粒排列在赤道板上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条染色体含有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2条染色单体，C正确；在分裂后期，着丝粒分裂，姐妹染色单体分开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成为两条染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，分别移向细胞的两极，此时细胞内不含染色单体，D错误。</a:t>
                </a:r>
                <a:endParaRPr lang="en-US" altLang="zh-CN" sz="2200" dirty="0"/>
              </a:p>
            </p:txBody>
          </p:sp>
        </mc:Choice>
        <mc:Fallback>
          <p:sp>
            <p:nvSpPr>
              <p:cNvPr id="2" name="QC_6_AS.12_1#e961e645f?pid=6bd89948a&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010"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3_1#e961e645f?pid=6bd89948a&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姐妹染色单体是一条染色体经过复制产生的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，由同一个着丝粒连接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通常姐妹染色单体的遗传信</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4_1#2c5c2812d?pid=6bd89948a&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［浙江强基联盟2024高一上月考］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酵母细胞的细胞周期与标准细胞周期相似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但在有丝分裂过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程中核膜不发生解聚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，染色体在细胞核中发生均分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且处于不同分裂时期的细胞体积与质量存在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显著差异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5_1#2c5c2812d.bracket?pid=6bd89948a&amp;color=0,0,0&amp;vpa=5&amp;vtp=1"/>
          <p:cNvSpPr/>
          <p:nvPr/>
        </p:nvSpPr>
        <p:spPr>
          <a:xfrm>
            <a:off x="4224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6_BD.14_2#2c5c2812d.choices?pid=6bd89948a&amp;color=0,0,0&amp;vtp=1&amp;bbb=1"/>
              <p:cNvSpPr/>
              <p:nvPr/>
            </p:nvSpPr>
            <p:spPr>
              <a:xfrm>
                <a:off x="722376" y="23898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A.处于间期的细胞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细胞核中合成大量蛋白质</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.酵母细胞分裂时纺锤体在细胞核中形成</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.处于中期的细胞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体积通常小于间期的细胞</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.处于后期的细胞，着丝粒分裂使核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加倍</a:t>
                </a:r>
                <a:endParaRPr lang="en-US" altLang="zh-CN" sz="2000" dirty="0"/>
              </a:p>
            </p:txBody>
          </p:sp>
        </mc:Choice>
        <mc:Fallback>
          <p:sp>
            <p:nvSpPr>
              <p:cNvPr id="4" name="QC_6_BD.14_2#2c5c2812d.choices?pid=6bd89948a&amp;color=0,0,0&amp;vtp=1&amp;bbb=1"/>
              <p:cNvSpPr>
                <a:spLocks noRot="1" noChangeAspect="1" noMove="1" noResize="1" noEditPoints="1" noAdjustHandles="1" noChangeArrowheads="1" noChangeShapeType="1" noTextEdit="1"/>
              </p:cNvSpPr>
              <p:nvPr/>
            </p:nvSpPr>
            <p:spPr>
              <a:xfrm>
                <a:off x="722376" y="2389862"/>
                <a:ext cx="10753344" cy="927100"/>
              </a:xfrm>
              <a:prstGeom prst="rect">
                <a:avLst/>
              </a:prstGeom>
              <a:blipFill rotWithShape="1">
                <a:blip r:embed="rId1"/>
                <a:stretch>
                  <a:fillRect l="-4" t="-39" b="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6_1#2c5c2812d?pid=6bd89948a&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蛋白质的合成场所是核糖体，位于细胞质中，蛋白质合成后可运输至细胞核起作用，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；酵母细胞在有丝分裂过程中核膜不发生解聚，染色体在细胞核中发生均分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推测酵母菌纺锤</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体在细胞核中形成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，B正确；由于酵母菌处于不同分裂时期的细胞体积与质量存在显著差异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通常分裂间期细胞有适度的生长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，因此推测中期细胞体积不小于间期，C错误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处于分裂后期的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，着丝粒分裂使染色体数目加倍，核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的加倍发生在分裂间期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复制后，D错误。</a:t>
                </a:r>
                <a:endParaRPr lang="en-US" altLang="zh-CN" sz="2200" dirty="0"/>
              </a:p>
            </p:txBody>
          </p:sp>
        </mc:Choice>
        <mc:Fallback>
          <p:sp>
            <p:nvSpPr>
              <p:cNvPr id="2" name="QC_6_AS.16_1#2c5c2812d?pid=6bd89948a&amp;color=0,0,0&amp;mp=1&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_1#732d0d5ca?sp=1&amp;pid=6bd89948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［黑龙江哈尔滨师大附中2025高一上期末］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如图为动物体细胞有丝分裂中期示意图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8_1#732d0d5ca.bracket?pid=6bd89948a&amp;color=0,0,0&amp;vpa=6&amp;vtp=1"/>
          <p:cNvSpPr/>
          <p:nvPr/>
        </p:nvSpPr>
        <p:spPr>
          <a:xfrm>
            <a:off x="2446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17_2#732d0d5ca?htil=2&amp;pid=6bd89948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90888" y="2021528"/>
            <a:ext cx="1591056" cy="134416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17_3#732d0d5ca.choices?htil=2&amp;pid=6bd89948a&amp;color=0,0,0&amp;vtp=1&amp;bbb=1"/>
              <p:cNvSpPr/>
              <p:nvPr/>
            </p:nvSpPr>
            <p:spPr>
              <a:xfrm>
                <a:off x="722376" y="1932662"/>
                <a:ext cx="902512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A.甲是中心体，在分裂前期倍增并移向细胞两极</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.此图中有2条染色体，4条染色单体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.该时期为分裂中期，染色体数加倍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.丙是星射线，由蛋白质和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a:t>
                </a:r>
                <a:endParaRPr lang="en-US" altLang="zh-CN" sz="2000" dirty="0"/>
              </a:p>
            </p:txBody>
          </p:sp>
        </mc:Choice>
        <mc:Fallback>
          <p:sp>
            <p:nvSpPr>
              <p:cNvPr id="5" name="QC_6_BD.17_3#732d0d5ca.choices?htil=2&amp;pid=6bd89948a&amp;color=0,0,0&amp;vtp=1&amp;bbb=1"/>
              <p:cNvSpPr>
                <a:spLocks noRot="1" noChangeAspect="1" noMove="1" noResize="1" noEditPoints="1" noAdjustHandles="1" noChangeArrowheads="1" noChangeShapeType="1" noTextEdit="1"/>
              </p:cNvSpPr>
              <p:nvPr/>
            </p:nvSpPr>
            <p:spPr>
              <a:xfrm>
                <a:off x="722376" y="1932662"/>
                <a:ext cx="9025128" cy="1866900"/>
              </a:xfrm>
              <a:prstGeom prst="rect">
                <a:avLst/>
              </a:prstGeom>
              <a:blipFill rotWithShape="1">
                <a:blip r:embed="rId2"/>
                <a:stretch>
                  <a:fillRect l="-4" t="-19" r="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9_1#732d0d5ca?pid=6bd89948a&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题图中甲为中心体，在分裂间期加倍，在分裂前期移向细胞两极，A错误；此图中有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，每条染色体上有2条姐妹染色单体，共4条染色单体，B正确；该时期为分裂中期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而染色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体数目在后期加倍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，C错误；丙是星射线，由中心体发出，主要成分为蛋白质，D错误。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0_1#3027c40b1?sp=1&amp;pid=6bd89948a&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［江苏盐城五校2025高一上期末］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如图是植物细胞有丝分裂示意图，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1_1#3027c40b1.bracket?pid=6bd89948a&amp;color=0,0,0&amp;vpa=7&amp;vtp=1"/>
          <p:cNvSpPr/>
          <p:nvPr/>
        </p:nvSpPr>
        <p:spPr>
          <a:xfrm>
            <a:off x="10785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20_3#3027c40b1?htil=1&amp;pid=6bd89948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45336" y="1490853"/>
            <a:ext cx="1042416" cy="158191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6_BD.20_4#3027c40b1?htil=1&amp;pid=6bd89948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233672" y="1490853"/>
            <a:ext cx="1042416" cy="158191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6_BD.20_5#3027c40b1?htil=1&amp;pid=6bd89948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22008" y="1490853"/>
            <a:ext cx="1042416" cy="158191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6_BD.20_6#3027c40b1?htil=1&amp;pid=6bd89948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10344" y="1490853"/>
            <a:ext cx="1042416" cy="158191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8" name="QC_6_BD.20_7#3027c40b1.choices?pid=6bd89948a&amp;color=0,0,0&amp;vtp=1&amp;bbb=1"/>
              <p:cNvSpPr/>
              <p:nvPr/>
            </p:nvSpPr>
            <p:spPr>
              <a:xfrm>
                <a:off x="722376" y="3205353"/>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A.图①所示时期，染色质逐渐变成染色体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.图②所示细胞中含有12条染色单体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.图③所示时期相对前一时期，核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含量暂时加倍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.图④细胞中，细胞板的形成与高尔基体有关</a:t>
                </a:r>
                <a:endParaRPr lang="en-US" altLang="zh-CN" sz="2000" dirty="0"/>
              </a:p>
            </p:txBody>
          </p:sp>
        </mc:Choice>
        <mc:Fallback>
          <p:sp>
            <p:nvSpPr>
              <p:cNvPr id="8" name="QC_6_BD.20_7#3027c40b1.choices?pid=6bd89948a&amp;color=0,0,0&amp;vtp=1&amp;bbb=1"/>
              <p:cNvSpPr>
                <a:spLocks noRot="1" noChangeAspect="1" noMove="1" noResize="1" noEditPoints="1" noAdjustHandles="1" noChangeArrowheads="1" noChangeShapeType="1" noTextEdit="1"/>
              </p:cNvSpPr>
              <p:nvPr/>
            </p:nvSpPr>
            <p:spPr>
              <a:xfrm>
                <a:off x="722376" y="3205353"/>
                <a:ext cx="10753344" cy="1866900"/>
              </a:xfrm>
              <a:prstGeom prst="rect">
                <a:avLst/>
              </a:prstGeom>
              <a:blipFill rotWithShape="1">
                <a:blip r:embed="rId5"/>
                <a:stretch>
                  <a:fillRect l="-4" t="-27" b="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2_1#3027c40b1?pid=6bd89948a&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图①所示时期为有丝分裂的前期，染色质螺旋化变为染色体，A正确；图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所示时期为有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丝分裂的中期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，细胞中含有6条染色体，12条染色单体，B正确；图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所示时期为有丝分裂的后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，会发生着丝粒的分裂，与前一时期相比，染色体数目暂时加倍，核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含量不变，C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④细胞处于有丝分裂的末期，在赤道板位置出现细胞板，细胞板的形成与高尔基体有关，D正确。</a:t>
                </a:r>
                <a:endParaRPr lang="en-US" altLang="zh-CN" sz="2200" dirty="0"/>
              </a:p>
            </p:txBody>
          </p:sp>
        </mc:Choice>
        <mc:Fallback>
          <p:sp>
            <p:nvSpPr>
              <p:cNvPr id="2" name="QC_6_AS.22_1#3027c40b1?pid=6bd89948a&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396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3_1#64fb0380d?sp=1&amp;pid=6bd89948a&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［吉林长春吉大附中2024高一上期末］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图1表示细胞有丝分裂不同时期染色体数与核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数比</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值的变化关系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；图2、图3分别表示甲（高等动物）、乙（高等植物）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细胞有丝分裂的部分图像</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23_1#64fb0380d?sp=1&amp;pid=6bd89948a&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815" b="33"/>
                </a:stretch>
              </a:blipFill>
            </p:spPr>
            <p:txBody>
              <a:bodyPr/>
              <a:lstStyle/>
              <a:p>
                <a:r>
                  <a:rPr lang="zh-CN" altLang="en-US">
                    <a:noFill/>
                  </a:rPr>
                  <a:t> </a:t>
                </a:r>
              </a:p>
            </p:txBody>
          </p:sp>
        </mc:Fallback>
      </mc:AlternateContent>
      <p:pic>
        <p:nvPicPr>
          <p:cNvPr id="3" name="QO_6_BD.23_3#64fb0380d?iti=1&amp;htil=1&amp;pid=6bd89948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408176" y="2478728"/>
            <a:ext cx="2203704" cy="168249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6_BD.23_4#64fb0380d?iti=2&amp;htil=1&amp;pid=6bd89948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550408" y="2945072"/>
            <a:ext cx="1097280" cy="121615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O_6_BD.23_5#64fb0380d?iti=3&amp;htil=1&amp;pid=6bd89948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924544" y="2762192"/>
            <a:ext cx="1517904" cy="13990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O_6_BD.23_6#64fb0380d?iti=1&amp;htil=1&amp;pid=6bd89948a&amp;color=0,0,0&amp;vtp=1&amp;bbb=1"/>
          <p:cNvSpPr/>
          <p:nvPr/>
        </p:nvSpPr>
        <p:spPr>
          <a:xfrm>
            <a:off x="2279840" y="428822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O_6_BD.23_7#64fb0380d?iti=2&amp;htil=1&amp;pid=6bd89948a&amp;color=0,0,0&amp;vtp=1&amp;bbb=1"/>
          <p:cNvSpPr/>
          <p:nvPr/>
        </p:nvSpPr>
        <p:spPr>
          <a:xfrm>
            <a:off x="5868861" y="428822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O_6_BD.23_8#64fb0380d?iti=3&amp;htil=1&amp;pid=6bd89948a&amp;color=0,0,0&amp;vtp=1&amp;bbb=1"/>
          <p:cNvSpPr/>
          <p:nvPr/>
        </p:nvSpPr>
        <p:spPr>
          <a:xfrm>
            <a:off x="9453308" y="428822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9" name="QB_7_BD.24_1#5dbf5e637?pid=64fb0380d&amp;color=0,0,0&amp;vtp=1&amp;bbb=1"/>
          <p:cNvSpPr/>
          <p:nvPr/>
        </p:nvSpPr>
        <p:spPr>
          <a:xfrm>
            <a:off x="722376" y="4790162"/>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细胞增殖包括</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和细胞分裂两个相连续的过程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10" name="QB_7_AN.25_1#5dbf5e637.blank?pid=64fb0380d&amp;color=0,0,0&amp;vpa=8&amp;vtp=1&amp;bbb=1"/>
          <p:cNvSpPr/>
          <p:nvPr/>
        </p:nvSpPr>
        <p:spPr>
          <a:xfrm>
            <a:off x="2913126" y="4752062"/>
            <a:ext cx="1200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物质准备</a:t>
            </a:r>
            <a:endParaRPr lang="en-US" altLang="zh-CN" sz="2000" dirty="0"/>
          </a:p>
        </p:txBody>
      </p:sp>
      <p:sp>
        <p:nvSpPr>
          <p:cNvPr id="11" name="QB_7_AS.26_1#5dbf5e637?pid=64fb0380d&amp;color=0,0,0&amp;vtp=1&amp;bt=1&amp;bbb=1"/>
          <p:cNvSpPr/>
          <p:nvPr/>
        </p:nvSpPr>
        <p:spPr>
          <a:xfrm>
            <a:off x="722376" y="5234501"/>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细胞增殖包括物质准备和细胞分裂两个相连续的过程。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500"/>
                                        <p:tgtEl>
                                          <p:spTgt spid="1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bg/>
                                          </p:spTgt>
                                        </p:tgtEl>
                                        <p:attrNameLst>
                                          <p:attrName>style.visibility</p:attrName>
                                        </p:attrNameLst>
                                      </p:cBhvr>
                                      <p:to>
                                        <p:strVal val="visible"/>
                                      </p:to>
                                    </p:set>
                                    <p:animEffect transition="in" filter="fade">
                                      <p:cBhvr>
                                        <p:cTn id="15" dur="500"/>
                                        <p:tgtEl>
                                          <p:spTgt spid="11">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Effect transition="in" filter="fade">
                                      <p:cBhvr>
                                        <p:cTn id="1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build="p"/>
      <p:bldP spid="11"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666ed9356.fixed?pid=110e2c2b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2#666ed9356.fixed?pid=110e2c2b9&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细胞的增殖</a:t>
            </a:r>
            <a:endParaRPr lang="en-US" altLang="zh-CN" sz="44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27_1#079ce1124?pid=64fb0380d&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段完成</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同时细胞有适度生长。图2、图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用字母表示）段。</a:t>
                </a:r>
                <a:endParaRPr lang="en-US" altLang="zh-CN" sz="2000" dirty="0">
                  <a:solidFill>
                    <a:srgbClr val="000000"/>
                  </a:solidFill>
                </a:endParaRPr>
              </a:p>
            </p:txBody>
          </p:sp>
        </mc:Choice>
        <mc:Fallback>
          <p:sp>
            <p:nvSpPr>
              <p:cNvPr id="2" name="QB_7_BD.27_1#079ce1124?pid=64fb0380d&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AN.28_1#079ce1124.blank?pid=64fb0380d&amp;color=0,0,0&amp;vpa=9&amp;vtp=1&amp;bbb=1"/>
              <p:cNvSpPr/>
              <p:nvPr/>
            </p:nvSpPr>
            <p:spPr>
              <a:xfrm>
                <a:off x="3122676" y="1012952"/>
                <a:ext cx="325596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复制和有关蛋白质合成</a:t>
                </a:r>
                <a:endParaRPr lang="en-US" altLang="zh-CN" sz="100" dirty="0">
                  <a:solidFill>
                    <a:srgbClr val="00B050"/>
                  </a:solidFill>
                </a:endParaRPr>
              </a:p>
            </p:txBody>
          </p:sp>
        </mc:Choice>
        <mc:Fallback>
          <p:sp>
            <p:nvSpPr>
              <p:cNvPr id="3" name="QB_7_AN.28_1#079ce1124.blank?pid=64fb0380d&amp;color=0,0,0&amp;vpa=9&amp;vtp=1&amp;bbb=1"/>
              <p:cNvSpPr>
                <a:spLocks noRot="1" noChangeAspect="1" noMove="1" noResize="1" noEditPoints="1" noAdjustHandles="1" noChangeArrowheads="1" noChangeShapeType="1" noTextEdit="1"/>
              </p:cNvSpPr>
              <p:nvPr/>
            </p:nvSpPr>
            <p:spPr>
              <a:xfrm>
                <a:off x="3122676" y="1012952"/>
                <a:ext cx="3255963" cy="317500"/>
              </a:xfrm>
              <a:prstGeom prst="rect">
                <a:avLst/>
              </a:prstGeom>
              <a:blipFill rotWithShape="1">
                <a:blip r:embed="rId2"/>
                <a:stretch>
                  <a:fillRect l="-12" t="-3640" r="2" b="4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7_AN.29_1#079ce1124.blank?pid=64fb0380d&amp;color=0,0,0&amp;vpa=10&amp;vtp=1&amp;bbb=1"/>
              <p:cNvSpPr/>
              <p:nvPr/>
            </p:nvSpPr>
            <p:spPr>
              <a:xfrm>
                <a:off x="2203513" y="1472438"/>
                <a:ext cx="1030288"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𝐃𝐄</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𝐅𝐆</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7_AN.29_1#079ce1124.blank?pid=64fb0380d&amp;color=0,0,0&amp;vpa=10&amp;vtp=1&amp;bbb=1"/>
              <p:cNvSpPr>
                <a:spLocks noRot="1" noChangeAspect="1" noMove="1" noResize="1" noEditPoints="1" noAdjustHandles="1" noChangeArrowheads="1" noChangeShapeType="1" noTextEdit="1"/>
              </p:cNvSpPr>
              <p:nvPr/>
            </p:nvSpPr>
            <p:spPr>
              <a:xfrm>
                <a:off x="2203513" y="1472438"/>
                <a:ext cx="1030288" cy="317500"/>
              </a:xfrm>
              <a:prstGeom prst="rect">
                <a:avLst/>
              </a:prstGeom>
              <a:blipFill rotWithShape="1">
                <a:blip r:embed="rId3"/>
                <a:stretch>
                  <a:fillRect l="-6" t="-3760" r="37" b="1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7_AS.30_1#079ce1124?pid=64fb0380d&amp;color=0,0,0&amp;vtp=1&amp;bt=1&amp;bbb=1&amp;hb=1"/>
              <p:cNvSpPr/>
              <p:nvPr/>
            </p:nvSpPr>
            <p:spPr>
              <a:xfrm>
                <a:off x="722376" y="18923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段表示分裂间期，完成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复制和有关蛋白质合成，同时细胞有适度生长。图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胞中每条染色体含有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分子，处于图1中的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段；图3细胞处于有丝分裂末期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每条染色体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分子，处于图1中的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endParaRPr lang="en-US" altLang="zh-CN" sz="2200" dirty="0">
                  <a:solidFill>
                    <a:srgbClr val="000000"/>
                  </a:solidFill>
                </a:endParaRPr>
              </a:p>
            </p:txBody>
          </p:sp>
        </mc:Choice>
        <mc:Fallback>
          <p:sp>
            <p:nvSpPr>
              <p:cNvPr id="5" name="QB_7_AS.30_1#079ce1124?pid=64fb0380d&amp;color=0,0,0&amp;vtp=1&amp;bt=1&amp;bbb=1&amp;hb=1"/>
              <p:cNvSpPr>
                <a:spLocks noRot="1" noChangeAspect="1" noMove="1" noResize="1" noEditPoints="1" noAdjustHandles="1" noChangeArrowheads="1" noChangeShapeType="1" noTextEdit="1"/>
              </p:cNvSpPr>
              <p:nvPr/>
            </p:nvSpPr>
            <p:spPr>
              <a:xfrm>
                <a:off x="722376" y="1892300"/>
                <a:ext cx="10753344" cy="1384300"/>
              </a:xfrm>
              <a:prstGeom prst="rect">
                <a:avLst/>
              </a:prstGeom>
              <a:blipFill rotWithShape="1">
                <a:blip r:embed="rId4"/>
                <a:stretch>
                  <a:fillRect l="-4" r="-77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31_1#24640f7c2?pid=64fb0380d&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（3）图2细胞的下一时期，细胞中染色体数∶核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数等于</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7_BD.31_1#24640f7c2?pid=64fb0380d&amp;color=0,0,0&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b="5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AN.32_1#24640f7c2.blank?pid=64fb0380d&amp;color=0,0,0&amp;vpa=11&amp;vtp=1&amp;bbb=1"/>
              <p:cNvSpPr/>
              <p:nvPr/>
            </p:nvSpPr>
            <p:spPr>
              <a:xfrm>
                <a:off x="7377177" y="1020000"/>
                <a:ext cx="54400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7_AN.32_1#24640f7c2.blank?pid=64fb0380d&amp;color=0,0,0&amp;vpa=11&amp;vtp=1&amp;bbb=1"/>
              <p:cNvSpPr>
                <a:spLocks noRot="1" noChangeAspect="1" noMove="1" noResize="1" noEditPoints="1" noAdjustHandles="1" noChangeArrowheads="1" noChangeShapeType="1" noTextEdit="1"/>
              </p:cNvSpPr>
              <p:nvPr/>
            </p:nvSpPr>
            <p:spPr>
              <a:xfrm>
                <a:off x="7377177" y="1020000"/>
                <a:ext cx="544005" cy="317500"/>
              </a:xfrm>
              <a:prstGeom prst="rect">
                <a:avLst/>
              </a:prstGeom>
              <a:blipFill rotWithShape="1">
                <a:blip r:embed="rId2"/>
                <a:stretch>
                  <a:fillRect l="-70" t="-60" r="35" b="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7_AS.33_1#24640f7c2?pid=64fb0380d&amp;color=0,0,0&amp;vtp=1&amp;bt=1&amp;bbb=1&amp;hb=1"/>
              <p:cNvSpPr/>
              <p:nvPr/>
            </p:nvSpPr>
            <p:spPr>
              <a:xfrm>
                <a:off x="722376" y="13638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图2细胞处于有丝分裂前期，其下一时期为有丝分裂中期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中期染色体的着丝粒整齐地排</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列在赤道板上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，每条染色体含有2个</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分子，因此细胞中染色体数∶核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数等于</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7_AS.33_1#24640f7c2?pid=64fb0380d&amp;color=0,0,0&amp;vtp=1&amp;bt=1&amp;bbb=1&amp;hb=1"/>
              <p:cNvSpPr>
                <a:spLocks noRot="1" noChangeAspect="1" noMove="1" noResize="1" noEditPoints="1" noAdjustHandles="1" noChangeArrowheads="1" noChangeShapeType="1" noTextEdit="1"/>
              </p:cNvSpPr>
              <p:nvPr/>
            </p:nvSpPr>
            <p:spPr>
              <a:xfrm>
                <a:off x="722376" y="1363853"/>
                <a:ext cx="10753344" cy="965200"/>
              </a:xfrm>
              <a:prstGeom prst="rect">
                <a:avLst/>
              </a:prstGeom>
              <a:blipFill rotWithShape="1">
                <a:blip r:embed="rId3"/>
                <a:stretch>
                  <a:fillRect l="-4" t="-53" b="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34_1#87e44a85d?pid=64fb0380d&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（4）图3结构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，其接下来的变化是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7_BD.34_1#87e44a85d?pid=64fb0380d&amp;color=0,0,0&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b="59"/>
                </a:stretch>
              </a:blipFill>
            </p:spPr>
            <p:txBody>
              <a:bodyPr/>
              <a:lstStyle/>
              <a:p>
                <a:r>
                  <a:rPr lang="zh-CN" altLang="en-US">
                    <a:noFill/>
                  </a:rPr>
                  <a:t> </a:t>
                </a:r>
              </a:p>
            </p:txBody>
          </p:sp>
        </mc:Fallback>
      </mc:AlternateContent>
      <p:sp>
        <p:nvSpPr>
          <p:cNvPr id="3" name="QB_7_AN.35_1#87e44a85d.blank?pid=64fb0380d&amp;color=0,0,0&amp;vpa=12&amp;vtp=1&amp;bbb=1"/>
          <p:cNvSpPr/>
          <p:nvPr/>
        </p:nvSpPr>
        <p:spPr>
          <a:xfrm>
            <a:off x="2728976" y="931164"/>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细胞板</a:t>
            </a:r>
            <a:endParaRPr lang="en-US" altLang="zh-CN" sz="2000" dirty="0"/>
          </a:p>
        </p:txBody>
      </p:sp>
      <p:sp>
        <p:nvSpPr>
          <p:cNvPr id="4" name="QB_7_AN.36_1#87e44a85d.blank?pid=64fb0380d&amp;color=0,0,0&amp;vpa=13&amp;vtp=1&amp;bbb=1"/>
          <p:cNvSpPr/>
          <p:nvPr/>
        </p:nvSpPr>
        <p:spPr>
          <a:xfrm>
            <a:off x="6030976" y="931164"/>
            <a:ext cx="3994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细胞板逐渐扩展，形成新的细胞壁</a:t>
            </a:r>
            <a:endParaRPr lang="en-US" altLang="zh-CN" sz="2000" dirty="0"/>
          </a:p>
        </p:txBody>
      </p:sp>
      <mc:AlternateContent xmlns:mc="http://schemas.openxmlformats.org/markup-compatibility/2006">
        <mc:Choice xmlns:a14="http://schemas.microsoft.com/office/drawing/2010/main" Requires="a14">
          <p:sp>
            <p:nvSpPr>
              <p:cNvPr id="5" name="QB_7_AS.37_1#87e44a85d?pid=64fb0380d&amp;color=0,0,0&amp;vtp=1&amp;bt=1&amp;bbb=1&amp;hb=1"/>
              <p:cNvSpPr/>
              <p:nvPr/>
            </p:nvSpPr>
            <p:spPr>
              <a:xfrm>
                <a:off x="722376" y="13638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图3细胞处于有丝分裂末期，结构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为细胞板，细胞板由细胞的中央逐渐扩展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形成新的细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7_AS.37_1#87e44a85d?pid=64fb0380d&amp;color=0,0,0&amp;vtp=1&amp;bt=1&amp;bbb=1&amp;hb=1"/>
              <p:cNvSpPr>
                <a:spLocks noRot="1" noChangeAspect="1" noMove="1" noResize="1" noEditPoints="1" noAdjustHandles="1" noChangeArrowheads="1" noChangeShapeType="1" noTextEdit="1"/>
              </p:cNvSpPr>
              <p:nvPr/>
            </p:nvSpPr>
            <p:spPr>
              <a:xfrm>
                <a:off x="722376" y="1363853"/>
                <a:ext cx="10753344" cy="965200"/>
              </a:xfrm>
              <a:prstGeom prst="rect">
                <a:avLst/>
              </a:prstGeom>
              <a:blipFill rotWithShape="1">
                <a:blip r:embed="rId2"/>
                <a:stretch>
                  <a:fillRect l="-4" t="-53" r="-472" b="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EX.38_1#64fb0380d?pid=6bd89948a&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1:BC段形成的原因是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段每条染色体上含有2个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表示分裂间期的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有丝分裂前期和中期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段形成的原因是着丝粒分裂；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段每条染色体上含有1个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丝分裂后期和末期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EX.38_1#64fb0380d?pid=6bd89948a&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_1#5b72226d1?pid=cb68a9bd2&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9.关于动、植物细胞有丝分裂的叙述，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0_1#5b72226d1.bracket?pid=cb68a9bd2&amp;color=0,0,0&amp;vpa=14&amp;vtp=1"/>
          <p:cNvSpPr/>
          <p:nvPr/>
        </p:nvSpPr>
        <p:spPr>
          <a:xfrm>
            <a:off x="6213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39_2#5b72226d1.choices?pid=cb68a9bd2&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A.有中心体参与的细胞分裂过程一定发生在动物细胞中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.动物细胞和植物细胞有丝分裂前期形成纺锤体的方式相同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.有丝分裂末期细胞的变化是判断动、植物细胞有丝分裂的可靠依据</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.动、植物细胞有丝分裂中均会出现赤道板等结构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1_1#5b72226d1?pid=cb68a9bd2&amp;color=0,0,0&amp;mp=1&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有中心体参与的细胞分裂过程可以发生在动物细胞或低等植物细胞中，A错误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和高等植物细胞有丝分裂前期形成纺锤体的方式不同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动物细胞由中心体发出星射线形成纺锤体</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高等植物细胞由细胞两极发出纺锤丝形成纺锤体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动物细胞有丝分裂末期细胞的中部向</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内凹陷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，把细胞缢裂为两部分，形成两个子细胞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植物细胞有丝分裂末期在赤道板的位置出现细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，细胞板扩展形成新的细胞壁，并把细胞分为两个子细胞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可见分裂末期细胞的变化是判断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、植物细胞有丝分裂的可靠依据，C正确。赤道板不是真实存在的结构，D错误。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2_1#d03330c51?pid=837e75e69&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［湖南师大附中2025高一上期末］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下列有关细胞体积的叙述中，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3_1#d03330c51.bracket?pid=837e75e69&amp;color=0,0,0&amp;vpa=15&amp;vtp=1"/>
          <p:cNvSpPr/>
          <p:nvPr/>
        </p:nvSpPr>
        <p:spPr>
          <a:xfrm>
            <a:off x="9398064"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42_2#d03330c51.choices?pid=837e75e69&amp;color=0,0,0&amp;vtp=1&amp;bbb=1"/>
          <p:cNvSpPr/>
          <p:nvPr/>
        </p:nvSpPr>
        <p:spPr>
          <a:xfrm>
            <a:off x="722376" y="1401987"/>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A.细胞体积小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利于提高物质运输效率</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.与原核细胞相比，真核细胞体积一般较大</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.细胞体积越小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其表面积与体积比值越大</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.细胞体积越大，氧气跨膜运输的速率越大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4_1#d03330c51?pid=837e75e69&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细胞体积越小，其表面积与体积的比值越大，细胞的物质运输效率越高，A、C正确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核细胞相比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，真核细胞体积一般较大，B正确；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氧气跨膜运输速率与膜两侧氧气的浓度差有关</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与细胞体积关系不大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45_1#d03330c51?pid=837e75e69&amp;color=0,0,0&amp;mp=1&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algn="ct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物质运输效率与跨膜运输速率的区别</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1）物质运输效率主要受细胞大小的影响，细胞越大，其表面积与体积的比值越小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物质运输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效率越低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；细胞越小，其表面积与体积的比值越大，物质运输效率越高。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2）物质跨膜运输速率与多种因素有关，如自由扩散与膜内外物质的浓度差有关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能量供给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、载体数量有关。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46_1#892dd4a51?sp=1&amp;pid=3008a6a1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［河南许昌2025高一上期末］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如图所示为一个细胞周期中核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染色体数目的变化曲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7_BD.46_1#892dd4a51?sp=1&amp;pid=3008a6a1c&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7_AN.47_1#892dd4a51.bracket?pid=3008a6a1c&amp;color=0,0,0&amp;vpa=16&amp;vtp=1"/>
          <p:cNvSpPr/>
          <p:nvPr/>
        </p:nvSpPr>
        <p:spPr>
          <a:xfrm>
            <a:off x="4224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7_BD.46_2#892dd4a51?htil=5&amp;pid=3008a6a1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77009" y="2021528"/>
            <a:ext cx="4206240" cy="181051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7_BD.46_3#892dd4a51.choices?htil=5&amp;pid=3008a6a1c&amp;color=0,0,0&amp;vtp=1&amp;bbb=1"/>
              <p:cNvSpPr/>
              <p:nvPr/>
            </p:nvSpPr>
            <p:spPr>
              <a:xfrm>
                <a:off x="722376" y="1932662"/>
                <a:ext cx="64099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A.图甲和图乙的纵坐标分别为核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数目和染色体数目</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段和图乙中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段代表细胞有丝分裂的同一时期</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的变化是着丝粒分裂的结果</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图甲中的</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和图乙中的</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表示的是同一个过程</a:t>
                </a:r>
                <a:endParaRPr lang="en-US" altLang="zh-CN" sz="2000" dirty="0"/>
              </a:p>
            </p:txBody>
          </p:sp>
        </mc:Choice>
        <mc:Fallback>
          <p:sp>
            <p:nvSpPr>
              <p:cNvPr id="5" name="QC_7_BD.46_3#892dd4a51.choices?htil=5&amp;pid=3008a6a1c&amp;color=0,0,0&amp;vtp=1&amp;bbb=1"/>
              <p:cNvSpPr>
                <a:spLocks noRot="1" noChangeAspect="1" noMove="1" noResize="1" noEditPoints="1" noAdjustHandles="1" noChangeArrowheads="1" noChangeShapeType="1" noTextEdit="1"/>
              </p:cNvSpPr>
              <p:nvPr/>
            </p:nvSpPr>
            <p:spPr>
              <a:xfrm>
                <a:off x="722376" y="1932662"/>
                <a:ext cx="6409944" cy="1866900"/>
              </a:xfrm>
              <a:prstGeom prst="rect">
                <a:avLst/>
              </a:prstGeom>
              <a:blipFill rotWithShape="1">
                <a:blip r:embed="rId3"/>
                <a:stretch>
                  <a:fillRect l="-6"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cd0d4004.fixed?pid=03bc8e9c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9cd0d4004.fixed?pid=03bc8e9c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细胞增殖及有丝分裂</a:t>
            </a:r>
            <a:endParaRPr lang="en-US" altLang="zh-CN" sz="4400" dirty="0"/>
          </a:p>
        </p:txBody>
      </p:sp>
      <p:pic>
        <p:nvPicPr>
          <p:cNvPr id="4" name="C_4#9cd0d4004.fixed?pid=03bc8e9c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9cd0d4004.fixed?pid=03bc8e9ce&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48_1#892dd4a51?pid=3008a6a1c&amp;color=0,0,0&amp;mp=1&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在一个细胞周期中，分裂间期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复制导致核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数目加倍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分裂完成染色体平分到两个</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子细胞中导致细胞核内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数目恢复，所以图甲的纵坐标为核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后期着丝粒分裂导致染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色体数目加倍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，分裂完成染色体平分到两个子细胞中导致细胞内染色体数目恢复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所以图乙的纵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坐标为染色体数目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段表示分裂间期和有丝分裂的前期、中期、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后期和末期</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段代表分裂间期和有丝分裂的前期、中期，B错误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的变化是后期着丝粒分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图甲中的</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和图乙中的</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表示的都是细胞分裂结束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随染色体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平分到两个子细胞中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，是同一个过程，D正确。</a:t>
                </a:r>
                <a:endParaRPr lang="en-US" altLang="zh-CN" sz="2200" dirty="0"/>
              </a:p>
            </p:txBody>
          </p:sp>
        </mc:Choice>
        <mc:Fallback>
          <p:sp>
            <p:nvSpPr>
              <p:cNvPr id="2" name="QC_7_AS.48_1#892dd4a51?pid=3008a6a1c&amp;color=0,0,0&amp;mp=1&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514"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EX.49_1#892dd4a51?pid=3008a6a1c&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含量和染色体数目的变化曲线，可以根据细胞周期各时期的特点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含量逐渐加倍；有丝分裂后期，着丝粒分裂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姐妹染色单体分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开成为两条子染色体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，染色体数目加倍。</a:t>
                </a:r>
                <a:endParaRPr lang="en-US" altLang="zh-CN" sz="2000" dirty="0"/>
              </a:p>
            </p:txBody>
          </p:sp>
        </mc:Choice>
        <mc:Fallback>
          <p:sp>
            <p:nvSpPr>
              <p:cNvPr id="2" name="QC_7_EX.49_1#892dd4a51?pid=3008a6a1c&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27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581754a3.fixed?pid=03bc8e9c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2581754a3.fixed?pid=03bc8e9c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细胞增殖及有丝分裂</a:t>
            </a:r>
            <a:endParaRPr lang="en-US" altLang="zh-CN" sz="4400" dirty="0"/>
          </a:p>
        </p:txBody>
      </p:sp>
      <p:pic>
        <p:nvPicPr>
          <p:cNvPr id="4" name="C_4#2581754a3.fixed?pid=03bc8e9c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2581754a3.fixed?pid=03bc8e9ce&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0_1#6e3a25af0?sp=1&amp;pid=2581754a3&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如图为一条染色体的结构示意图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高等植物细胞两极发出的纺锤</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丝和动物中心体发出的星射线都属于微管蛋白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，它们形成的纺锤体必须有附着支点，即动粒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能实现对染色体的牵拉移动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下列有关说法正确的是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1_1#6e3a25af0.bracket?pid=2581754a3&amp;color=0,0,0&amp;vpa=17&amp;vtp=1"/>
          <p:cNvSpPr/>
          <p:nvPr/>
        </p:nvSpPr>
        <p:spPr>
          <a:xfrm>
            <a:off x="6751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50_2#6e3a25af0?htil=6&amp;pid=2581754a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51256" y="2478728"/>
            <a:ext cx="2496312" cy="165506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50_3#6e3a25af0.choices?htil=6&amp;pid=2581754a3&amp;color=0,0,0&amp;vtp=1&amp;bbb=1"/>
              <p:cNvSpPr/>
              <p:nvPr/>
            </p:nvSpPr>
            <p:spPr>
              <a:xfrm>
                <a:off x="722376" y="2389862"/>
                <a:ext cx="812901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A.在分裂间期，细胞核内会完成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分子的复制和微管等的合成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.有丝分裂前期，动物细胞两极发出纺锤丝形成纺锤体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.有丝分裂中期，植物细胞中央会形成赤道板，着丝粒排列在其中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.有丝分裂后期，着丝粒分裂引起的染色体移动与纺锤体和动粒有关</a:t>
                </a:r>
                <a:endParaRPr lang="en-US" altLang="zh-CN" sz="2000" dirty="0"/>
              </a:p>
            </p:txBody>
          </p:sp>
        </mc:Choice>
        <mc:Fallback>
          <p:sp>
            <p:nvSpPr>
              <p:cNvPr id="5" name="QC_5_BD.50_3#6e3a25af0.choices?htil=6&amp;pid=2581754a3&amp;color=0,0,0&amp;vtp=1&amp;bbb=1"/>
              <p:cNvSpPr>
                <a:spLocks noRot="1" noChangeAspect="1" noMove="1" noResize="1" noEditPoints="1" noAdjustHandles="1" noChangeArrowheads="1" noChangeShapeType="1" noTextEdit="1"/>
              </p:cNvSpPr>
              <p:nvPr/>
            </p:nvSpPr>
            <p:spPr>
              <a:xfrm>
                <a:off x="722376" y="2389862"/>
                <a:ext cx="8129016" cy="1866900"/>
              </a:xfrm>
              <a:prstGeom prst="rect">
                <a:avLst/>
              </a:prstGeom>
              <a:blipFill rotWithShape="1">
                <a:blip r:embed="rId2"/>
                <a:stretch>
                  <a:fillRect l="-5"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2_1#6e3a25af0?pid=2581754a3&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在分裂间期，细胞核内会完成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分子的复制，而微管蛋白在细胞质中合成，A错误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丝分裂前期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，动物细胞由两极的中心体发出星射线形成纺锤体，B错误；有丝分裂中期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的着丝粒排列在赤道板上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，但赤道板是假想的平面，并不是真实存在的结构，C错误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，有丝分裂后期，染色体的着丝粒分裂，姐妹染色单体分开，成为两条染色体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在纺锤</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丝的牵引下移向细胞两极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，故该过程与纺锤体和动粒均有关，D正确。</a:t>
                </a:r>
                <a:endParaRPr lang="en-US" altLang="zh-CN" sz="2200" dirty="0"/>
              </a:p>
            </p:txBody>
          </p:sp>
        </mc:Choice>
        <mc:Fallback>
          <p:sp>
            <p:nvSpPr>
              <p:cNvPr id="2" name="QC_5_AS.52_1#6e3a25af0?pid=2581754a3&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3_1#507865c0f?sp=1&amp;pid=2581754a3&amp;color=0,0,0&amp;vtp=1&amp;bt=1&amp;bbb=1&amp;hb=1"/>
              <p:cNvSpPr/>
              <p:nvPr/>
            </p:nvSpPr>
            <p:spPr>
              <a:xfrm>
                <a:off x="722376" y="972000"/>
                <a:ext cx="10753344" cy="12192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［湖北武汉常青联合体2025高一上期末］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图甲是人骨髓造血干细胞</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有丝分裂过程中某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时期部分染色体的示意图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，图乙表示细胞周期中每条染色体上的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3_1#507865c0f?sp=1&amp;pid=2581754a3&amp;color=0,0,0&amp;vtp=1&amp;bt=1&amp;bbb=1&amp;hb=1"/>
              <p:cNvSpPr>
                <a:spLocks noRot="1" noChangeAspect="1" noMove="1" noResize="1" noEditPoints="1" noAdjustHandles="1" noChangeArrowheads="1" noChangeShapeType="1" noTextEdit="1"/>
              </p:cNvSpPr>
              <p:nvPr/>
            </p:nvSpPr>
            <p:spPr>
              <a:xfrm>
                <a:off x="722376" y="972000"/>
                <a:ext cx="10753344" cy="1219200"/>
              </a:xfrm>
              <a:prstGeom prst="rect">
                <a:avLst/>
              </a:prstGeom>
              <a:blipFill rotWithShape="1">
                <a:blip r:embed="rId1"/>
                <a:stretch>
                  <a:fillRect l="-4" t="-37" r="-862" b="37"/>
                </a:stretch>
              </a:blipFill>
            </p:spPr>
            <p:txBody>
              <a:bodyPr/>
              <a:lstStyle/>
              <a:p>
                <a:r>
                  <a:rPr lang="zh-CN" altLang="en-US">
                    <a:noFill/>
                  </a:rPr>
                  <a:t> </a:t>
                </a:r>
              </a:p>
            </p:txBody>
          </p:sp>
        </mc:Fallback>
      </mc:AlternateContent>
      <p:sp>
        <p:nvSpPr>
          <p:cNvPr id="3" name="QC_5_AN.54_1#507865c0f.bracket?pid=2581754a3&amp;color=0,0,0&amp;vpa=18&amp;vtp=1"/>
          <p:cNvSpPr/>
          <p:nvPr/>
        </p:nvSpPr>
        <p:spPr>
          <a:xfrm>
            <a:off x="1176401" y="1788864"/>
            <a:ext cx="357188" cy="406400"/>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53_3#507865c0f?iti=4&amp;htil=1&amp;pid=2581754a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478024" y="2560516"/>
            <a:ext cx="1856232" cy="152704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53_4#507865c0f?iti=5&amp;htil=1&amp;pid=2581754a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25512" y="2313628"/>
            <a:ext cx="2523744" cy="17739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53_5#507865c0f?iti=4&amp;htil=1&amp;pid=2581754a3&amp;color=0,0,0&amp;vtp=1"/>
          <p:cNvSpPr/>
          <p:nvPr/>
        </p:nvSpPr>
        <p:spPr>
          <a:xfrm>
            <a:off x="3250565" y="4214564"/>
            <a:ext cx="311150" cy="367411"/>
          </a:xfrm>
          <a:prstGeom prst="rect">
            <a:avLst/>
          </a:prstGeom>
          <a:noFill/>
        </p:spPr>
        <p:txBody>
          <a:bodyPr wrap="square" lIns="0" tIns="0" rIns="0" bIns="0" rtlCol="0" anchor="t"/>
          <a:lstStyle/>
          <a:p>
            <a:pPr algn="ctr" latinLnBrk="1">
              <a:lnSpc>
                <a:spcPct val="132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53_6#507865c0f?iti=5&amp;htil=1&amp;pid=2581754a3&amp;color=0,0,0&amp;vtp=1"/>
          <p:cNvSpPr/>
          <p:nvPr/>
        </p:nvSpPr>
        <p:spPr>
          <a:xfrm>
            <a:off x="8631809" y="4214564"/>
            <a:ext cx="311150" cy="367411"/>
          </a:xfrm>
          <a:prstGeom prst="rect">
            <a:avLst/>
          </a:prstGeom>
          <a:noFill/>
        </p:spPr>
        <p:txBody>
          <a:bodyPr wrap="square" lIns="0" tIns="0" rIns="0" bIns="0" rtlCol="0" anchor="t"/>
          <a:lstStyle/>
          <a:p>
            <a:pPr algn="ctr" latinLnBrk="1">
              <a:lnSpc>
                <a:spcPct val="132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5_BD.53_7#507865c0f.choices?pid=2581754a3&amp;color=0,0,0&amp;vtp=1&amp;bbb=1"/>
              <p:cNvSpPr/>
              <p:nvPr/>
            </p:nvSpPr>
            <p:spPr>
              <a:xfrm>
                <a:off x="722376" y="4663162"/>
                <a:ext cx="10753344" cy="16256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A.图甲中结构①的复制发生在分裂间期</a:t>
                </a:r>
                <a:endParaRPr lang="en-US" altLang="zh-CN" sz="2000" dirty="0"/>
              </a:p>
              <a:p>
                <a:pPr latinLnBrk="1">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.图甲中结构③是有丝分裂末期出现的细胞板</a:t>
                </a:r>
                <a:endParaRPr lang="en-US" altLang="zh-CN" sz="2000" dirty="0"/>
              </a:p>
              <a:p>
                <a:pPr latinLnBrk="1">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段的变化是着丝粒分裂导致的</a:t>
                </a:r>
                <a:endParaRPr lang="en-US" altLang="zh-CN" sz="2000" dirty="0"/>
              </a:p>
              <a:p>
                <a:pPr latinLnBrk="1">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.图甲细胞处于图乙的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段，含有92个核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endParaRPr lang="en-US" altLang="zh-CN" sz="2000" dirty="0"/>
              </a:p>
            </p:txBody>
          </p:sp>
        </mc:Choice>
        <mc:Fallback>
          <p:sp>
            <p:nvSpPr>
              <p:cNvPr id="8" name="QC_5_BD.53_7#507865c0f.choices?pid=2581754a3&amp;color=0,0,0&amp;vtp=1&amp;bbb=1"/>
              <p:cNvSpPr>
                <a:spLocks noRot="1" noChangeAspect="1" noMove="1" noResize="1" noEditPoints="1" noAdjustHandles="1" noChangeArrowheads="1" noChangeShapeType="1" noTextEdit="1"/>
              </p:cNvSpPr>
              <p:nvPr/>
            </p:nvSpPr>
            <p:spPr>
              <a:xfrm>
                <a:off x="722376" y="4663162"/>
                <a:ext cx="10753344" cy="1625600"/>
              </a:xfrm>
              <a:prstGeom prst="rect">
                <a:avLst/>
              </a:prstGeom>
              <a:blipFill rotWithShape="1">
                <a:blip r:embed="rId4"/>
                <a:stretch>
                  <a:fillRect l="-4" t="-22" b="2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55_1#507865c0f?pid=2581754a3&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图甲为有丝分裂中期的图像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，①为中心体，②为染色体，③为赤道板位置（虚拟的平面），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星射线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（纺锤丝）。图乙为每条染色体上的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表示着丝粒分裂。</a:t>
                </a:r>
                <a:endParaRPr lang="en-US" altLang="zh-CN" sz="2000" dirty="0"/>
              </a:p>
            </p:txBody>
          </p:sp>
        </mc:Choice>
        <mc:Fallback>
          <p:sp>
            <p:nvSpPr>
              <p:cNvPr id="2" name="QC_5_EX.55_1#507865c0f?pid=2581754a3&amp;color=0,0,0&amp;mp=1&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402"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6_1#507865c0f?pid=2581754a3&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图甲中①为中心体，中心体在间期复制，在前期移向细胞两极，A正确；③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为赤道板位置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但赤道板是虚拟结构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，人骨髓造血干细胞不会出现细胞板，B错误；图乙中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段每条染色体上</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数目由2变为1，这是由于着丝粒分裂，姐妹染色单体分开，C正确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图甲细胞处于有丝分裂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，处于图乙的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段，含有92个核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分子，D正确。</a:t>
                </a:r>
                <a:endParaRPr lang="en-US" altLang="zh-CN" sz="2200" dirty="0"/>
              </a:p>
            </p:txBody>
          </p:sp>
        </mc:Choice>
        <mc:Fallback>
          <p:sp>
            <p:nvSpPr>
              <p:cNvPr id="2" name="QC_5_AS.56_1#507865c0f?pid=2581754a3&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48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7_1#11a4be3b3?sp=1&amp;pid=2581754a3&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3.图甲表示某动物细胞有丝分裂过程中某一时期的图像，图乙、丙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丁分别是对该动物细胞周期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不同时期的染色体数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、染色单体数和核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分子数（用图乙、丙、丁中的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的统计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下列有关叙述中正确的是(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7_1#11a4be3b3?sp=1&amp;pid=2581754a3&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1394" b="33"/>
                </a:stretch>
              </a:blipFill>
            </p:spPr>
            <p:txBody>
              <a:bodyPr/>
              <a:lstStyle/>
              <a:p>
                <a:r>
                  <a:rPr lang="zh-CN" altLang="en-US">
                    <a:noFill/>
                  </a:rPr>
                  <a:t> </a:t>
                </a:r>
              </a:p>
            </p:txBody>
          </p:sp>
        </mc:Fallback>
      </mc:AlternateContent>
      <p:sp>
        <p:nvSpPr>
          <p:cNvPr id="3" name="QC_5_AN.58_1#11a4be3b3.bracket?pid=2581754a3&amp;color=0,0,0&amp;vpa=19&amp;vtp=1"/>
          <p:cNvSpPr/>
          <p:nvPr/>
        </p:nvSpPr>
        <p:spPr>
          <a:xfrm>
            <a:off x="3716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57_2#11a4be3b3?htil=8&amp;pid=2581754a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129354" y="2478728"/>
            <a:ext cx="5239512" cy="165506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57_3#11a4be3b3.choices?htil=8&amp;pid=2581754a3&amp;color=0,0,0&amp;vtp=1&amp;bbb=1&amp;hb=1"/>
              <p:cNvSpPr/>
              <p:nvPr/>
            </p:nvSpPr>
            <p:spPr>
              <a:xfrm>
                <a:off x="722376" y="2389862"/>
                <a:ext cx="5376672"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A.该动物的体细胞中都含有4条染色体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分别表示染色体、核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染色单体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.图丙可以表示图甲所示时期的染色体、核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和染色单体的数量关系</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.图丁所示细胞正处于有丝分裂后期</a:t>
                </a:r>
                <a:endParaRPr lang="en-US" altLang="zh-CN" sz="2000" dirty="0"/>
              </a:p>
            </p:txBody>
          </p:sp>
        </mc:Choice>
        <mc:Fallback>
          <p:sp>
            <p:nvSpPr>
              <p:cNvPr id="5" name="QC_5_BD.57_3#11a4be3b3.choices?htil=8&amp;pid=2581754a3&amp;color=0,0,0&amp;vtp=1&amp;bbb=1&amp;hb=1"/>
              <p:cNvSpPr>
                <a:spLocks noRot="1" noChangeAspect="1" noMove="1" noResize="1" noEditPoints="1" noAdjustHandles="1" noChangeArrowheads="1" noChangeShapeType="1" noTextEdit="1"/>
              </p:cNvSpPr>
              <p:nvPr/>
            </p:nvSpPr>
            <p:spPr>
              <a:xfrm>
                <a:off x="722376" y="2389862"/>
                <a:ext cx="5376672" cy="2781300"/>
              </a:xfrm>
              <a:prstGeom prst="rect">
                <a:avLst/>
              </a:prstGeom>
              <a:blipFill rotWithShape="1">
                <a:blip r:embed="rId3"/>
                <a:stretch>
                  <a:fillRect l="-7" t="-13" r="9"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9_1#11a4be3b3?pid=2581754a3&amp;color=0,0,0&amp;vtp=1&amp;bt=1&amp;bbb=1&amp;hb=1"/>
              <p:cNvSpPr/>
              <p:nvPr/>
            </p:nvSpPr>
            <p:spPr>
              <a:xfrm>
                <a:off x="722376" y="972000"/>
                <a:ext cx="10753344" cy="27686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图甲细胞处于有丝分裂后期，细胞中有8条染色体，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因此该二倍体动物处于有丝分裂后期</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末期的体细胞内有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8条染色体，A错误；据题意和图示分析可知，图丙与图丁均不含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示染色单体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表示染色体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图甲所示时期是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有丝分裂后期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，图丙所代表的时期可以是有丝分裂后期或末期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因此图丙可以表示图甲所示时期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和染色单体的数量关系，C正确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图丁所示细胞可能处于一次分裂完成时或分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裂间期的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59_1#11a4be3b3?pid=2581754a3&amp;color=0,0,0&amp;vtp=1&amp;bt=1&amp;bbb=1&amp;hb=1"/>
              <p:cNvSpPr>
                <a:spLocks noRot="1" noChangeAspect="1" noMove="1" noResize="1" noEditPoints="1" noAdjustHandles="1" noChangeArrowheads="1" noChangeShapeType="1" noTextEdit="1"/>
              </p:cNvSpPr>
              <p:nvPr/>
            </p:nvSpPr>
            <p:spPr>
              <a:xfrm>
                <a:off x="722376" y="972000"/>
                <a:ext cx="10753344" cy="2768600"/>
              </a:xfrm>
              <a:prstGeom prst="rect">
                <a:avLst/>
              </a:prstGeom>
              <a:blipFill rotWithShape="1">
                <a:blip r:embed="rId1"/>
                <a:stretch>
                  <a:fillRect l="-4" t="-16" r="-1211"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1d7c0754f?pid=938c03c31&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下列有关细胞增殖的说法，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1d7c0754f.bracket?pid=938c03c31&amp;color=0,0,0&amp;vpa=1&amp;vtp=1"/>
          <p:cNvSpPr/>
          <p:nvPr/>
        </p:nvSpPr>
        <p:spPr>
          <a:xfrm>
            <a:off x="8753539" y="969264"/>
            <a:ext cx="357188"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_2#1d7c0754f.choices?pid=938c03c31&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A.单细胞生物通过细胞增殖增加个体数目</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.多细胞生物通过细胞增殖发育为成熟个体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.细胞增殖是生物体生长、发育、繁殖、遗传的基础</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.细胞增殖包括物质准备和细胞分裂两个相连续的过程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0_1#44f832870?sp=1&amp;pid=2581754a3&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细胞周期蛋白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和周期蛋白依赖性激酶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CDK</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是两类调节细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胞周期的蛋白质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本身没有酶活性，需</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CDK</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激活其活性，进而启动细胞周期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0_1#44f832870?sp=1&amp;pid=2581754a3&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5_AN.61_1#44f832870.bracket?pid=2581754a3&amp;color=0,0,0&amp;vpa=20&amp;vtp=1"/>
          <p:cNvSpPr/>
          <p:nvPr/>
        </p:nvSpPr>
        <p:spPr>
          <a:xfrm>
            <a:off x="1684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60_2#44f832870?htil=9&amp;pid=2581754a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7587" y="2478728"/>
            <a:ext cx="3877056" cy="21396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60_3#44f832870.choices?htil=9&amp;pid=2581754a3&amp;color=0,0,0&amp;vtp=1&amp;bbb=1&amp;hb=1"/>
              <p:cNvSpPr/>
              <p:nvPr/>
            </p:nvSpPr>
            <p:spPr>
              <a:xfrm>
                <a:off x="722376" y="2389862"/>
                <a:ext cx="6739128"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A.只有连续分裂的细胞才有细胞周期，如干细胞、癌细胞等</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.细胞由静止状态进入细胞周期时首先合成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为了使更多的细胞停留在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交界处，可以加入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抑制剂</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后，细胞进入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染色质会缩短并螺旋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化成为染色体</a:t>
                </a:r>
                <a:endParaRPr lang="en-US" altLang="zh-CN" sz="2000" dirty="0"/>
              </a:p>
            </p:txBody>
          </p:sp>
        </mc:Choice>
        <mc:Fallback>
          <p:sp>
            <p:nvSpPr>
              <p:cNvPr id="5" name="QC_5_BD.60_3#44f832870.choices?htil=9&amp;pid=2581754a3&amp;color=0,0,0&amp;vtp=1&amp;bbb=1&amp;hb=1"/>
              <p:cNvSpPr>
                <a:spLocks noRot="1" noChangeAspect="1" noMove="1" noResize="1" noEditPoints="1" noAdjustHandles="1" noChangeArrowheads="1" noChangeShapeType="1" noTextEdit="1"/>
              </p:cNvSpPr>
              <p:nvPr/>
            </p:nvSpPr>
            <p:spPr>
              <a:xfrm>
                <a:off x="722376" y="2389862"/>
                <a:ext cx="6739128" cy="2781300"/>
              </a:xfrm>
              <a:prstGeom prst="rect">
                <a:avLst/>
              </a:prstGeom>
              <a:blipFill rotWithShape="1">
                <a:blip r:embed="rId3"/>
                <a:stretch>
                  <a:fillRect l="-6" t="-13" r="4"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2_1#44f832870?pid=2581754a3&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细胞周期是指连续分裂的细胞，从一次分裂完成时开始，到下一次分裂完成时为止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连续分裂的细胞才有细胞周期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，干细胞具有分裂能力，癌细胞能无限增殖，所以干细胞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癌细胞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均有细胞周期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，A正确；细胞由静止状态进入细胞周期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即进入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，首先合成的是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合成抑制剂会抑制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停留在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交界处的细胞会增多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后，细胞进入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期的前期，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染色质会缩短并螺旋化成为染色体</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62_1#44f832870?pid=2581754a3&amp;color=0,0,0&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40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3_1#d2123ee08?sp=1&amp;pid=2581754a3&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［河北沧衡八校联盟2024期中］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研究表明，葡萄糖能调节甲基化转移酶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而影响细胞的增殖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。为进一步探究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在葡萄糖诱导下的作用机制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研究人员以大鼠肾小管</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上皮细胞为材料进行了相关实验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分裂间期分为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各时期按顺序进</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3_1#d2123ee08?sp=1&amp;pid=2581754a3&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106" b="2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7" name="QC_5_BD.63_2#d2123ee08?colgroup=16,8,15&amp;pid=2581754a3&amp;color=0,0,0&amp;vtp=1&amp;bbb=1"/>
              <p:cNvGraphicFramePr>
                <a:graphicFrameLocks noGrp="1"/>
              </p:cNvGraphicFramePr>
              <p:nvPr/>
            </p:nvGraphicFramePr>
            <p:xfrm>
              <a:off x="722376" y="2935928"/>
              <a:ext cx="10698480" cy="2298700"/>
            </p:xfrm>
            <a:graphic>
              <a:graphicData uri="http://schemas.openxmlformats.org/drawingml/2006/table">
                <a:tbl>
                  <a:tblPr/>
                  <a:tblGrid>
                    <a:gridCol w="4343400"/>
                    <a:gridCol w="2231136"/>
                    <a:gridCol w="1371600"/>
                    <a:gridCol w="1362456"/>
                    <a:gridCol w="1389888"/>
                  </a:tblGrid>
                  <a:tr h="459740">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分裂间期各阶段细胞比例/%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vMerge="1">
                      <a:tcPr/>
                    </a:tc>
                    <a:tc vMerge="1">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63.67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高糖组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85.96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63.13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高糖</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合成抑制剂组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94.88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7" name="QC_5_BD.63_2#d2123ee08?colgroup=16,8,15&amp;pid=2581754a3&amp;color=0,0,0&amp;vtp=1&amp;bbb=1"/>
              <p:cNvGraphicFramePr>
                <a:graphicFrameLocks noGrp="1"/>
              </p:cNvGraphicFramePr>
              <p:nvPr/>
            </p:nvGraphicFramePr>
            <p:xfrm>
              <a:off x="722376" y="2935928"/>
              <a:ext cx="10698480" cy="2298700"/>
            </p:xfrm>
            <a:graphic>
              <a:graphicData uri="http://schemas.openxmlformats.org/drawingml/2006/table">
                <a:tbl>
                  <a:tblPr/>
                  <a:tblGrid>
                    <a:gridCol w="4343400"/>
                    <a:gridCol w="2231136"/>
                    <a:gridCol w="1371600"/>
                    <a:gridCol w="1362456"/>
                    <a:gridCol w="1389888"/>
                  </a:tblGrid>
                  <a:tr h="459740">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分裂间期各阶段细胞比例/%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vMerge="1">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63.67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高糖组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85.96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63.13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94.88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C_5_BD.63_3#d2123ee08?pid=2581754a3&amp;color=0,0,0&amp;vtp=1&amp;bbb=1"/>
              <p:cNvSpPr/>
              <p:nvPr/>
            </p:nvSpPr>
            <p:spPr>
              <a:xfrm>
                <a:off x="722376" y="5374328"/>
                <a:ext cx="10753344" cy="431800"/>
              </a:xfrm>
              <a:prstGeom prst="rect">
                <a:avLst/>
              </a:prstGeom>
              <a:noFill/>
            </p:spPr>
            <p:txBody>
              <a:bodyPr wrap="none" lIns="0" tIns="0" rIns="0" bIns="0" rtlCol="0" anchor="t"/>
              <a:lstStyle/>
              <a:p>
                <a:pPr algn="l" latinLnBrk="1">
                  <a:lnSpc>
                    <a:spcPts val="34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对照组和高糖组的葡萄糖浓度分别为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63_3#d2123ee08?pid=2581754a3&amp;color=0,0,0&amp;vtp=1&amp;bbb=1"/>
              <p:cNvSpPr>
                <a:spLocks noRot="1" noChangeAspect="1" noMove="1" noResize="1" noEditPoints="1" noAdjustHandles="1" noChangeArrowheads="1" noChangeShapeType="1" noTextEdit="1"/>
              </p:cNvSpPr>
              <p:nvPr/>
            </p:nvSpPr>
            <p:spPr>
              <a:xfrm>
                <a:off x="722376" y="5374328"/>
                <a:ext cx="10753344" cy="431800"/>
              </a:xfrm>
              <a:prstGeom prst="rect">
                <a:avLst/>
              </a:prstGeom>
              <a:blipFill rotWithShape="1">
                <a:blip r:embed="rId3"/>
                <a:stretch>
                  <a:fillRect l="-4" t="-75" b="7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5_1#d2123ee08.choices?pid=2581754a3&amp;color=0,0,0&amp;vtp=1&amp;bt=1&amp;bbb=1"/>
              <p:cNvSpPr/>
              <p:nvPr/>
            </p:nvSpPr>
            <p:spPr>
              <a:xfrm>
                <a:off x="722376" y="972000"/>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A.该实验的自变量是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会促进细胞从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.高糖可能促进</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的合成，进而抑制细胞增殖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，需要核糖体的参与</a:t>
                </a:r>
                <a:endParaRPr lang="en-US" altLang="zh-CN" sz="2000" dirty="0"/>
              </a:p>
            </p:txBody>
          </p:sp>
        </mc:Choice>
        <mc:Fallback>
          <p:sp>
            <p:nvSpPr>
              <p:cNvPr id="2" name="QC_5_BD.65_1#d2123ee08.choices?pid=2581754a3&amp;color=0,0,0&amp;vtp=1&amp;bt=1&amp;bbb=1"/>
              <p:cNvSpPr>
                <a:spLocks noRot="1" noChangeAspect="1" noMove="1" noResize="1" noEditPoints="1" noAdjustHandles="1" noChangeArrowheads="1" noChangeShapeType="1" noTextEdit="1"/>
              </p:cNvSpPr>
              <p:nvPr/>
            </p:nvSpPr>
            <p:spPr>
              <a:xfrm>
                <a:off x="722376" y="972000"/>
                <a:ext cx="10753344" cy="1866900"/>
              </a:xfrm>
              <a:prstGeom prst="rect">
                <a:avLst/>
              </a:prstGeom>
              <a:blipFill rotWithShape="1">
                <a:blip r:embed="rId1"/>
                <a:stretch>
                  <a:fillRect l="-4" t="-24" b="24"/>
                </a:stretch>
              </a:blipFill>
            </p:spPr>
            <p:txBody>
              <a:bodyPr/>
              <a:lstStyle/>
              <a:p>
                <a:r>
                  <a:rPr lang="zh-CN" altLang="en-US">
                    <a:noFill/>
                  </a:rPr>
                  <a:t> </a:t>
                </a:r>
              </a:p>
            </p:txBody>
          </p:sp>
        </mc:Fallback>
      </mc:AlternateContent>
      <p:sp>
        <p:nvSpPr>
          <p:cNvPr id="3" name="QC_5_AN.64_1#d2123ee08.bracket?pid=2581754a3&amp;color=0,0,0&amp;vpa=21&amp;vtp=1&amp;answeroption=C"/>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smtClean="0">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6_1#d2123ee08?pid=2581754a3&amp;color=0,0,0&amp;mp=1&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图表转换</a:t>
            </a:r>
            <a:endParaRPr lang="en-US" altLang="zh-CN" sz="2000" dirty="0"/>
          </a:p>
        </p:txBody>
      </p:sp>
      <p:sp>
        <p:nvSpPr>
          <p:cNvPr id="3" name="QC_5_EX.66_2#d2123ee08?pid=2581754a3&amp;color=0,0,0&amp;vtp=1&amp;bbb=1"/>
          <p:cNvSpPr/>
          <p:nvPr/>
        </p:nvSpPr>
        <p:spPr>
          <a:xfrm>
            <a:off x="722376" y="1474446"/>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题表信息可转换为如下柱状图：</a:t>
            </a:r>
            <a:endParaRPr lang="en-US" altLang="zh-CN" sz="2000" dirty="0"/>
          </a:p>
        </p:txBody>
      </p:sp>
      <p:pic>
        <p:nvPicPr>
          <p:cNvPr id="4" name="QC_5_EX.66_3#d2123ee08?pid=2581754a3&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87316" y="2070296"/>
            <a:ext cx="4082200" cy="4139899"/>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7_1#d2123ee08?pid=2581754a3&amp;color=0,0,0&amp;mp=1&amp;vtp=1&amp;bt=1&amp;bbb=1"/>
              <p:cNvSpPr/>
              <p:nvPr/>
            </p:nvSpPr>
            <p:spPr>
              <a:xfrm>
                <a:off x="722376" y="972000"/>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的有无和葡萄糖的浓度，A错误。</a:t>
                </a:r>
                <a:endParaRPr lang="en-US" altLang="zh-CN" sz="2200" dirty="0"/>
              </a:p>
            </p:txBody>
          </p:sp>
        </mc:Choice>
        <mc:Fallback>
          <p:sp>
            <p:nvSpPr>
              <p:cNvPr id="2" name="QC_5_AS.67_1#d2123ee08?pid=2581754a3&amp;color=0,0,0&amp;mp=1&amp;vtp=1&amp;bt=1&amp;bbb=1"/>
              <p:cNvSpPr>
                <a:spLocks noRot="1" noChangeAspect="1" noMove="1" noResize="1" noEditPoints="1" noAdjustHandles="1" noChangeArrowheads="1" noChangeShapeType="1" noTextEdit="1"/>
              </p:cNvSpPr>
              <p:nvPr/>
            </p:nvSpPr>
            <p:spPr>
              <a:xfrm>
                <a:off x="722376" y="972000"/>
                <a:ext cx="10753344" cy="482600"/>
              </a:xfrm>
              <a:prstGeom prst="rect">
                <a:avLst/>
              </a:prstGeom>
              <a:blipFill rotWithShape="1">
                <a:blip r:embed="rId1"/>
                <a:stretch>
                  <a:fillRect l="-4" t="-93" b="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8_1#b7752ead0?sp=1&amp;pid=2581754a3&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［吉林BEST合作体2025高一上期末］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图1是某动物细胞细胞周期不同时期的模式图，图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丝分裂过程中姐妹染色单体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的切面变化及运行轨迹</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位置依次变化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的路径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68_1#b7752ead0?sp=1&amp;pid=2581754a3&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407" b="33"/>
                </a:stretch>
              </a:blipFill>
            </p:spPr>
            <p:txBody>
              <a:bodyPr/>
              <a:lstStyle/>
              <a:p>
                <a:r>
                  <a:rPr lang="zh-CN" altLang="en-US">
                    <a:noFill/>
                  </a:rPr>
                  <a:t> </a:t>
                </a:r>
              </a:p>
            </p:txBody>
          </p:sp>
        </mc:Fallback>
      </mc:AlternateContent>
      <p:pic>
        <p:nvPicPr>
          <p:cNvPr id="3" name="QO_5_BD.68_3#b7752ead0?iti=6&amp;htil=1&amp;pid=2581754a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487168" y="2478728"/>
            <a:ext cx="1837944" cy="240487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BD.68_4#b7752ead0?iti=7&amp;htil=1&amp;pid=2581754a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00416" y="3594296"/>
            <a:ext cx="1764792" cy="12893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68_5#b7752ead0?iti=6&amp;htil=1&amp;pid=2581754a3&amp;color=0,0,0&amp;vtp=1&amp;bbb=1"/>
          <p:cNvSpPr/>
          <p:nvPr/>
        </p:nvSpPr>
        <p:spPr>
          <a:xfrm>
            <a:off x="3175952" y="501060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68_6#b7752ead0?iti=7&amp;htil=1&amp;pid=2581754a3&amp;color=0,0,0&amp;vtp=1&amp;bbb=1"/>
          <p:cNvSpPr/>
          <p:nvPr/>
        </p:nvSpPr>
        <p:spPr>
          <a:xfrm>
            <a:off x="8552624" y="501060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9_1#819c38571?pid=b7752ead0&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细胞分裂的正确顺序应为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填标号）。</a:t>
                </a:r>
                <a:endParaRPr lang="en-US" altLang="zh-CN" sz="2000" dirty="0">
                  <a:solidFill>
                    <a:srgbClr val="000000"/>
                  </a:solidFill>
                </a:endParaRPr>
              </a:p>
            </p:txBody>
          </p:sp>
        </mc:Choice>
        <mc:Fallback>
          <p:sp>
            <p:nvSpPr>
              <p:cNvPr id="2" name="QB_6_BD.69_1#819c38571?pid=b7752ead0&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70_1#819c38571.blank?pid=b7752ead0&amp;color=0,0,0&amp;vpa=22&amp;vtp=1&amp;bbb=1"/>
              <p:cNvSpPr/>
              <p:nvPr/>
            </p:nvSpPr>
            <p:spPr>
              <a:xfrm>
                <a:off x="5094351" y="1012952"/>
                <a:ext cx="2224088"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solidFill>
                    <a:srgbClr val="00B050"/>
                  </a:solidFill>
                </a:endParaRPr>
              </a:p>
            </p:txBody>
          </p:sp>
        </mc:Choice>
        <mc:Fallback>
          <p:sp>
            <p:nvSpPr>
              <p:cNvPr id="3" name="QB_6_AN.70_1#819c38571.blank?pid=b7752ead0&amp;color=0,0,0&amp;vpa=22&amp;vtp=1&amp;bbb=1"/>
              <p:cNvSpPr>
                <a:spLocks noRot="1" noChangeAspect="1" noMove="1" noResize="1" noEditPoints="1" noAdjustHandles="1" noChangeArrowheads="1" noChangeShapeType="1" noTextEdit="1"/>
              </p:cNvSpPr>
              <p:nvPr/>
            </p:nvSpPr>
            <p:spPr>
              <a:xfrm>
                <a:off x="5094351" y="1012952"/>
                <a:ext cx="2224088" cy="317500"/>
              </a:xfrm>
              <a:prstGeom prst="rect">
                <a:avLst/>
              </a:prstGeom>
              <a:blipFill rotWithShape="1">
                <a:blip r:embed="rId2"/>
                <a:stretch>
                  <a:fillRect l="-17" t="-3640" r="3" b="40"/>
                </a:stretch>
              </a:blipFill>
            </p:spPr>
            <p:txBody>
              <a:bodyPr/>
              <a:lstStyle/>
              <a:p>
                <a:r>
                  <a:rPr lang="zh-CN" altLang="en-US">
                    <a:noFill/>
                  </a:rPr>
                  <a:t> </a:t>
                </a:r>
              </a:p>
            </p:txBody>
          </p:sp>
        </mc:Fallback>
      </mc:AlternateContent>
      <p:sp>
        <p:nvSpPr>
          <p:cNvPr id="4" name="QB_6_AN.71_1#819c38571.blank?pid=b7752ead0&amp;color=0,0,0&amp;vpa=23&amp;vtp=1&amp;bbb=1"/>
          <p:cNvSpPr/>
          <p:nvPr/>
        </p:nvSpPr>
        <p:spPr>
          <a:xfrm>
            <a:off x="1239901" y="13883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甲、丙</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72_1#819c38571?pid=b7752ead0&amp;color=0,0,0&amp;vtp=1&amp;bt=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图1中，甲是有丝分裂前期，乙是分裂间期，丙是有丝分裂中期，丁是有丝分裂后期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此细胞分裂先后顺序是乙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丁；染色体数∶核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的细胞中存在姐妹染色单</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，故包括甲、丙。</a:t>
                </a:r>
                <a:endParaRPr lang="en-US" altLang="zh-CN" sz="2200" dirty="0">
                  <a:solidFill>
                    <a:srgbClr val="000000"/>
                  </a:solidFill>
                </a:endParaRPr>
              </a:p>
            </p:txBody>
          </p:sp>
        </mc:Choice>
        <mc:Fallback>
          <p:sp>
            <p:nvSpPr>
              <p:cNvPr id="5" name="QB_6_AS.72_1#819c38571?pid=b7752ead0&amp;color=0,0,0&amp;vtp=1&amp;bt=1&amp;bbb=1&amp;hb=1"/>
              <p:cNvSpPr>
                <a:spLocks noRot="1" noChangeAspect="1" noMove="1" noResize="1" noEditPoints="1" noAdjustHandles="1" noChangeArrowheads="1" noChangeShapeType="1" noTextEdit="1"/>
              </p:cNvSpPr>
              <p:nvPr/>
            </p:nvSpPr>
            <p:spPr>
              <a:xfrm>
                <a:off x="722376" y="1938020"/>
                <a:ext cx="10753344" cy="1384300"/>
              </a:xfrm>
              <a:prstGeom prst="rect">
                <a:avLst/>
              </a:prstGeom>
              <a:blipFill rotWithShape="1">
                <a:blip r:embed="rId3"/>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73_1#0f812db6a?pid=b7752ead0&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（2）图2中的姐妹染色单体</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处于位置②时，对应图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，此时期细胞的主要特征是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73_1#0f812db6a?pid=b7752ead0&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b="28"/>
                </a:stretch>
              </a:blipFill>
            </p:spPr>
            <p:txBody>
              <a:bodyPr/>
              <a:lstStyle/>
              <a:p>
                <a:r>
                  <a:rPr lang="zh-CN" altLang="en-US">
                    <a:noFill/>
                  </a:rPr>
                  <a:t> </a:t>
                </a:r>
              </a:p>
            </p:txBody>
          </p:sp>
        </mc:Fallback>
      </mc:AlternateContent>
      <p:sp>
        <p:nvSpPr>
          <p:cNvPr id="3" name="QB_6_AN.74_1#0f812db6a.blank?pid=b7752ead0&amp;color=0,0,0&amp;vpa=24&amp;vtp=1"/>
          <p:cNvSpPr/>
          <p:nvPr/>
        </p:nvSpPr>
        <p:spPr>
          <a:xfrm>
            <a:off x="7539101" y="93116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p:sp>
        <p:nvSpPr>
          <p:cNvPr id="4" name="QB_6_AN.75_1#0f812db6a.blank?pid=b7752ead0&amp;color=0,0,0&amp;vpa=25&amp;vtp=1&amp;bbb=1"/>
          <p:cNvSpPr/>
          <p:nvPr/>
        </p:nvSpPr>
        <p:spPr>
          <a:xfrm>
            <a:off x="731901" y="1388364"/>
            <a:ext cx="5772150" cy="457200"/>
          </a:xfrm>
          <a:prstGeom prst="rect">
            <a:avLst/>
          </a:prstGeom>
          <a:noFill/>
        </p:spPr>
        <p:txBody>
          <a:bodyPr wrap="none" lIns="0" tIns="0" rIns="0" bIns="0" rtlCol="0" anchor="t"/>
          <a:lstStyle/>
          <a:p>
            <a:pPr algn="ct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每条染色体的着丝粒排列在细胞中央的一个平面上</a:t>
            </a:r>
            <a:endParaRPr lang="en-US" altLang="zh-CN" sz="2000" dirty="0"/>
          </a:p>
        </p:txBody>
      </p:sp>
      <mc:AlternateContent xmlns:mc="http://schemas.openxmlformats.org/markup-compatibility/2006">
        <mc:Choice xmlns:a14="http://schemas.microsoft.com/office/drawing/2010/main" Requires="a14">
          <p:sp>
            <p:nvSpPr>
              <p:cNvPr id="5" name="QB_6_AS.76_1#0f812db6a?pid=b7752ead0&amp;color=0,0,0&amp;vtp=1&amp;bt=1&amp;bbb=1&amp;hb=1"/>
              <p:cNvSpPr/>
              <p:nvPr/>
            </p:nvSpPr>
            <p:spPr>
              <a:xfrm>
                <a:off x="722376" y="18923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图2中的姐妹染色单体</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处于位置②时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即染色体的着丝粒排列在细胞中央的一个平面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，属于有丝分裂中期，即图1中丙。</a:t>
                </a:r>
                <a:endParaRPr lang="en-US" altLang="zh-CN" sz="2200" dirty="0"/>
              </a:p>
            </p:txBody>
          </p:sp>
        </mc:Choice>
        <mc:Fallback>
          <p:sp>
            <p:nvSpPr>
              <p:cNvPr id="5" name="QB_6_AS.76_1#0f812db6a?pid=b7752ead0&amp;color=0,0,0&amp;vtp=1&amp;bt=1&amp;bbb=1&amp;hb=1"/>
              <p:cNvSpPr>
                <a:spLocks noRot="1" noChangeAspect="1" noMove="1" noResize="1" noEditPoints="1" noAdjustHandles="1" noChangeArrowheads="1" noChangeShapeType="1" noTextEdit="1"/>
              </p:cNvSpPr>
              <p:nvPr/>
            </p:nvSpPr>
            <p:spPr>
              <a:xfrm>
                <a:off x="722376" y="1892300"/>
                <a:ext cx="10753344" cy="965200"/>
              </a:xfrm>
              <a:prstGeom prst="rect">
                <a:avLst/>
              </a:prstGeom>
              <a:blipFill rotWithShape="1">
                <a:blip r:embed="rId2"/>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7_1#f1599afb0?sp=1&amp;pid=b7752ead0&amp;color=0,0,0&amp;vtp=1&amp;bt=1&amp;bbb=1&amp;hb=1"/>
          <p:cNvSpPr/>
          <p:nvPr/>
        </p:nvSpPr>
        <p:spPr>
          <a:xfrm>
            <a:off x="722376" y="972000"/>
            <a:ext cx="10753344" cy="2743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（3）某科研小组开展了重铬酸钾溶液对大蒜根尖细胞有丝分裂影响的实验探究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经重铬酸钾溶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液处理后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，能够观察到“染色体桥”现象，如图3所示。这是由于一条染色体上的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条姐妹染色单</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体的末端发生黏合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，向两极移动时形成的异常现象。随后在“染色体桥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的两个着丝粒之间的任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意位置发生断裂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，形成的两条子染色体移向细胞两极。据图3分析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能够观察到染色体桥的时期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图4中可正确表示“染色体桥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现象和断裂位置的图示是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。这样形成的子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细胞染色体数目</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填“多于”“少于”或“等于”）亲代细胞。</a:t>
            </a:r>
            <a:endParaRPr lang="en-US" altLang="zh-CN" sz="2000" dirty="0"/>
          </a:p>
        </p:txBody>
      </p:sp>
      <p:sp>
        <p:nvSpPr>
          <p:cNvPr id="3" name="QB_6_AN.78_1#f1599afb0.blank?pid=b7752ead0&amp;color=0,0,0&amp;vpa=26&amp;vtp=1&amp;bbb=1"/>
          <p:cNvSpPr/>
          <p:nvPr/>
        </p:nvSpPr>
        <p:spPr>
          <a:xfrm>
            <a:off x="985901" y="2762700"/>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有丝分裂后期</a:t>
            </a:r>
            <a:endParaRPr lang="en-US" altLang="zh-CN" sz="2000" dirty="0"/>
          </a:p>
        </p:txBody>
      </p:sp>
      <p:sp>
        <p:nvSpPr>
          <p:cNvPr id="4" name="QB_6_AN.79_1#f1599afb0.blank?pid=b7752ead0&amp;color=0,0,0&amp;vpa=27&amp;vtp=1"/>
          <p:cNvSpPr/>
          <p:nvPr/>
        </p:nvSpPr>
        <p:spPr>
          <a:xfrm>
            <a:off x="9237726" y="27627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B_6_AN.80_1#f1599afb0.blank?pid=b7752ead0&amp;color=0,0,0&amp;vpa=28&amp;vtp=1&amp;bbb=1"/>
          <p:cNvSpPr/>
          <p:nvPr/>
        </p:nvSpPr>
        <p:spPr>
          <a:xfrm>
            <a:off x="2509901" y="32199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等于</a:t>
            </a:r>
            <a:endParaRPr lang="en-US" altLang="zh-CN" sz="2000" dirty="0"/>
          </a:p>
        </p:txBody>
      </p:sp>
      <p:pic>
        <p:nvPicPr>
          <p:cNvPr id="6" name="QB_6_BD.81_2#f1599afb0?iti=8&amp;htil=1&amp;pid=b7752ea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43784" y="4005776"/>
            <a:ext cx="1133856" cy="59436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B_6_BD.81_3#f1599afb0?iti=9&amp;htil=1&amp;pid=b7752ead0&amp;color=0,0,0&amp;tib=255,255,255&amp;vtp=1&amp;bt=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87184" y="3850328"/>
            <a:ext cx="3191256" cy="7498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8" name="QB_6_BD.81_4#f1599afb0?iti=8&amp;htil=1&amp;pid=b7752ead0&amp;color=0,0,0&amp;vtp=1&amp;bbb=1"/>
          <p:cNvSpPr/>
          <p:nvPr/>
        </p:nvSpPr>
        <p:spPr>
          <a:xfrm>
            <a:off x="3180524" y="472713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9" name="QB_6_BD.81_5#f1599afb0?iti=9&amp;htil=1&amp;pid=b7752ead0&amp;color=0,0,0&amp;vtp=1&amp;bbb=1"/>
          <p:cNvSpPr/>
          <p:nvPr/>
        </p:nvSpPr>
        <p:spPr>
          <a:xfrm>
            <a:off x="8552624" y="472713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图4</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_1#1d7c0754f?pid=938c03c31&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单细胞生物体通过细胞增殖而繁衍，即产生新的个体，A正确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多细胞生物通过细胞增殖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和分化才可发育为成熟个体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，B错误；细胞增殖是生物体生长、发育、繁殖、遗传的基础，C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细胞增殖包括物质准备和细胞分裂两个相连续的过程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82_1#f1599afb0?pid=b7752ead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染色体桥是由于一条染色体上的2条姐妹染色单体的末端发生黏合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有丝分裂后期着丝粒</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，向两极移动时形成的异常现象，形成过程可表示为下图；随后在“染色体桥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丝粒之间的任意位置发生断裂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，可正确表示“染色体桥”现象和断裂位置的图示是题图4中的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染色体桥”断裂形成的两条染色体仍然分别移向细胞两极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所以这样形成的子细胞染色体数目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等于亲代细胞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pic>
        <p:nvPicPr>
          <p:cNvPr id="3" name="QB_6_AS.82_2#f1599afb0?pid=b7752ea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3398208"/>
            <a:ext cx="4663440" cy="57607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83_1#709cf6933?sp=1&amp;pid=8509ae3a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花青素是一类天然色素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用不同浓度的蓝莓花青素处理人口腔癌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细胞，得到结果如图。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83_1#709cf6933?sp=1&amp;pid=8509ae3a8&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6_AN.84_1#709cf6933.bracket?pid=8509ae3a8&amp;color=0,0,0&amp;vpa=29&amp;vtp=1"/>
          <p:cNvSpPr/>
          <p:nvPr/>
        </p:nvSpPr>
        <p:spPr>
          <a:xfrm>
            <a:off x="6019864"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83_2#709cf6933?pid=8509ae3a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22892" y="2021528"/>
            <a:ext cx="4952313" cy="217627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83_3#709cf6933.choices?pid=8509ae3a8&amp;color=0,0,0&amp;vtp=1&amp;bbb=1"/>
              <p:cNvSpPr/>
              <p:nvPr/>
            </p:nvSpPr>
            <p:spPr>
              <a:xfrm>
                <a:off x="722376" y="43263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A.蓝莓花青素可抑制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.蓝莓花青素可能使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细胞停留在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.蓝莓花青素抑制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细胞增殖的最适浓度是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随蓝莓花青素浓度增加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期细胞所占比例不断降低</a:t>
                </a:r>
                <a:endParaRPr lang="en-US" altLang="zh-CN" sz="2000" dirty="0"/>
              </a:p>
            </p:txBody>
          </p:sp>
        </mc:Choice>
        <mc:Fallback>
          <p:sp>
            <p:nvSpPr>
              <p:cNvPr id="5" name="QC_6_BD.83_3#709cf6933.choices?pid=8509ae3a8&amp;color=0,0,0&amp;vtp=1&amp;bbb=1"/>
              <p:cNvSpPr>
                <a:spLocks noRot="1" noChangeAspect="1" noMove="1" noResize="1" noEditPoints="1" noAdjustHandles="1" noChangeArrowheads="1" noChangeShapeType="1" noTextEdit="1"/>
              </p:cNvSpPr>
              <p:nvPr/>
            </p:nvSpPr>
            <p:spPr>
              <a:xfrm>
                <a:off x="722376" y="4326328"/>
                <a:ext cx="10753344" cy="1866900"/>
              </a:xfrm>
              <a:prstGeom prst="rect">
                <a:avLst/>
              </a:prstGeom>
              <a:blipFill rotWithShape="1">
                <a:blip r:embed="rId3"/>
                <a:stretch>
                  <a:fillRect l="-4" t="-4" b="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85_1#709cf6933?pid=8509ae3a8&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由图可以看出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，随着蓝莓花青素浓度增加，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细胞处于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期的比例总体呈上升趋势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当蓝莓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花青素浓度为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期的细胞所占比例最高，超过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期的细胞所占比例有所下降。</a:t>
                </a:r>
                <a:endParaRPr lang="en-US" altLang="zh-CN" sz="2000" dirty="0"/>
              </a:p>
            </p:txBody>
          </p:sp>
        </mc:Choice>
        <mc:Fallback>
          <p:sp>
            <p:nvSpPr>
              <p:cNvPr id="2" name="QC_6_EX.85_1#709cf6933?pid=8509ae3a8&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697"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86_1#709cf6933?pid=8509ae3a8&amp;color=0,0,0&amp;mp=1&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期细胞所占比例随蓝莓花青素浓度增加而基本不变，不能说明蓝莓花青素可抑制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复制，A错误；由图中可以看出，蓝莓花青素可使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期的比例增加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此蓝莓花青素可能使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细胞停留在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期，B正确；从图中可看出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蓝莓花青素能够使</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期细胞所占比例增大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，但不能说明蓝莓花青素可抑制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蓝莓花青素的浓度在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随蓝莓花青素浓度增加</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期细胞所占比例不断降低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但蓝莓花青素的浓度</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期细胞所占比例不再降低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86_1#709cf6933?pid=8509ae3a8&amp;color=0,0,0&amp;mp=1&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195"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c7f1f238.fixed?pid=13f37119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cc7f1f238.fixed?pid=13f37119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200"/>
              </a:lnSpc>
            </a:pPr>
            <a:r>
              <a:rPr lang="en-US" altLang="zh-CN" sz="42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2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200" b="1" i="0" dirty="0">
                <a:solidFill>
                  <a:srgbClr val="FFFFFF"/>
                </a:solidFill>
                <a:latin typeface="黑体" panose="02010609060101010101" charset="-122"/>
                <a:ea typeface="黑体" panose="02010609060101010101" charset="-122"/>
                <a:cs typeface="黑体" panose="02010609060101010101" pitchFamily="34" charset="-120"/>
              </a:rPr>
              <a:t>根尖分生区细胞有丝分裂的观察与无丝分裂</a:t>
            </a:r>
            <a:endParaRPr lang="en-US" altLang="zh-CN" sz="4200" dirty="0"/>
          </a:p>
        </p:txBody>
      </p:sp>
      <p:pic>
        <p:nvPicPr>
          <p:cNvPr id="4" name="C_4#cc7f1f238.fixed?pid=13f37119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cc7f1f238.fixed?pid=13f371194&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7_1#09ab3b77d?sp=1&amp;pid=265078a84&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［北京海淀区2024高一上期末］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在“观察根尖分生区组织细胞的有丝分裂”实验中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同分裂期的细胞如图甲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、乙、丙箭头处所示。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8_1#09ab3b77d.bracket?pid=265078a84&amp;color=0,0,0&amp;vpa=30&amp;vtp=1"/>
          <p:cNvSpPr/>
          <p:nvPr/>
        </p:nvSpPr>
        <p:spPr>
          <a:xfrm>
            <a:off x="8034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87_2#09ab3b77d?htil=12&amp;pid=265078a8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02314" y="2021528"/>
            <a:ext cx="4041648" cy="149961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87_3#09ab3b77d.choices?htil=12&amp;pid=265078a84&amp;color=0,0,0&amp;vtp=1&amp;bbb=1"/>
              <p:cNvSpPr/>
              <p:nvPr/>
            </p:nvSpPr>
            <p:spPr>
              <a:xfrm>
                <a:off x="722376" y="1932662"/>
                <a:ext cx="65745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A.图甲中染色体解旋形成染色质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.图乙所处时期利于观察染色体数量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.图丙中核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数目是乙细胞的2倍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.实验中可观察到单个细胞依次经历甲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丙的变化</a:t>
                </a:r>
                <a:endParaRPr lang="en-US" altLang="zh-CN" sz="2000" dirty="0"/>
              </a:p>
            </p:txBody>
          </p:sp>
        </mc:Choice>
        <mc:Fallback>
          <p:sp>
            <p:nvSpPr>
              <p:cNvPr id="5" name="QC_6_BD.87_3#09ab3b77d.choices?htil=12&amp;pid=265078a84&amp;color=0,0,0&amp;vtp=1&amp;bbb=1"/>
              <p:cNvSpPr>
                <a:spLocks noRot="1" noChangeAspect="1" noMove="1" noResize="1" noEditPoints="1" noAdjustHandles="1" noChangeArrowheads="1" noChangeShapeType="1" noTextEdit="1"/>
              </p:cNvSpPr>
              <p:nvPr/>
            </p:nvSpPr>
            <p:spPr>
              <a:xfrm>
                <a:off x="722376" y="1932662"/>
                <a:ext cx="6574536" cy="1866900"/>
              </a:xfrm>
              <a:prstGeom prst="rect">
                <a:avLst/>
              </a:prstGeom>
              <a:blipFill rotWithShape="1">
                <a:blip r:embed="rId2"/>
                <a:stretch>
                  <a:fillRect l="-6"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89_1#09ab3b77d?pid=265078a84&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图甲细胞处于有丝分裂前期，染色质螺旋形成染色体，A错误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图乙细胞处于有丝分裂中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，此时是观察染色体形态和数目的最佳时期，B正确；图丙细胞处于有丝分裂后期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的着丝粒分裂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，染色体数目加倍，是图乙细胞染色体数的2倍，但核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数目在分裂间期复制后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，图丙细胞与图乙细胞的核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含量相同，C错误；由于解离后的细胞已经死亡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观察到单个细胞依次经历甲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丙的变化，D错误。</a:t>
                </a:r>
                <a:endParaRPr lang="en-US" altLang="zh-CN" sz="2200" dirty="0"/>
              </a:p>
            </p:txBody>
          </p:sp>
        </mc:Choice>
        <mc:Fallback>
          <p:sp>
            <p:nvSpPr>
              <p:cNvPr id="2" name="QC_6_AS.89_1#09ab3b77d?pid=265078a84&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0_1#54e06c0cf?sp=1&amp;pid=265078a84&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2.如图表示洋葱根尖细胞有丝分裂装片的制作与观察，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1_1#54e06c0cf.bracket?pid=265078a84&amp;color=0,0,0&amp;vpa=31&amp;vtp=1"/>
          <p:cNvSpPr/>
          <p:nvPr/>
        </p:nvSpPr>
        <p:spPr>
          <a:xfrm>
            <a:off x="8994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90_2#54e06c0cf?htil=13&amp;pid=265078a8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14813" y="1490853"/>
            <a:ext cx="4809744" cy="117957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90_3#54e06c0cf.choices?htil=13&amp;pid=265078a84&amp;color=0,0,0&amp;vtp=1&amp;bbb=1"/>
              <p:cNvSpPr/>
              <p:nvPr/>
            </p:nvSpPr>
            <p:spPr>
              <a:xfrm>
                <a:off x="722376" y="1401987"/>
                <a:ext cx="581558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A.甲过程为解离，操作后能让根尖细胞直接分开</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.丙过程为得到更好的染色效果，可延长染色时间</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.丁过程中需取根尖尖端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部分制成临时装片</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.显微镜下观察发现只有少数细胞能看到染色体</a:t>
                </a:r>
                <a:endParaRPr lang="en-US" altLang="zh-CN" sz="2000" dirty="0"/>
              </a:p>
            </p:txBody>
          </p:sp>
        </mc:Choice>
        <mc:Fallback>
          <p:sp>
            <p:nvSpPr>
              <p:cNvPr id="5" name="QC_6_BD.90_3#54e06c0cf.choices?htil=13&amp;pid=265078a84&amp;color=0,0,0&amp;vtp=1&amp;bbb=1"/>
              <p:cNvSpPr>
                <a:spLocks noRot="1" noChangeAspect="1" noMove="1" noResize="1" noEditPoints="1" noAdjustHandles="1" noChangeArrowheads="1" noChangeShapeType="1" noTextEdit="1"/>
              </p:cNvSpPr>
              <p:nvPr/>
            </p:nvSpPr>
            <p:spPr>
              <a:xfrm>
                <a:off x="722376" y="1401987"/>
                <a:ext cx="5815584" cy="1866900"/>
              </a:xfrm>
              <a:prstGeom prst="rect">
                <a:avLst/>
              </a:prstGeom>
              <a:blipFill rotWithShape="1">
                <a:blip r:embed="rId2"/>
                <a:stretch>
                  <a:fillRect l="-7" t="-29" r="-491"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92_1#54e06c0cf?pid=265078a84&amp;color=0,0,0&amp;mp=1&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甲过程为解离，解离会溶解细胞与细胞间的果胶层，使细胞分离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解离后需压片才能使细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胞分开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，A错误；染色是为了便于观察染色体，延长染色时间会使细胞整体染色偏深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影响后续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，B错误；丁过程为制片，将经过解离和染色的根尖</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制成临时装片，C错误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胞周期包括分裂间期和分裂期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，分裂间期时间长，细胞中看不到染色体，分裂期时间较短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数目较少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，所以，显微镜下观察，只有少数细胞能看到染色体，D正确。</a:t>
                </a:r>
                <a:endParaRPr lang="en-US" altLang="zh-CN" sz="2200" dirty="0"/>
              </a:p>
            </p:txBody>
          </p:sp>
        </mc:Choice>
        <mc:Fallback>
          <p:sp>
            <p:nvSpPr>
              <p:cNvPr id="2" name="QC_6_AS.92_1#54e06c0cf?pid=265078a84&amp;color=0,0,0&amp;mp=1&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40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93_1#54e06c0cf?pid=265078a84&amp;color=0,0,0&amp;mp=1&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algn="ct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观察细胞有丝分裂实验的步骤</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（用药液使组织中的细胞相互分离开来）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漂洗（洗去药液，防止解离过度，便于染色）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（甲紫溶液或醋酸洋红液能使染色体着色）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制片（使细胞分散开来，有利于观察）。</a:t>
                </a:r>
                <a:endParaRPr lang="en-US" altLang="zh-CN" sz="2000" dirty="0"/>
              </a:p>
            </p:txBody>
          </p:sp>
        </mc:Choice>
        <mc:Fallback>
          <p:sp>
            <p:nvSpPr>
              <p:cNvPr id="2" name="QC_6_EX.93_1#54e06c0cf?pid=265078a84&amp;color=0,0,0&amp;mp=1&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3159"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_1#c72dcca0e?sp=1&amp;pid=b5347af71&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某高等植物细胞的细胞周期如图所示，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_1#c72dcca0e.bracket?pid=b5347af71&amp;color=0,0,0&amp;vpa=2&amp;vtp=1"/>
          <p:cNvSpPr/>
          <p:nvPr/>
        </p:nvSpPr>
        <p:spPr>
          <a:xfrm>
            <a:off x="10785539" y="969264"/>
            <a:ext cx="357188"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4_2#c72dcca0e?htil=1&amp;pid=b5347af7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50324" y="1490853"/>
            <a:ext cx="1472184" cy="137160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4_3#c72dcca0e.choices?htil=1&amp;pid=b5347af71&amp;color=0,0,0&amp;vtp=1&amp;bbb=1"/>
              <p:cNvSpPr/>
              <p:nvPr/>
            </p:nvSpPr>
            <p:spPr>
              <a:xfrm>
                <a:off x="722376" y="1401987"/>
                <a:ext cx="914400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A.该植物所有的体细胞都处于图示的细胞周期中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乙全过程为一个细胞周期</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数目加倍发生在图示甲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乙时期</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乙时期，细胞中的中心体发生复制</a:t>
                </a:r>
                <a:endParaRPr lang="en-US" altLang="zh-CN" sz="2000" dirty="0"/>
              </a:p>
            </p:txBody>
          </p:sp>
        </mc:Choice>
        <mc:Fallback>
          <p:sp>
            <p:nvSpPr>
              <p:cNvPr id="5" name="QC_6_BD.4_3#c72dcca0e.choices?htil=1&amp;pid=b5347af71&amp;color=0,0,0&amp;vtp=1&amp;bbb=1"/>
              <p:cNvSpPr>
                <a:spLocks noRot="1" noChangeAspect="1" noMove="1" noResize="1" noEditPoints="1" noAdjustHandles="1" noChangeArrowheads="1" noChangeShapeType="1" noTextEdit="1"/>
              </p:cNvSpPr>
              <p:nvPr/>
            </p:nvSpPr>
            <p:spPr>
              <a:xfrm>
                <a:off x="722376" y="1401987"/>
                <a:ext cx="9144000" cy="1866900"/>
              </a:xfrm>
              <a:prstGeom prst="rect">
                <a:avLst/>
              </a:prstGeom>
              <a:blipFill rotWithShape="1">
                <a:blip r:embed="rId2"/>
                <a:stretch>
                  <a:fillRect l="-4" t="-29" r="4"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94_1#86a9e74be?pid=265078a84&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［河北石家庄2025高一上期末］</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紫色洋葱是生物学中常用的实验材料。它的叶分两种</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绿色管状</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叶伸展于空中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，进行光合作用，紫色鳞片叶层层包裹形成鳞茎，富含营养物质。请回答下列问题：</a:t>
            </a:r>
            <a:endParaRPr lang="en-US" altLang="zh-CN" sz="2000" spc="-50" dirty="0"/>
          </a:p>
        </p:txBody>
      </p:sp>
      <p:pic>
        <p:nvPicPr>
          <p:cNvPr id="3" name="QB_7_BD.95_1#226311a71?iti=10&amp;htil=14&amp;pid=86a9e74b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378440" y="2078966"/>
            <a:ext cx="1078992" cy="16184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7_BD.95_2#226311a71?iti=10&amp;htil=14&amp;pid=86a9e74be&amp;color=0,0,0&amp;vtp=1"/>
          <p:cNvSpPr/>
          <p:nvPr/>
        </p:nvSpPr>
        <p:spPr>
          <a:xfrm>
            <a:off x="10762361" y="3824454"/>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5" name="QB_7_BD.95_3#226311a71?htil=14&amp;sp=1&amp;pid=86a9e74be&amp;color=0,0,0&amp;vtp=1&amp;bt=1&amp;bbb=1&amp;hb=1"/>
          <p:cNvSpPr/>
          <p:nvPr/>
        </p:nvSpPr>
        <p:spPr>
          <a:xfrm>
            <a:off x="722376" y="1932662"/>
            <a:ext cx="9537192"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（1）图甲中若提取和分离叶绿体中的色素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实验的取材部位是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，以滤纸条</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上滤液细线为基准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按照自下而上数第二条色素带主要吸收</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物细胞的质壁分离和复原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最佳取材部位是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。若观察有丝分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实验的取材部位是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，制作临时装片的步骤为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7_AN.96_1#226311a71.blank?pid=86a9e74be&amp;color=0,0,0&amp;vpa=32&amp;vtp=1&amp;bbb=1"/>
          <p:cNvSpPr/>
          <p:nvPr/>
        </p:nvSpPr>
        <p:spPr>
          <a:xfrm>
            <a:off x="7739126" y="1894562"/>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管状叶</a:t>
            </a:r>
            <a:endParaRPr lang="en-US" altLang="zh-CN" sz="2000" dirty="0"/>
          </a:p>
        </p:txBody>
      </p:sp>
      <p:sp>
        <p:nvSpPr>
          <p:cNvPr id="7" name="QB_7_AN.97_1#226311a71.blank?pid=86a9e74be&amp;color=0,0,0&amp;vpa=33&amp;vtp=1&amp;bbb=1"/>
          <p:cNvSpPr/>
          <p:nvPr/>
        </p:nvSpPr>
        <p:spPr>
          <a:xfrm>
            <a:off x="7335901" y="2351762"/>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红光和蓝紫</a:t>
            </a:r>
            <a:endParaRPr lang="en-US" altLang="zh-CN" sz="2000" dirty="0"/>
          </a:p>
        </p:txBody>
      </p:sp>
      <p:sp>
        <p:nvSpPr>
          <p:cNvPr id="8" name="QB_7_AN.98_1#226311a71.blank?pid=86a9e74be&amp;color=0,0,0&amp;vpa=34&amp;vtp=1&amp;bbb=1"/>
          <p:cNvSpPr/>
          <p:nvPr/>
        </p:nvSpPr>
        <p:spPr>
          <a:xfrm>
            <a:off x="5557901" y="2808962"/>
            <a:ext cx="272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（紫色）鳞片叶外表皮</a:t>
            </a:r>
            <a:endParaRPr lang="en-US" altLang="zh-CN" sz="2000" dirty="0"/>
          </a:p>
        </p:txBody>
      </p:sp>
      <p:sp>
        <p:nvSpPr>
          <p:cNvPr id="9" name="QB_7_AN.99_1#226311a71.blank?pid=86a9e74be&amp;color=0,0,0&amp;vpa=35&amp;vtp=1&amp;bbb=1"/>
          <p:cNvSpPr/>
          <p:nvPr/>
        </p:nvSpPr>
        <p:spPr>
          <a:xfrm>
            <a:off x="3271901" y="3266162"/>
            <a:ext cx="247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根尖（分生区细胞）</a:t>
            </a:r>
            <a:endParaRPr lang="en-US" altLang="zh-CN" sz="2000" dirty="0"/>
          </a:p>
        </p:txBody>
      </p:sp>
      <mc:AlternateContent xmlns:mc="http://schemas.openxmlformats.org/markup-compatibility/2006">
        <mc:Choice xmlns:a14="http://schemas.microsoft.com/office/drawing/2010/main" Requires="a14">
          <p:sp>
            <p:nvSpPr>
              <p:cNvPr id="10" name="QB_7_AN.100_1#226311a71.blank?pid=86a9e74be&amp;color=0,0,0&amp;vpa=36&amp;vtp=1&amp;bbb=1&amp;hb=1"/>
              <p:cNvSpPr/>
              <p:nvPr/>
            </p:nvSpPr>
            <p:spPr>
              <a:xfrm>
                <a:off x="722376" y="3266162"/>
                <a:ext cx="9537192" cy="914400"/>
              </a:xfrm>
              <a:prstGeom prst="rect">
                <a:avLst/>
              </a:prstGeom>
              <a:noFill/>
            </p:spPr>
            <p:txBody>
              <a:bodyPr wrap="square" lIns="0" tIns="0" rIns="0" bIns="0" rtlCol="0" anchor="t"/>
              <a:lstStyle/>
              <a:p>
                <a:pPr latinLnBrk="1">
                  <a:lnSpc>
                    <a:spcPct val="1500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解离</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漂洗</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染色</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制片</a:t>
                </a:r>
                <a:endParaRPr lang="en-US" altLang="zh-CN" sz="2000" dirty="0"/>
              </a:p>
            </p:txBody>
          </p:sp>
        </mc:Choice>
        <mc:Fallback>
          <p:sp>
            <p:nvSpPr>
              <p:cNvPr id="10" name="QB_7_AN.100_1#226311a71.blank?pid=86a9e74be&amp;color=0,0,0&amp;vpa=36&amp;vtp=1&amp;bbb=1&amp;hb=1"/>
              <p:cNvSpPr>
                <a:spLocks noRot="1" noChangeAspect="1" noMove="1" noResize="1" noEditPoints="1" noAdjustHandles="1" noChangeArrowheads="1" noChangeShapeType="1" noTextEdit="1"/>
              </p:cNvSpPr>
              <p:nvPr/>
            </p:nvSpPr>
            <p:spPr>
              <a:xfrm>
                <a:off x="722376" y="3266162"/>
                <a:ext cx="9537192" cy="914400"/>
              </a:xfrm>
              <a:prstGeom prst="rect">
                <a:avLst/>
              </a:prstGeom>
              <a:blipFill rotWithShape="1">
                <a:blip r:embed="rId2"/>
                <a:stretch>
                  <a:fillRect l="-4" t="-39" r="5" b="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P spid="9" grpId="0" animBg="1" build="p"/>
      <p:bldP spid="10"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AS.101_1#226311a71?pid=86a9e74be&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图甲中管状叶为绿色，可用于提取和分离叶绿体中的色素；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以滤纸条上滤液细线为基准</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按照自下而上数第二条色素带中的色素是叶绿素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，其主要吸收红光和蓝紫光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观察植物细胞的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质壁分离和复原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，应该选用紫色鳞片叶外表皮。根尖分生区是观察有丝分裂的最佳材料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若观察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，实验的取材部位是根尖（分生区细胞），制作临时装片的步骤为解离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制片。</a:t>
                </a:r>
                <a:endParaRPr lang="en-US" altLang="zh-CN" sz="2200" dirty="0"/>
              </a:p>
            </p:txBody>
          </p:sp>
        </mc:Choice>
        <mc:Fallback>
          <p:sp>
            <p:nvSpPr>
              <p:cNvPr id="2" name="QB_7_AS.101_1#226311a71?pid=86a9e74be&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02_1#8a88bb72e?sp=1&amp;pid=86a9e74be&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（2）图乙为根某部位在显微镜下拍摄的有丝分裂图像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其中一定不含染色单体的细胞是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细胞所处时期主要完成</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7_AN.103_1#8a88bb72e.blank?pid=86a9e74be&amp;color=0,0,0&amp;vpa=37&amp;vtp=1&amp;bbb=1"/>
          <p:cNvSpPr/>
          <p:nvPr/>
        </p:nvSpPr>
        <p:spPr>
          <a:xfrm>
            <a:off x="10545826" y="931164"/>
            <a:ext cx="8128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7_AN.105_1#8a88bb72e.blank?pid=86a9e74be&amp;color=0,0,0&amp;vpa=38&amp;vtp=1&amp;bbb=1"/>
              <p:cNvSpPr/>
              <p:nvPr/>
            </p:nvSpPr>
            <p:spPr>
              <a:xfrm>
                <a:off x="4962589" y="1472438"/>
                <a:ext cx="427196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分子的复制和有关蛋白质的合成</a:t>
                </a:r>
                <a:endParaRPr lang="en-US" altLang="zh-CN" sz="100" dirty="0">
                  <a:solidFill>
                    <a:srgbClr val="00B050"/>
                  </a:solidFill>
                </a:endParaRPr>
              </a:p>
            </p:txBody>
          </p:sp>
        </mc:Choice>
        <mc:Fallback>
          <p:sp>
            <p:nvSpPr>
              <p:cNvPr id="4" name="QB_7_AN.105_1#8a88bb72e.blank?pid=86a9e74be&amp;color=0,0,0&amp;vpa=38&amp;vtp=1&amp;bbb=1"/>
              <p:cNvSpPr>
                <a:spLocks noRot="1" noChangeAspect="1" noMove="1" noResize="1" noEditPoints="1" noAdjustHandles="1" noChangeArrowheads="1" noChangeShapeType="1" noTextEdit="1"/>
              </p:cNvSpPr>
              <p:nvPr/>
            </p:nvSpPr>
            <p:spPr>
              <a:xfrm>
                <a:off x="4962589" y="1472438"/>
                <a:ext cx="4271963" cy="317500"/>
              </a:xfrm>
              <a:prstGeom prst="rect">
                <a:avLst/>
              </a:prstGeom>
              <a:blipFill rotWithShape="1">
                <a:blip r:embed="rId1"/>
                <a:stretch>
                  <a:fillRect l="-1" t="-3760" r="9" b="160"/>
                </a:stretch>
              </a:blipFill>
            </p:spPr>
            <p:txBody>
              <a:bodyPr/>
              <a:lstStyle/>
              <a:p>
                <a:r>
                  <a:rPr lang="zh-CN" altLang="en-US">
                    <a:noFill/>
                  </a:rPr>
                  <a:t> </a:t>
                </a:r>
              </a:p>
            </p:txBody>
          </p:sp>
        </mc:Fallback>
      </mc:AlternateContent>
      <p:pic>
        <p:nvPicPr>
          <p:cNvPr id="5" name="QB_7_BD.104_1#8a88bb72e?iti=11&amp;pid=86a9e74b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98848" y="2019300"/>
            <a:ext cx="3200400" cy="11978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7_BD.104_2#8a88bb72e?iti=11&amp;pid=86a9e74be&amp;color=0,0,0&amp;vtp=1"/>
          <p:cNvSpPr/>
          <p:nvPr/>
        </p:nvSpPr>
        <p:spPr>
          <a:xfrm>
            <a:off x="5943473" y="3344164"/>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7_AS.106_1#8a88bb72e?pid=86a9e74be&amp;color=0,0,0&amp;vtp=1&amp;bbb=1&amp;hb=1"/>
              <p:cNvSpPr/>
              <p:nvPr/>
            </p:nvSpPr>
            <p:spPr>
              <a:xfrm>
                <a:off x="722376" y="38557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分析图乙可知，A细胞处于分裂间期，B细胞处于有丝分裂后期，C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细胞处于有丝分裂中期</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细胞处于有丝分裂末期，其中一定不含染色单体的细胞是B、D，A细胞所处时期主要完成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分子的复制和有关蛋白质的合成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7_AS.106_1#8a88bb72e?pid=86a9e74be&amp;color=0,0,0&amp;vtp=1&amp;bbb=1&amp;hb=1"/>
              <p:cNvSpPr>
                <a:spLocks noRot="1" noChangeAspect="1" noMove="1" noResize="1" noEditPoints="1" noAdjustHandles="1" noChangeArrowheads="1" noChangeShapeType="1" noTextEdit="1"/>
              </p:cNvSpPr>
              <p:nvPr/>
            </p:nvSpPr>
            <p:spPr>
              <a:xfrm>
                <a:off x="722376" y="3855720"/>
                <a:ext cx="10753344" cy="1384300"/>
              </a:xfrm>
              <a:prstGeom prst="rect">
                <a:avLst/>
              </a:prstGeom>
              <a:blipFill rotWithShape="1">
                <a:blip r:embed="rId3"/>
                <a:stretch>
                  <a:fillRect l="-4" r="-21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7"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07_1#0b968875c?pid=86a9e74be&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（3）与洋葱根尖细胞相比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动物细胞分裂末期的主要特征是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108_1#0b968875c.blank?pid=86a9e74be&amp;color=0,0,0&amp;vpa=39&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动物细胞在分裂末期不形成细胞</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，而是细胞膜从细胞中部向内凹陷，缢裂成两个细胞</a:t>
            </a:r>
            <a:endParaRPr lang="en-US" altLang="zh-CN" sz="2000" dirty="0"/>
          </a:p>
        </p:txBody>
      </p:sp>
      <p:sp>
        <p:nvSpPr>
          <p:cNvPr id="4" name="QB_7_AS.109_1#0b968875c?pid=86a9e74be&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与洋葱根尖细胞相比，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动物细胞分裂末期的主要特征是动物细胞在分裂末期不形成细胞板</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而是细胞膜从细胞中部向内凹陷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，缢裂成两个细胞。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0_1#56c43107c?sp=1&amp;pid=91a8feaa3&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［陕西咸阳2025高一下月考］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下表为细胞分裂的相关信息，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75" name="QC_6_BD.110_2#56c43107c?colgroup=17,22&amp;pid=91a8feaa3&amp;color=0,0,0&amp;vtp=1&amp;bbb=1"/>
          <p:cNvGraphicFramePr>
            <a:graphicFrameLocks noGrp="1"/>
          </p:cNvGraphicFramePr>
          <p:nvPr/>
        </p:nvGraphicFramePr>
        <p:xfrm>
          <a:off x="722376" y="1490853"/>
          <a:ext cx="10725912" cy="1379220"/>
        </p:xfrm>
        <a:graphic>
          <a:graphicData uri="http://schemas.openxmlformats.org/drawingml/2006/table">
            <a:tbl>
              <a:tblPr/>
              <a:tblGrid>
                <a:gridCol w="4718304"/>
                <a:gridCol w="6007608"/>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真核细胞分裂方式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部分特点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无纺锤丝或星射线出现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具有周期性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AN.111_1#56c43107c.bracket?pid=91a8feaa3&amp;color=0,0,0&amp;vpa=40&amp;vtp=1"/>
          <p:cNvSpPr/>
          <p:nvPr/>
        </p:nvSpPr>
        <p:spPr>
          <a:xfrm>
            <a:off x="9756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6_BD.110_3#56c43107c.choices?pid=91a8feaa3&amp;color=0,0,0&amp;vtp=1&amp;bbb=1"/>
              <p:cNvSpPr/>
              <p:nvPr/>
            </p:nvSpPr>
            <p:spPr>
              <a:xfrm>
                <a:off x="722376" y="3002153"/>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A.甲不发生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复制，在分裂过程中没有出现染色体的变化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.蛙的红细胞能通过甲方式增殖，人的成熟红细胞能通过乙方式增殖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.动物细胞通过乙方式进行分裂时，一对中心粒在前期倍增为两组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.甲过程比较简单，首先细胞核延长缢裂成两个，然后细胞从中部缢裂成两个子细胞</a:t>
                </a:r>
                <a:endParaRPr lang="en-US" altLang="zh-CN" sz="2000" dirty="0"/>
              </a:p>
            </p:txBody>
          </p:sp>
        </mc:Choice>
        <mc:Fallback>
          <p:sp>
            <p:nvSpPr>
              <p:cNvPr id="5" name="QC_6_BD.110_3#56c43107c.choices?pid=91a8feaa3&amp;color=0,0,0&amp;vtp=1&amp;bbb=1"/>
              <p:cNvSpPr>
                <a:spLocks noRot="1" noChangeAspect="1" noMove="1" noResize="1" noEditPoints="1" noAdjustHandles="1" noChangeArrowheads="1" noChangeShapeType="1" noTextEdit="1"/>
              </p:cNvSpPr>
              <p:nvPr/>
            </p:nvSpPr>
            <p:spPr>
              <a:xfrm>
                <a:off x="722376" y="3002153"/>
                <a:ext cx="10753344" cy="1866900"/>
              </a:xfrm>
              <a:prstGeom prst="rect">
                <a:avLst/>
              </a:prstGeom>
              <a:blipFill rotWithShape="1">
                <a:blip r:embed="rId1"/>
                <a:stretch>
                  <a:fillRect l="-4" t="-27" b="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12_1#56c43107c?pid=91a8feaa3&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由表可知，甲为无丝分裂，乙为有丝分裂，甲过程会发生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人的成熟红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细胞是高度分化的细胞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，不能分裂，B错误；动物细胞通过乙方式（有丝分裂）进行分裂时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对中心粒在间期倍增为两组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，C错误；甲为无丝分裂，其过程比较简单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首先细胞核延长缢裂成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，然后细胞从中部缢裂成两个子细胞，D正确。</a:t>
                </a:r>
                <a:endParaRPr lang="en-US" altLang="zh-CN" sz="2200" dirty="0"/>
              </a:p>
            </p:txBody>
          </p:sp>
        </mc:Choice>
        <mc:Fallback>
          <p:sp>
            <p:nvSpPr>
              <p:cNvPr id="2" name="QC_6_AS.112_1#56c43107c?pid=91a8feaa3&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_1#c72dcca0e?pid=b5347af71&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该植物体细胞并非都具有分裂能力，有些细胞已离开细胞周期，比如根尖成熟区细胞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；据图分析可知，乙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甲所占时间长，是分裂间期，甲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乙所占时间短，是分裂期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乙全过程为一个细胞周期，B正确；核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数目加倍发生在分裂间期，即图中乙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甲时期</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错误；中心体的复制发生在分裂间期，但是高等植物细胞没有中心体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因此该细胞内不可能发</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生中心体复制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6_1#c72dcca0e?pid=b5347af71&amp;color=0,0,0&amp;mp=1&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986"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7_1#eefcf540c?sp=1&amp;pid=b5347af71&amp;color=0,0,0&amp;vtp=1&amp;bt=1&amp;bbb=1&amp;hb=1"/>
              <p:cNvSpPr/>
              <p:nvPr/>
            </p:nvSpPr>
            <p:spPr>
              <a:xfrm>
                <a:off x="722376" y="972000"/>
                <a:ext cx="10753344" cy="167640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细胞周期检验点是检测细胞是否正常分裂的一种调控机制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为部分检验点，只有当相应的过程正常完成，细胞才能进入下一个阶段。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在真核细胞中</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细胞分裂周期蛋白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是启动细胞</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复制的必需蛋白，其主要功能是促进“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复制前复合体</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，进而启动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7_1#eefcf540c?sp=1&amp;pid=b5347af71&amp;color=0,0,0&amp;vtp=1&amp;bt=1&amp;bbb=1&amp;hb=1"/>
              <p:cNvSpPr>
                <a:spLocks noRot="1" noChangeAspect="1" noMove="1" noResize="1" noEditPoints="1" noAdjustHandles="1" noChangeArrowheads="1" noChangeShapeType="1" noTextEdit="1"/>
              </p:cNvSpPr>
              <p:nvPr/>
            </p:nvSpPr>
            <p:spPr>
              <a:xfrm>
                <a:off x="722376" y="972000"/>
                <a:ext cx="10753344" cy="1676400"/>
              </a:xfrm>
              <a:prstGeom prst="rect">
                <a:avLst/>
              </a:prstGeom>
              <a:blipFill rotWithShape="1">
                <a:blip r:embed="rId1"/>
                <a:stretch>
                  <a:fillRect l="-4" t="-27" r="-1435" b="27"/>
                </a:stretch>
              </a:blipFill>
            </p:spPr>
            <p:txBody>
              <a:bodyPr/>
              <a:lstStyle/>
              <a:p>
                <a:r>
                  <a:rPr lang="zh-CN" altLang="en-US">
                    <a:noFill/>
                  </a:rPr>
                  <a:t> </a:t>
                </a:r>
              </a:p>
            </p:txBody>
          </p:sp>
        </mc:Fallback>
      </mc:AlternateContent>
      <p:sp>
        <p:nvSpPr>
          <p:cNvPr id="3" name="QC_6_AN.8_1#eefcf540c.bracket?pid=b5347af71&amp;color=0,0,0&amp;vpa=3&amp;vtp=1"/>
          <p:cNvSpPr/>
          <p:nvPr/>
        </p:nvSpPr>
        <p:spPr>
          <a:xfrm>
            <a:off x="6756464" y="2239968"/>
            <a:ext cx="374650" cy="419100"/>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7_2#eefcf540c?pid=b5347af7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294376" y="2732728"/>
            <a:ext cx="1609344" cy="177393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7_3#eefcf540c.choices?pid=b5347af71&amp;color=0,0,0&amp;vtp=1&amp;bbb=1"/>
              <p:cNvSpPr/>
              <p:nvPr/>
            </p:nvSpPr>
            <p:spPr>
              <a:xfrm>
                <a:off x="722376" y="4637728"/>
                <a:ext cx="10753344" cy="167640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A.检验点1可检测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复制是否受到损伤</a:t>
                </a:r>
                <a:endParaRPr lang="en-US" altLang="zh-CN" sz="2000" dirty="0"/>
              </a:p>
              <a:p>
                <a:pPr latinLnBrk="1">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.“复制前复合体”组装完成的时间点是检验点1</a:t>
                </a:r>
                <a:endParaRPr lang="en-US" altLang="zh-CN" sz="2000" dirty="0"/>
              </a:p>
              <a:p>
                <a:pPr latinLnBrk="1">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复制抑制剂处理后细胞将停留在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dirty="0"/>
              </a:p>
              <a:p>
                <a:pPr latinLnBrk="1">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.检验点4到检验点4过程是一个完整的细胞周期</a:t>
                </a:r>
                <a:endParaRPr lang="en-US" altLang="zh-CN" sz="2000" dirty="0"/>
              </a:p>
            </p:txBody>
          </p:sp>
        </mc:Choice>
        <mc:Fallback>
          <p:sp>
            <p:nvSpPr>
              <p:cNvPr id="5" name="QC_6_BD.7_3#eefcf540c.choices?pid=b5347af71&amp;color=0,0,0&amp;vtp=1&amp;bbb=1"/>
              <p:cNvSpPr>
                <a:spLocks noRot="1" noChangeAspect="1" noMove="1" noResize="1" noEditPoints="1" noAdjustHandles="1" noChangeArrowheads="1" noChangeShapeType="1" noTextEdit="1"/>
              </p:cNvSpPr>
              <p:nvPr/>
            </p:nvSpPr>
            <p:spPr>
              <a:xfrm>
                <a:off x="722376" y="4637728"/>
                <a:ext cx="10753344" cy="1676400"/>
              </a:xfrm>
              <a:prstGeom prst="rect">
                <a:avLst/>
              </a:prstGeom>
              <a:blipFill rotWithShape="1">
                <a:blip r:embed="rId3"/>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9_1#eefcf540c?pid=b5347af71&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的复制在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期进行，检验点2可检测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复制是否受到损伤，A错误。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复制前复合体”能启动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复制，因此其组装完成的时间点是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期前的检验点1，B正确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复制抑制剂处理</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复制不能正常进行，细胞将停留在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细胞周期是指连续分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裂的细胞从一次分裂完成时开始到下一次分裂完成时为止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。据图分析可知，图中从检验点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1、2、3再到检验点4过程是一个完整的细胞周期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期为分裂间期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为分裂期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6_AS.9_1#eefcf540c?pid=b5347af71&amp;color=0,0,0&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768"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10565</Words>
  <Application>WPS 演示</Application>
  <PresentationFormat>宽屏</PresentationFormat>
  <Paragraphs>571</Paragraphs>
  <Slides>66</Slides>
  <Notes>66</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66</vt:i4>
      </vt:variant>
    </vt:vector>
  </HeadingPairs>
  <TitlesOfParts>
    <vt:vector size="88" baseType="lpstr">
      <vt:lpstr>Arial</vt:lpstr>
      <vt:lpstr>宋体</vt:lpstr>
      <vt:lpstr>Wingdings</vt:lpstr>
      <vt:lpstr>微软雅黑</vt:lpstr>
      <vt:lpstr>微软雅黑</vt:lpstr>
      <vt:lpstr>等线 (正文)</vt:lpstr>
      <vt:lpstr>等线</vt:lpstr>
      <vt:lpstr>等线 (正文)</vt:lpstr>
      <vt:lpstr>等线 (正文)</vt:lpstr>
      <vt:lpstr>Cambria Math</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2025-05-08T08:18:00Z</dcterms:created>
  <dcterms:modified xsi:type="dcterms:W3CDTF">2025-05-19T02:25:24Z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EDFA86C157E445E0B0D2A6A98CBEEF0E_12</vt:lpwstr>
  </property>
  <property fmtid="{D5CDD505-2E9C-101B-9397-08002B2CF9AE}" pid="3" name="KSOProductBuildVer">
    <vt:lpwstr>2052-12.1.0.20784</vt:lpwstr>
  </property>
</Properties>
</file>