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1" r:id="rId18"/>
    <p:sldId id="272" r:id="rId19"/>
    <p:sldId id="274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8" r:id="rId42"/>
    <p:sldId id="300" r:id="rId43"/>
    <p:sldId id="302" r:id="rId44"/>
    <p:sldId id="304" r:id="rId45"/>
    <p:sldId id="305" r:id="rId46"/>
    <p:sldId id="306" r:id="rId47"/>
    <p:sldId id="307" r:id="rId48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10"/>
  </p:normalViewPr>
  <p:slideViewPr>
    <p:cSldViewPr snapToGrid="0" snapToObjects="1">
      <p:cViewPr varScale="1">
        <p:scale>
          <a:sx n="115" d="100"/>
          <a:sy n="115" d="100"/>
        </p:scale>
        <p:origin x="37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1" Type="http://schemas.openxmlformats.org/officeDocument/2006/relationships/tableStyles" Target="tableStyles.xml"/><Relationship Id="rId50" Type="http://schemas.openxmlformats.org/officeDocument/2006/relationships/viewProps" Target="viewProps.xml"/><Relationship Id="rId5" Type="http://schemas.openxmlformats.org/officeDocument/2006/relationships/slide" Target="slides/slide2.xml"/><Relationship Id="rId49" Type="http://schemas.openxmlformats.org/officeDocument/2006/relationships/presProps" Target="presProps.xml"/><Relationship Id="rId48" Type="http://schemas.openxmlformats.org/officeDocument/2006/relationships/slide" Target="slides/slide45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2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3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4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#df=a554c2b6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易错点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不能辨析不同生物所含核苷酸及碱基的种类</a:t>
            </a:r>
            <a:endParaRPr lang="en-US" sz="4400" dirty="0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c80a7a72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题型1 核酸的组成元素及基本单位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3f1548cd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题型2 核酸的种类及其分布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2aa09bb4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题型3 核酸是由核苷酸连接而成的长链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6fe1c94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题型4 生物大分子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a554c2b6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易错点 不能辨析不同生物所含核苷酸及碱基的种类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biology#pid=6811efdd0bee9fc1ba322d54#tid=681b32a2b9ac520009b90196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010144" y="4334256"/>
            <a:ext cx="3666744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生物学</a:t>
            </a:r>
            <a:endParaRPr lang="en-US" sz="2400" dirty="0"/>
          </a:p>
        </p:txBody>
      </p:sp>
      <p:sp>
        <p:nvSpPr>
          <p:cNvPr id="4" name="MasterShapeName"/>
          <p:cNvSpPr/>
          <p:nvPr/>
        </p:nvSpPr>
        <p:spPr>
          <a:xfrm>
            <a:off x="8010144" y="4782312"/>
            <a:ext cx="3666744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必修1 分子与细胞 RJ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15.xml"/><Relationship Id="rId2" Type="http://schemas.openxmlformats.org/officeDocument/2006/relationships/image" Target="../media/image20.png"/><Relationship Id="rId1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15.xml"/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15.xml"/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6.xml"/><Relationship Id="rId4" Type="http://schemas.openxmlformats.org/officeDocument/2006/relationships/slideLayout" Target="../slideLayouts/slideLayout15.xml"/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3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3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3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3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38.png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3.xml"/><Relationship Id="rId3" Type="http://schemas.openxmlformats.org/officeDocument/2006/relationships/slideLayout" Target="../slideLayouts/slideLayout16.xml"/><Relationship Id="rId2" Type="http://schemas.openxmlformats.org/officeDocument/2006/relationships/image" Target="../media/image40.png"/><Relationship Id="rId1" Type="http://schemas.openxmlformats.org/officeDocument/2006/relationships/image" Target="../media/image39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41.png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5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43.png"/><Relationship Id="rId1" Type="http://schemas.openxmlformats.org/officeDocument/2006/relationships/image" Target="../media/image4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44.png"/></Relationships>
</file>

<file path=ppt/slides/_rels/slide2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7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46.png"/><Relationship Id="rId1" Type="http://schemas.openxmlformats.org/officeDocument/2006/relationships/image" Target="../media/image4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8.png"/></Relationships>
</file>

<file path=ppt/slides/_rels/slide2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9.xml"/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48.png"/><Relationship Id="rId1" Type="http://schemas.openxmlformats.org/officeDocument/2006/relationships/image" Target="../media/image4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9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49.png"/></Relationships>
</file>

<file path=ppt/slides/_rels/slide3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1.xml"/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51.png"/><Relationship Id="rId1" Type="http://schemas.openxmlformats.org/officeDocument/2006/relationships/image" Target="../media/image5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52.png"/></Relationships>
</file>

<file path=ppt/slides/_rels/slide3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3.xml"/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54.png"/><Relationship Id="rId1" Type="http://schemas.openxmlformats.org/officeDocument/2006/relationships/image" Target="../media/image53.jpe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9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5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55.png"/></Relationships>
</file>

<file path=ppt/slides/_rels/slide3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6.xml"/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57.jpeg"/><Relationship Id="rId1" Type="http://schemas.openxmlformats.org/officeDocument/2006/relationships/image" Target="../media/image56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7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58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8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59.png"/></Relationships>
</file>

<file path=ppt/slides/_rels/slide3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9.xml"/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61.png"/><Relationship Id="rId1" Type="http://schemas.openxmlformats.org/officeDocument/2006/relationships/image" Target="../media/image6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0.png"/></Relationships>
</file>

<file path=ppt/slides/_rels/slide4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0.xml"/><Relationship Id="rId4" Type="http://schemas.openxmlformats.org/officeDocument/2006/relationships/slideLayout" Target="../slideLayouts/slideLayout9.xml"/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image" Target="../media/image62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9.xml"/></Relationships>
</file>

<file path=ppt/slides/_rels/slide4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2.xml"/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66.png"/><Relationship Id="rId1" Type="http://schemas.openxmlformats.org/officeDocument/2006/relationships/image" Target="../media/image65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3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67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4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68.pn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14.xml"/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1_1#36d06e308?sp=1&amp;pid=2aa09bb4a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［天津三中2024高一上期中］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如图为核苷酸长链部分结构图，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下列表述正确的是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2_1#36d06e308.bracket?pid=2aa09bb4a&amp;color=0,0,0&amp;vpa=4&amp;vtp=1"/>
          <p:cNvSpPr/>
          <p:nvPr/>
        </p:nvSpPr>
        <p:spPr>
          <a:xfrm>
            <a:off x="10023539" y="969264"/>
            <a:ext cx="355600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pic>
        <p:nvPicPr>
          <p:cNvPr id="4" name="QC_5_BD.11_2#36d06e308?htil=2&amp;pid=2aa09bb4a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64942" y="1490853"/>
            <a:ext cx="2249424" cy="1883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11_3#36d06e308.choices?htil=2&amp;pid=2aa09bb4a&amp;color=0,0,0&amp;vtp=1&amp;bbb=1"/>
              <p:cNvSpPr/>
              <p:nvPr/>
            </p:nvSpPr>
            <p:spPr>
              <a:xfrm>
                <a:off x="722376" y="1401987"/>
                <a:ext cx="8366760" cy="186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A.图中的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都能构成一个完整核苷酸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.核苷酸链中，每个五碳糖都有2个磷酸与它直接相连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.在一条核苷酸链中，各核苷酸之间是通过③连接起来的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.无论真核细胞还是原核细胞，都有4种碱基和8种核苷酸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11_3#36d06e308.choices?htil=2&amp;pid=2aa09bb4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01987"/>
                <a:ext cx="8366760" cy="1866900"/>
              </a:xfrm>
              <a:prstGeom prst="rect">
                <a:avLst/>
              </a:prstGeom>
              <a:blipFill rotWithShape="1">
                <a:blip r:embed="rId2"/>
                <a:stretch>
                  <a:fillRect l="-5" t="-29" r="5" b="2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3_1#36d06e308?pid=2aa09bb4a&amp;color=0,0,0&amp;mp=1&amp;vtp=1&amp;bt=1&amp;bbb=1&amp;hb=1"/>
              <p:cNvSpPr/>
              <p:nvPr/>
            </p:nvSpPr>
            <p:spPr>
              <a:xfrm>
                <a:off x="722376" y="972000"/>
                <a:ext cx="10753344" cy="2311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一个核苷酸分子中应该是五碳糖的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′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位和磷酸相连，图中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为五碳糖的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′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位和磷酸相连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故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不是一个核苷酸，A错误；由题图可知，核苷酸链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′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端的五碳糖与1个磷酸相连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其余五碳糖均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2个磷酸相连，B错误；由图可知，在一条核苷酸链中各核苷酸之间是通过③连接起来的，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正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确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；真核细胞和原核细胞都同时含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，都有5种碱基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U</m:t>
                    </m:r>
                  </m:oMath>
                </a14:m>
                <a:r>
                  <a:rPr lang="en-US" altLang="zh-CN" sz="2200" b="0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G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、C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T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和8种核苷酸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错误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13_1#36d06e308?pid=2aa09bb4a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311400"/>
              </a:xfrm>
              <a:prstGeom prst="rect">
                <a:avLst/>
              </a:prstGeom>
              <a:blipFill rotWithShape="1">
                <a:blip r:embed="rId1"/>
                <a:stretch>
                  <a:fillRect l="-4" t="-19" r="-779" b="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4_1#9748df059?sp=1&amp;pid=2aa09bb4a&amp;color=0,0,0&amp;vtp=1&amp;bt=1&amp;bbb=1&amp;hb=1"/>
          <p:cNvSpPr/>
          <p:nvPr/>
        </p:nvSpPr>
        <p:spPr>
          <a:xfrm>
            <a:off x="722376" y="972000"/>
            <a:ext cx="10753344" cy="863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5.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［河南平顶山2025高一上期中］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图甲为某种核苷酸示意图，图乙为某段核苷酸链示意图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有关说法正确的是(</a:t>
            </a:r>
            <a:r>
              <a:rPr lang="en-US" altLang="zh-CN" sz="20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5_1#9748df059.bracket?pid=2aa09bb4a&amp;color=0,0,0&amp;vpa=5&amp;vtp=1"/>
          <p:cNvSpPr/>
          <p:nvPr/>
        </p:nvSpPr>
        <p:spPr>
          <a:xfrm>
            <a:off x="2941701" y="1414976"/>
            <a:ext cx="385763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pic>
        <p:nvPicPr>
          <p:cNvPr id="4" name="QC_5_BD.14_3#9748df059?iti=1&amp;htil=1&amp;pid=2aa09bb4a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86584" y="2631128"/>
            <a:ext cx="2048256" cy="1353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5" name="QC_5_BD.14_4#9748df059?iti=2&amp;htil=1&amp;pid=2aa09bb4a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35824" y="1945328"/>
            <a:ext cx="2093976" cy="2048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6" name="QC_5_BD.14_5#9748df059?iti=1&amp;htil=1&amp;pid=2aa09bb4a&amp;color=0,0,0&amp;vtp=1"/>
          <p:cNvSpPr/>
          <p:nvPr/>
        </p:nvSpPr>
        <p:spPr>
          <a:xfrm>
            <a:off x="3255137" y="4111440"/>
            <a:ext cx="311150" cy="381127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38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甲</a:t>
            </a:r>
            <a:endParaRPr lang="en-US" altLang="zh-CN" sz="2000" dirty="0"/>
          </a:p>
        </p:txBody>
      </p:sp>
      <p:sp>
        <p:nvSpPr>
          <p:cNvPr id="7" name="QC_5_BD.14_6#9748df059?iti=2&amp;htil=1&amp;pid=2aa09bb4a&amp;color=0,0,0&amp;vtp=1"/>
          <p:cNvSpPr/>
          <p:nvPr/>
        </p:nvSpPr>
        <p:spPr>
          <a:xfrm>
            <a:off x="8627237" y="4120584"/>
            <a:ext cx="311150" cy="381127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38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乙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QC_5_BD.14_7#9748df059.choices?pid=2aa09bb4a&amp;color=0,0,0&amp;vtp=1&amp;bbb=1"/>
              <p:cNvSpPr/>
              <p:nvPr/>
            </p:nvSpPr>
            <p:spPr>
              <a:xfrm>
                <a:off x="722376" y="4586962"/>
                <a:ext cx="10753344" cy="1727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A.图甲中所示物质是脱氧核苷酸，人体内有4种</a:t>
                </a:r>
                <a:endParaRPr lang="en-US" altLang="zh-CN" sz="20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.由1条图乙所示核苷酸链构成的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RNA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分子，主要分布在细胞质中</a:t>
                </a:r>
                <a:endParaRPr lang="en-US" altLang="zh-CN" sz="20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.图乙化合物基本组成单位可用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表示，A、C间通过磷酸连接</a:t>
                </a:r>
                <a:endParaRPr lang="en-US" altLang="zh-CN" sz="20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.图乙所示的核苷酸链以碳链作为基本骨架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8" name="QC_5_BD.14_7#9748df059.choices?pid=2aa09bb4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586962"/>
                <a:ext cx="10753344" cy="1727200"/>
              </a:xfrm>
              <a:prstGeom prst="rect">
                <a:avLst/>
              </a:prstGeom>
              <a:blipFill rotWithShape="1">
                <a:blip r:embed="rId3"/>
                <a:stretch>
                  <a:fillRect l="-4" t="-21" b="2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6_1#9748df059?pid=2aa09bb4a&amp;color=0,0,0&amp;vtp=1&amp;bt=1&amp;bbb=1&amp;hb=1"/>
              <p:cNvSpPr/>
              <p:nvPr/>
            </p:nvSpPr>
            <p:spPr>
              <a:xfrm>
                <a:off x="722376" y="972000"/>
                <a:ext cx="10753344" cy="22987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图甲中的五碳糖为核糖，因此该物质是核糖核苷酸，人体内有4种：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腺嘌呤核糖核苷酸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鸟嘌呤核糖核苷酸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、胞嘧啶核糖核苷酸、尿嘧啶核糖核苷酸，A错误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图乙的核苷酸链中含有碱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T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，因此图乙中核苷酸链不能构成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分子，B错误；图乙化合物基本组成单位可用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表示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A、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间通过五碳糖—磷酸—五碳糖连接，C错误；图乙所示的核苷酸链为脱氧核苷酸链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是以碳链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作为基本骨架的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，D正确。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16_1#9748df059?pid=2aa09bb4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298700"/>
              </a:xfrm>
              <a:prstGeom prst="rect">
                <a:avLst/>
              </a:prstGeom>
              <a:blipFill rotWithShape="1">
                <a:blip r:embed="rId1"/>
                <a:stretch>
                  <a:fillRect l="-4" t="-20" r="-1281" b="2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17_1#e79d3f392?sp=1&amp;pid=2aa09bb4a&amp;color=0,0,0&amp;vtp=1&amp;bt=1&amp;bbb=1"/>
          <p:cNvSpPr/>
          <p:nvPr/>
        </p:nvSpPr>
        <p:spPr>
          <a:xfrm>
            <a:off x="722376" y="972000"/>
            <a:ext cx="10753344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spc="-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6.</a:t>
            </a:r>
            <a:r>
              <a:rPr lang="en-US" altLang="zh-CN" sz="2000" b="0" i="0" spc="-10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［黑龙江哈尔滨2025高一上月考］</a:t>
            </a:r>
            <a:r>
              <a:rPr lang="en-US" altLang="zh-CN" sz="2000" b="0" i="0" spc="-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图1为某种核苷酸的示意图，图2为某概念模型，请据图回答问题：</a:t>
            </a:r>
            <a:endParaRPr lang="en-US" altLang="zh-CN" sz="2000" spc="-100" dirty="0">
              <a:solidFill>
                <a:srgbClr val="000000"/>
              </a:solidFill>
            </a:endParaRPr>
          </a:p>
        </p:txBody>
      </p:sp>
      <p:pic>
        <p:nvPicPr>
          <p:cNvPr id="3" name="QO_5_BD.17_3#e79d3f392?iti=3&amp;htil=1&amp;pid=2aa09bb4a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28800" y="1493081"/>
            <a:ext cx="3154680" cy="192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4" name="QO_5_BD.17_4#e79d3f392?iti=4&amp;htil=1&amp;pid=2aa09bb4a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65008" y="2453201"/>
            <a:ext cx="1435608" cy="96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O_5_BD.17_5#e79d3f392?iti=3&amp;htil=1&amp;pid=2aa09bb4a&amp;color=0,0,0&amp;vtp=1&amp;bbb=1"/>
          <p:cNvSpPr/>
          <p:nvPr/>
        </p:nvSpPr>
        <p:spPr>
          <a:xfrm>
            <a:off x="3175952" y="3540321"/>
            <a:ext cx="460375" cy="81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图1</a:t>
            </a:r>
            <a:endParaRPr lang="en-US" altLang="zh-CN" sz="2000" dirty="0">
              <a:solidFill>
                <a:srgbClr val="000000"/>
              </a:solidFill>
            </a:endParaRPr>
          </a:p>
        </p:txBody>
      </p:sp>
      <p:sp>
        <p:nvSpPr>
          <p:cNvPr id="6" name="QO_5_BD.17_6#e79d3f392?iti=4&amp;htil=1&amp;pid=2aa09bb4a&amp;color=0,0,0&amp;vtp=1&amp;bbb=1"/>
          <p:cNvSpPr/>
          <p:nvPr/>
        </p:nvSpPr>
        <p:spPr>
          <a:xfrm>
            <a:off x="8552624" y="3540321"/>
            <a:ext cx="460375" cy="81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图2</a:t>
            </a:r>
            <a:endParaRPr lang="en-US" altLang="zh-CN" sz="2000" dirty="0">
              <a:solidFill>
                <a:srgbClr val="000000"/>
              </a:solidFill>
            </a:endParaRPr>
          </a:p>
        </p:txBody>
      </p:sp>
      <p:sp>
        <p:nvSpPr>
          <p:cNvPr id="7" name="QB_6_BD.18_1#0be064b53?pid=e79d3f392&amp;color=0,0,0&amp;vtp=1&amp;bt=1&amp;bbb=1&amp;hb=1"/>
          <p:cNvSpPr/>
          <p:nvPr/>
        </p:nvSpPr>
        <p:spPr>
          <a:xfrm>
            <a:off x="722376" y="4045815"/>
            <a:ext cx="10753344" cy="137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（1）图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所示的物质是</a:t>
            </a:r>
            <a:r>
              <a:rPr lang="en-US" altLang="zh-CN" sz="20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的基本组成单位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；该物质在生物体内共有4种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区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分依据是</a:t>
            </a:r>
            <a:r>
              <a:rPr lang="en-US" altLang="zh-CN" sz="20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请指出图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中</a:t>
            </a:r>
            <a:r>
              <a:rPr lang="en-US" altLang="zh-CN" sz="20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填序号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）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位置上的氧去掉后便可能成为合成细菌遗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传物质的基本原料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QB_6_AN.19_1#0be064b53.blank?pid=e79d3f392&amp;color=0,0,0&amp;vpa=6&amp;vtp=1&amp;bbb=1"/>
              <p:cNvSpPr/>
              <p:nvPr/>
            </p:nvSpPr>
            <p:spPr>
              <a:xfrm>
                <a:off x="3316351" y="4096835"/>
                <a:ext cx="2484438" cy="3175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5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核糖核酸（或</a:t>
                </a:r>
                <a14:m>
                  <m:oMath xmlns:m="http://schemas.openxmlformats.org/officeDocument/2006/math"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𝐑𝐍𝐀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</a:t>
                </a:r>
                <a:endParaRPr lang="en-US" altLang="zh-CN" sz="2000" dirty="0">
                  <a:solidFill>
                    <a:srgbClr val="00B050"/>
                  </a:solidFill>
                </a:endParaRPr>
              </a:p>
            </p:txBody>
          </p:sp>
        </mc:Choice>
        <mc:Fallback>
          <p:sp>
            <p:nvSpPr>
              <p:cNvPr id="8" name="QB_6_AN.19_1#0be064b53.blank?pid=e79d3f392&amp;color=0,0,0&amp;vpa=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16351" y="4096835"/>
                <a:ext cx="2484438" cy="317500"/>
              </a:xfrm>
              <a:prstGeom prst="rect">
                <a:avLst/>
              </a:prstGeom>
              <a:blipFill rotWithShape="1">
                <a:blip r:embed="rId3"/>
                <a:stretch>
                  <a:fillRect l="-15" t="-3742" r="3" b="14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QB_6_AN.20_1#0be064b53.blank?pid=e79d3f392&amp;color=0,0,0&amp;vpa=7&amp;vtp=1&amp;bbb=1"/>
          <p:cNvSpPr/>
          <p:nvPr/>
        </p:nvSpPr>
        <p:spPr>
          <a:xfrm>
            <a:off x="1747901" y="4464915"/>
            <a:ext cx="1454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碱基的不同</a:t>
            </a:r>
            <a:endParaRPr lang="en-US" altLang="zh-CN" sz="2000" dirty="0">
              <a:solidFill>
                <a:srgbClr val="00B050"/>
              </a:solidFill>
            </a:endParaRPr>
          </a:p>
        </p:txBody>
      </p:sp>
      <p:sp>
        <p:nvSpPr>
          <p:cNvPr id="10" name="QB_6_AN.21_1#0be064b53.blank?pid=e79d3f392&amp;color=0,0,0&amp;vpa=8&amp;vtp=1"/>
          <p:cNvSpPr/>
          <p:nvPr/>
        </p:nvSpPr>
        <p:spPr>
          <a:xfrm>
            <a:off x="4945126" y="4464915"/>
            <a:ext cx="438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③</a:t>
            </a:r>
            <a:endParaRPr lang="en-US" altLang="zh-CN" sz="20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 build="p"/>
      <p:bldP spid="9" grpId="0" animBg="1" build="p"/>
      <p:bldP spid="10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AS.22_1#0be064b53?pid=e79d3f392&amp;color=0,0,0&amp;vtp=1&amp;bt=1&amp;bbb=1&amp;hb=1"/>
              <p:cNvSpPr/>
              <p:nvPr/>
            </p:nvSpPr>
            <p:spPr>
              <a:xfrm>
                <a:off x="722376" y="972000"/>
                <a:ext cx="10753344" cy="18415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图1中的物质由磷酸、核糖和含氮碱基组成；根据图1中③判断，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该核苷酸的五碳糖是核糖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即该核苷酸为核糖核苷酸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，是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的基本组成单位。组成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RNA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的碱基有4种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可根据碱基的不同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来区分核糖核苷酸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。细菌的遗传物质是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，图1（尿嘧啶核糖核苷酸除外）中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③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处的氧去掉后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变为脱氧核糖核苷酸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，是合成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的基本原料。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B_6_AS.22_1#0be064b53?pid=e79d3f39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841500"/>
              </a:xfrm>
              <a:prstGeom prst="rect">
                <a:avLst/>
              </a:prstGeom>
              <a:blipFill rotWithShape="1">
                <a:blip r:embed="rId1"/>
                <a:stretch>
                  <a:fillRect l="-4" t="-24" r="-2598" b="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BD.23_1#0b7e11170?pid=e79d3f392&amp;color=0,0,0&amp;vtp=1&amp;bt=1&amp;bbb=1&amp;hb=1"/>
              <p:cNvSpPr/>
              <p:nvPr/>
            </p:nvSpPr>
            <p:spPr>
              <a:xfrm>
                <a:off x="722376" y="969264"/>
                <a:ext cx="10753344" cy="914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（2）图2为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RNA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化学组成成分的比较概念图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图中阴影部分表示</a:t>
                </a:r>
                <a:r>
                  <a:rPr lang="en-US" altLang="zh-CN" sz="200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______________________</a:t>
                </a:r>
                <a:endParaRPr lang="en-US" altLang="zh-CN" sz="2000" i="0" smtClean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B_6_BD.23_1#0b7e11170?pid=e79d3f39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914400"/>
              </a:xfrm>
              <a:prstGeom prst="rect">
                <a:avLst/>
              </a:prstGeom>
              <a:blipFill rotWithShape="1">
                <a:blip r:embed="rId1"/>
                <a:stretch>
                  <a:fillRect l="-4" t="-28" r="-437" b="2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6_AN.24_1#0b7e11170.blank?pid=e79d3f392&amp;color=0,0,0&amp;vpa=9&amp;vtp=1&amp;bbb=1&amp;hb=1"/>
              <p:cNvSpPr/>
              <p:nvPr/>
            </p:nvSpPr>
            <p:spPr>
              <a:xfrm>
                <a:off x="722377" y="931164"/>
                <a:ext cx="10749631" cy="9144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ct val="150000"/>
                  </a:lnSpc>
                </a:pPr>
                <a:r>
                  <a:rPr lang="en-US" altLang="zh-CN" sz="2000" b="1" i="0" smtClean="0">
                    <a:solidFill>
                      <a:srgbClr val="00B050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                                                              </a:t>
                </a:r>
                <a:r>
                  <a:rPr lang="en-US" altLang="zh-CN" sz="2000" b="1" i="0" smtClean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胞嘧啶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</m:d>
                  </m:oMath>
                </a14:m>
                <a:r>
                  <a:rPr lang="en-US" altLang="zh-CN" sz="2000" b="1" i="0" smtClean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、鸟嘌呤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𝐆</m:t>
                        </m:r>
                      </m:e>
                    </m:d>
                  </m:oMath>
                </a14:m>
                <a:r>
                  <a:rPr lang="en-US" altLang="zh-CN" sz="2000" b="1" i="0" smtClean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:endParaRPr lang="en-US" altLang="zh-CN" sz="2000" b="1" i="0" smtClean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ct val="150000"/>
                  </a:lnSpc>
                </a:pPr>
                <a:r>
                  <a:rPr lang="en-US" altLang="zh-CN" sz="2000" b="1" i="0" smtClean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腺嘌呤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𝐀</m:t>
                        </m:r>
                      </m:e>
                    </m:d>
                  </m:oMath>
                </a14:m>
                <a:r>
                  <a:rPr lang="en-US" altLang="zh-CN" sz="2000" b="1" i="0" dirty="0" smtClean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磷酸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B_6_AN.24_1#0b7e11170.blank?pid=e79d3f392&amp;color=0,0,0&amp;vpa=9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7" y="931164"/>
                <a:ext cx="10749631" cy="914400"/>
              </a:xfrm>
              <a:prstGeom prst="rect">
                <a:avLst/>
              </a:prstGeom>
              <a:blipFill rotWithShape="1">
                <a:blip r:embed="rId2"/>
                <a:stretch>
                  <a:fillRect l="-4" t="-28" r="-944" b="2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6_AS.25_1#0b7e11170?pid=e79d3f392&amp;color=0,0,0&amp;vtp=1&amp;bt=1&amp;bbb=1&amp;hb=1"/>
              <p:cNvSpPr/>
              <p:nvPr/>
            </p:nvSpPr>
            <p:spPr>
              <a:xfrm>
                <a:off x="722376" y="1892300"/>
                <a:ext cx="10753344" cy="1384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组成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的物质有磷酸、脱氧核糖、胞嘧啶、鸟嘌呤、腺嘌呤和胸腺嘧啶，组成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RNA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的物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质有磷酸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、核糖、胞嘧啶、鸟嘌呤、腺嘌呤和尿嘧啶；图中阴影部分表示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RNA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共有的成分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包括胞嘧啶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、鸟嘌呤、腺嘌呤、磷酸。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B_6_AS.25_1#0b7e11170?pid=e79d3f39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92300"/>
                <a:ext cx="10753344" cy="1384300"/>
              </a:xfrm>
              <a:prstGeom prst="rect">
                <a:avLst/>
              </a:prstGeom>
              <a:blipFill rotWithShape="1">
                <a:blip r:embed="rId3"/>
                <a:stretch>
                  <a:fillRect l="-4" r="-240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26_1#fe5b3fddf?pid=e79d3f392&amp;color=0,0,0&amp;vtp=1&amp;bt=1&amp;bbb=1&amp;hb=1"/>
          <p:cNvSpPr/>
          <p:nvPr/>
        </p:nvSpPr>
        <p:spPr>
          <a:xfrm>
            <a:off x="722376" y="969264"/>
            <a:ext cx="10753344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（3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）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生物体细胞中的核酸彻底水解的产物有</a:t>
            </a:r>
            <a:r>
              <a:rPr lang="en-US" altLang="zh-CN" sz="20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种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核酸的功能是</a:t>
            </a:r>
            <a:r>
              <a:rPr lang="en-US" altLang="zh-CN" sz="20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</a:t>
            </a:r>
            <a:endParaRPr lang="en-US" altLang="zh-CN" sz="20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3" name="QB_6_AN.27_1#fe5b3fddf.blank?pid=e79d3f392&amp;color=0,0,0&amp;vpa=10&amp;vtp=1"/>
          <p:cNvSpPr/>
          <p:nvPr/>
        </p:nvSpPr>
        <p:spPr>
          <a:xfrm>
            <a:off x="5694426" y="931164"/>
            <a:ext cx="341313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8</a:t>
            </a:r>
            <a:endParaRPr lang="en-US" altLang="zh-CN" sz="2000" dirty="0"/>
          </a:p>
        </p:txBody>
      </p:sp>
      <p:sp>
        <p:nvSpPr>
          <p:cNvPr id="4" name="QB_6_AN.28_1#fe5b3fddf.blank?pid=e79d3f392&amp;color=0,0,0&amp;vpa=11&amp;vtp=1&amp;bbb=1&amp;hb=1"/>
          <p:cNvSpPr/>
          <p:nvPr/>
        </p:nvSpPr>
        <p:spPr>
          <a:xfrm>
            <a:off x="722377" y="931164"/>
            <a:ext cx="10749631" cy="9144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ts val="3600"/>
              </a:lnSpc>
            </a:pPr>
            <a:r>
              <a:rPr lang="en-US" altLang="zh-CN" sz="2000" b="1" i="0" smtClean="0">
                <a:solidFill>
                  <a:srgbClr val="00B05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                                                          </a:t>
            </a:r>
            <a:r>
              <a:rPr lang="en-US" altLang="zh-CN" sz="2000" b="1" i="0" smtClean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在细胞内携带遗传信息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1" i="0" smtClean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在</a:t>
            </a:r>
            <a:endParaRPr lang="en-US" altLang="zh-CN" sz="2000" b="1" i="0" smtClean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1" i="0" smtClean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生物体的遗传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、变异和蛋白质的生物合成中具有极其重要的作用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6_AS.29_1#fe5b3fddf?pid=e79d3f392&amp;color=0,0,0&amp;vtp=1&amp;bt=1&amp;bbb=1&amp;hb=1"/>
              <p:cNvSpPr/>
              <p:nvPr/>
            </p:nvSpPr>
            <p:spPr>
              <a:xfrm>
                <a:off x="722376" y="1892300"/>
                <a:ext cx="10753344" cy="1473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体细胞中的核酸包括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RNA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两种，彻底水解的产物有磷酸、核糖和脱氧核糖、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种碱基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T</m:t>
                    </m:r>
                  </m:oMath>
                </a14:m>
                <a:r>
                  <a:rPr lang="en-US" altLang="zh-CN" sz="2200" b="0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U</m:t>
                    </m:r>
                  </m:oMath>
                </a14:m>
                <a:r>
                  <a:rPr lang="en-US" altLang="zh-CN" sz="2200" b="0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G</m:t>
                    </m:r>
                  </m:oMath>
                </a14:m>
                <a:r>
                  <a:rPr lang="en-US" altLang="zh-CN" sz="2200" b="0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C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，共8种产物。核酸是细胞（生物体）内携带遗传信息的物质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在生物体的遗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传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、变异和蛋白质的生物合成中具有极其重要的作用。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5" name="QB_6_AS.29_1#fe5b3fddf?pid=e79d3f39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92300"/>
                <a:ext cx="10753344" cy="1473200"/>
              </a:xfrm>
              <a:prstGeom prst="rect">
                <a:avLst/>
              </a:prstGeom>
              <a:blipFill rotWithShape="1">
                <a:blip r:embed="rId1"/>
                <a:stretch>
                  <a:fillRect l="-4" r="-85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EX.30_1#e79d3f392?pid=2aa09bb4a&amp;color=0,0,0&amp;vtp=1&amp;bt=1&amp;bbb=1&amp;hb=1"/>
              <p:cNvSpPr/>
              <p:nvPr/>
            </p:nvSpPr>
            <p:spPr>
              <a:xfrm>
                <a:off x="722376" y="972000"/>
                <a:ext cx="10753344" cy="18415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思路导引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分析题图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，根据图1中③部位的羟基可知，其中的五碳糖为核糖，该核苷酸为核糖核苷酸；图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RNA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化学组成成分比较的概念图，阴影部分是二者共有的组分，包括磷酸、腺嘌呤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胞嘧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啶和鸟嘌呤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EX.30_1#e79d3f392?pid=2aa09bb4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841500"/>
              </a:xfrm>
              <a:prstGeom prst="rect">
                <a:avLst/>
              </a:prstGeom>
              <a:blipFill rotWithShape="1">
                <a:blip r:embed="rId1"/>
                <a:stretch>
                  <a:fillRect l="-4" t="-24" r="-815" b="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1_1#cc920c0d1?pid=6fe1c94ad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7.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［广东佛山2025高一上期中联考］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一般来说，生物体内合成的相对分子质量超过10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000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的有机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化合物被称为生物大分子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。下列有关生物大分子的叙述，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正确的是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32_1#cc920c0d1.bracket?pid=6fe1c94ad&amp;color=0,0,0&amp;vpa=12&amp;vtp=1"/>
          <p:cNvSpPr/>
          <p:nvPr/>
        </p:nvSpPr>
        <p:spPr>
          <a:xfrm>
            <a:off x="8288401" y="1429200"/>
            <a:ext cx="357188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31_2#cc920c0d1.choices?pid=6fe1c94ad&amp;color=0,0,0&amp;vtp=1&amp;bbb=1"/>
              <p:cNvSpPr/>
              <p:nvPr/>
            </p:nvSpPr>
            <p:spPr>
              <a:xfrm>
                <a:off x="722376" y="1932662"/>
                <a:ext cx="10753344" cy="186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A.多糖、蛋白质、核酸、甘油三酯等都是生物大分子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.构成生物大分子的单体在排列顺序上并不都具有多样性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.以氮链为骨架的生物大分子，构成细胞生命大厦的基本框架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.生物大分子都含有C、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O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N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四种含量高的元素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31_2#cc920c0d1.choices?pid=6fe1c94a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932662"/>
                <a:ext cx="10753344" cy="1866900"/>
              </a:xfrm>
              <a:prstGeom prst="rect">
                <a:avLst/>
              </a:prstGeom>
              <a:blipFill rotWithShape="1">
                <a:blip r:embed="rId1"/>
                <a:stretch>
                  <a:fillRect l="-4" t="-19" b="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f54fd1ab2.fixed?pid=905a0b32f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5</a:t>
            </a:r>
            <a:endParaRPr lang="en-US" altLang="zh-CN" sz="7200" dirty="0"/>
          </a:p>
        </p:txBody>
      </p:sp>
      <p:sp>
        <p:nvSpPr>
          <p:cNvPr id="3" name="C_3#f54fd1ab2.fixed?pid=905a0b32f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第5节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核酸是遗传信息的携带者</a:t>
            </a:r>
            <a:endParaRPr lang="en-US" altLang="zh-CN" sz="4400" dirty="0"/>
          </a:p>
        </p:txBody>
      </p:sp>
      <p:pic>
        <p:nvPicPr>
          <p:cNvPr id="4" name="C_3#f54fd1ab2.fixed?pid=905a0b32f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f54fd1ab2.fixed?pid=905a0b32f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刷基础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33_1#cc920c0d1?pid=6fe1c94ad&amp;color=0,0,0&amp;mp=1&amp;vtp=1&amp;bt=1&amp;bbb=1&amp;hb=1"/>
              <p:cNvSpPr/>
              <p:nvPr/>
            </p:nvSpPr>
            <p:spPr>
              <a:xfrm>
                <a:off x="722376" y="972000"/>
                <a:ext cx="10753344" cy="1854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甘油三酯（脂肪）不属于生物大分子，A错误；构成淀粉、纤维素的单体均是葡萄糖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排列顺序上不具有多样性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，而构成蛋白质、核酸的单体在排列顺序上具有多样性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所以构成生物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大分子的单体在排列顺序上并不都具有多样性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，B正确；生物大分子以碳链为骨架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构成细胞生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命大厦的基本框架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，C错误；有些生物大分子，如淀粉、糖原，只含C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</m:oMath>
                </a14:m>
                <a:r>
                  <a:rPr lang="en-US" altLang="zh-CN" sz="2200" b="0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O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三种元素，D错误。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33_1#cc920c0d1?pid=6fe1c94ad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854200"/>
              </a:xfrm>
              <a:prstGeom prst="rect">
                <a:avLst/>
              </a:prstGeom>
              <a:blipFill rotWithShape="1">
                <a:blip r:embed="rId1"/>
                <a:stretch>
                  <a:fillRect l="-4" t="-24" r="-1317" b="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4_1#4705b2f0a?pid=6fe1c94ad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8.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［山东烟台2024高一上期中］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多糖、蛋白质、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核酸等生物大分子是由许多单体连接成的多聚体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下列叙述错误的是(</a:t>
            </a:r>
            <a:r>
              <a:rPr lang="en-US" altLang="zh-CN" sz="20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35_1#4705b2f0a.bracket?pid=6fe1c94ad&amp;color=0,0,0&amp;vpa=13&amp;vtp=1"/>
          <p:cNvSpPr/>
          <p:nvPr/>
        </p:nvSpPr>
        <p:spPr>
          <a:xfrm>
            <a:off x="2954401" y="1429200"/>
            <a:ext cx="3746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34_2#4705b2f0a.choices?pid=6fe1c94ad&amp;color=0,0,0&amp;vtp=1&amp;bbb=1"/>
              <p:cNvSpPr/>
              <p:nvPr/>
            </p:nvSpPr>
            <p:spPr>
              <a:xfrm>
                <a:off x="722376" y="1932662"/>
                <a:ext cx="10753344" cy="186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A.糖原和纤维素的功能不同是因为其单体的排列顺序不同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.氨基酸是蛋白质的单体，不同氨基酸的区别是</a:t>
                </a:r>
                <a14:m>
                  <m:oMath xmlns:m="http://schemas.openxmlformats.org/officeDocument/2006/math">
                    <m:r>
                      <a:rPr lang="en-US" altLang="zh-CN" sz="2000" b="1" i="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𝐑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基的不同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.脱氧核苷酸是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的单体，脱氧核苷酸的排列顺序可以储存遗传信息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.细胞质、细胞核中均含有由糖类参与形成的化合物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34_2#4705b2f0a.choices?pid=6fe1c94a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932662"/>
                <a:ext cx="10753344" cy="1866900"/>
              </a:xfrm>
              <a:prstGeom prst="rect">
                <a:avLst/>
              </a:prstGeom>
              <a:blipFill rotWithShape="1">
                <a:blip r:embed="rId1"/>
                <a:stretch>
                  <a:fillRect l="-4" t="-19" b="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36_1#4705b2f0a?pid=6fe1c94ad&amp;color=0,0,0&amp;mp=1&amp;vtp=1&amp;bt=1&amp;bbb=1&amp;hb=1"/>
              <p:cNvSpPr/>
              <p:nvPr/>
            </p:nvSpPr>
            <p:spPr>
              <a:xfrm>
                <a:off x="722376" y="972000"/>
                <a:ext cx="10753344" cy="18415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糖原和纤维素的功能不同是因为其分子结构不同，A错误；蛋白质的单体是氨基酸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不同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氨基酸的区别是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基的不同，B正确；脱氧核苷酸是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的单体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生物的遗传信息储存在脱氧核苷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酸的排列顺序中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，C正确；细胞质和细胞核中含有核酸，核酸中含有五碳糖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故二者均含有由糖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类参与形成的化合物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，D正确。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36_1#4705b2f0a?pid=6fe1c94ad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841500"/>
              </a:xfrm>
              <a:prstGeom prst="rect">
                <a:avLst/>
              </a:prstGeom>
              <a:blipFill rotWithShape="1">
                <a:blip r:embed="rId1"/>
                <a:stretch>
                  <a:fillRect l="-4" t="-24" r="-856" b="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7_1#f66d180af?sp=1&amp;pid=6fe1c94ad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9.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［湖南衡阳2025高一上期中］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生物大分子是由许多相同或相似的基本单位组成的多聚体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如图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表示细胞利用基本单位合成生物大分子的示意图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下列说法正确的是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38_1#f66d180af.bracket?pid=6fe1c94ad&amp;color=0,0,0&amp;vpa=14&amp;vtp=1"/>
          <p:cNvSpPr/>
          <p:nvPr/>
        </p:nvSpPr>
        <p:spPr>
          <a:xfrm>
            <a:off x="8542401" y="1429200"/>
            <a:ext cx="3746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p:pic>
        <p:nvPicPr>
          <p:cNvPr id="4" name="QC_5_BD.37_2#f66d180af?pid=6fe1c94ad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81728" y="2021528"/>
            <a:ext cx="2834640" cy="731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37_3#f66d180af.choices?pid=6fe1c94ad&amp;color=0,0,0&amp;vtp=1&amp;bbb=1"/>
              <p:cNvSpPr/>
              <p:nvPr/>
            </p:nvSpPr>
            <p:spPr>
              <a:xfrm>
                <a:off x="722376" y="2885128"/>
                <a:ext cx="10753344" cy="186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A.若该生物大分子是糖原，则该生物大分子是动物细胞内的储能物质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.若该生物大分子携带遗传信息，则该生物大分子一定是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.若该生物大分子含有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S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元素，则加热、加酸、加酒精、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℃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低温都能使其变性失活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.若该生物大分子是植物细胞壁的主要成分，则该生物大分子水解产物是葡萄糖和果糖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37_3#f66d180af.choices?pid=6fe1c94a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885128"/>
                <a:ext cx="10753344" cy="1866900"/>
              </a:xfrm>
              <a:prstGeom prst="rect">
                <a:avLst/>
              </a:prstGeom>
              <a:blipFill rotWithShape="1">
                <a:blip r:embed="rId2"/>
                <a:stretch>
                  <a:fillRect l="-4" t="-17" b="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39_1#f66d180af?pid=6fe1c94ad&amp;color=0,0,0&amp;vtp=1&amp;bt=1&amp;bbb=1&amp;hb=1"/>
              <p:cNvSpPr/>
              <p:nvPr/>
            </p:nvSpPr>
            <p:spPr>
              <a:xfrm>
                <a:off x="722376" y="972000"/>
                <a:ext cx="10753344" cy="22987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糖原是生物大分子，也是动物细胞中的储能物质，A正确；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若该生物大分子携带遗传信息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则该生物大分子是核酸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，可能是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，B错误；若该生物大分子含有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元素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则该生物大分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子是蛋白质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，加热、加酸、加酒精都能使其变性失活，但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℃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低温不会使其变性失活，C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错误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若该生物大分子是植物细胞壁的主要成分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，则该生物大分子可能是纤维素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纤维素的水解产物是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葡萄糖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，D错误。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39_1#f66d180af?pid=6fe1c94a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298700"/>
              </a:xfrm>
              <a:prstGeom prst="rect">
                <a:avLst/>
              </a:prstGeom>
              <a:blipFill rotWithShape="1">
                <a:blip r:embed="rId1"/>
                <a:stretch>
                  <a:fillRect l="-4" t="-20" r="-1482" b="2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BD.40_1#375a77915?sp=1&amp;pid=a554c2b6c&amp;color=0,0,0&amp;vtp=1&amp;bt=1&amp;bbb=1&amp;hb=1"/>
              <p:cNvSpPr/>
              <p:nvPr/>
            </p:nvSpPr>
            <p:spPr>
              <a:xfrm>
                <a:off x="722376" y="972000"/>
                <a:ext cx="10753344" cy="1371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10.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［江苏镇江2024高一上期中］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不同生物含有的核酸种类不同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原核生物和真核生物同时含有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，病毒体内含有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RNA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。下列关于各种生物或细胞中碱基、核苷酸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五碳糖种类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的描述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正确的是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(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B_6_BD.40_1#375a77915?sp=1&amp;pid=a554c2b6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71600"/>
              </a:xfrm>
              <a:prstGeom prst="rect">
                <a:avLst/>
              </a:prstGeom>
              <a:blipFill rotWithShape="1">
                <a:blip r:embed="rId1"/>
                <a:stretch>
                  <a:fillRect l="-4" t="-33" b="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9" name="QB_6_BD.40_2#375a77915?colgroup=7,7,7,7,7&amp;pid=a554c2b6c&amp;color=0,0,0&amp;vtp=1&amp;bbb=1"/>
              <p:cNvGraphicFramePr>
                <a:graphicFrameLocks noGrp="1"/>
              </p:cNvGraphicFramePr>
              <p:nvPr/>
            </p:nvGraphicFramePr>
            <p:xfrm>
              <a:off x="722376" y="2478728"/>
              <a:ext cx="10680192" cy="2298700"/>
            </p:xfrm>
            <a:graphic>
              <a:graphicData uri="http://schemas.openxmlformats.org/drawingml/2006/table">
                <a:tbl>
                  <a:tblPr/>
                  <a:tblGrid>
                    <a:gridCol w="2157984"/>
                    <a:gridCol w="2130552"/>
                    <a:gridCol w="2130552"/>
                    <a:gridCol w="2130552"/>
                    <a:gridCol w="2130552"/>
                  </a:tblGrid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选项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A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B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C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D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生物或细胞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T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4</m:t>
                              </m:r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噬菌体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烟草叶肉细胞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烟草花叶病毒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豌豆根毛细胞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碱基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5种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5种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4种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8种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核苷酸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5种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8种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8种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8种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五碳糖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1种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2种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2种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2种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9" name="QB_6_BD.40_2#375a77915?colgroup=7,7,7,7,7&amp;pid=a554c2b6c&amp;color=0,0,0&amp;vtp=1&amp;bbb=1"/>
              <p:cNvGraphicFramePr>
                <a:graphicFrameLocks noGrp="1"/>
              </p:cNvGraphicFramePr>
              <p:nvPr/>
            </p:nvGraphicFramePr>
            <p:xfrm>
              <a:off x="722376" y="2478728"/>
              <a:ext cx="10680192" cy="2298700"/>
            </p:xfrm>
            <a:graphic>
              <a:graphicData uri="http://schemas.openxmlformats.org/drawingml/2006/table">
                <a:tbl>
                  <a:tblPr/>
                  <a:tblGrid>
                    <a:gridCol w="2157984"/>
                    <a:gridCol w="2130552"/>
                    <a:gridCol w="2130552"/>
                    <a:gridCol w="2130552"/>
                    <a:gridCol w="2130552"/>
                  </a:tblGrid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选项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A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B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C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D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生物或细胞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烟草叶肉细胞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烟草花叶病毒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豌豆根毛细胞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碱基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5种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5种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4种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8种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核苷酸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5种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8种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8种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8种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五碳糖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1种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2种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2种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2种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4" name="QB_6_AN.41_1#375a77915.bracket?pid=a554c2b6c&amp;color=0,0,0&amp;vpa=15&amp;vtp=1"/>
          <p:cNvSpPr/>
          <p:nvPr/>
        </p:nvSpPr>
        <p:spPr>
          <a:xfrm>
            <a:off x="2827401" y="1886400"/>
            <a:ext cx="357188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AS.42_1#375a77915?pid=a554c2b6c&amp;color=0,0,0&amp;vtp=1&amp;bt=1&amp;bbb=1&amp;hb=1"/>
              <p:cNvSpPr/>
              <p:nvPr/>
            </p:nvSpPr>
            <p:spPr>
              <a:xfrm>
                <a:off x="722376" y="972000"/>
                <a:ext cx="10753344" cy="3251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T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噬菌体属于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病毒，只含有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一种核酸，所以含有4种碱基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T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、C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G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脱氧）核苷酸、1种五碳糖（脱氧核糖），A错误；烟草叶肉细胞中同时含有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RNA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两种核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酸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，所以含有8种核苷酸（4种脱氧核苷酸和4种核糖核苷酸）、2种五碳糖（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脱氧核糖和核糖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）、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种碱基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T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、C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G</m:t>
                    </m:r>
                  </m:oMath>
                </a14:m>
                <a:r>
                  <a:rPr lang="en-US" altLang="zh-CN" sz="2200" b="0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U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，B正确；烟草花叶病毒属于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病毒，只含有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RNA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一种核酸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含有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4种碱基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、C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G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、4种（核糖）核苷酸、1种五碳糖（核糖），C错误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豌豆根毛细胞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中同时含有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RNA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两种核酸，所以含有8种核苷酸（4种脱氧核苷酸和4种核糖核苷酸）、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五碳糖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（脱氧核糖和核糖）、5种碱基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T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、C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G</m:t>
                    </m:r>
                  </m:oMath>
                </a14:m>
                <a:r>
                  <a:rPr lang="en-US" altLang="zh-CN" sz="2200" b="0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U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，D错误。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B_6_AS.42_1#375a77915?pid=a554c2b6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251200"/>
              </a:xfrm>
              <a:prstGeom prst="rect">
                <a:avLst/>
              </a:prstGeom>
              <a:blipFill rotWithShape="1">
                <a:blip r:embed="rId1"/>
                <a:stretch>
                  <a:fillRect l="-4" t="-14" r="-1228" b="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EX.43_1#375a77915?pid=a554c2b6c&amp;color=0,0,0&amp;vtp=1&amp;bt=1&amp;bbb=1&amp;hb=1"/>
              <p:cNvSpPr/>
              <p:nvPr/>
            </p:nvSpPr>
            <p:spPr>
              <a:xfrm>
                <a:off x="722376" y="972000"/>
                <a:ext cx="10753344" cy="1384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易错警示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解答该类题应正确认识真核生物与原核生物均具有细胞结构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，其细胞内均有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RNA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而病毒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只含一种核酸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RNA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。在此基础上，牢固掌握不同生物的核酸、核苷酸及碱基的种类。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B_6_EX.43_1#375a77915?pid=a554c2b6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84300"/>
              </a:xfrm>
              <a:prstGeom prst="rect">
                <a:avLst/>
              </a:prstGeom>
              <a:blipFill rotWithShape="1">
                <a:blip r:embed="rId1"/>
                <a:stretch>
                  <a:fillRect l="-4" t="-33" r="-41" b="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1" name="QB_6_EX.43_2#375a77915?colgroup=9,9,4,5,4,4&amp;pid=a554c2b6c&amp;color=0,0,0&amp;vtp=1&amp;bbb=1"/>
              <p:cNvGraphicFramePr>
                <a:graphicFrameLocks noGrp="1"/>
              </p:cNvGraphicFramePr>
              <p:nvPr/>
            </p:nvGraphicFramePr>
            <p:xfrm>
              <a:off x="722376" y="2478728"/>
              <a:ext cx="10698480" cy="1838960"/>
            </p:xfrm>
            <a:graphic>
              <a:graphicData uri="http://schemas.openxmlformats.org/drawingml/2006/table">
                <a:tbl>
                  <a:tblPr/>
                  <a:tblGrid>
                    <a:gridCol w="2660904"/>
                    <a:gridCol w="2551176"/>
                    <a:gridCol w="1280160"/>
                    <a:gridCol w="1554480"/>
                    <a:gridCol w="1280160"/>
                    <a:gridCol w="1371600"/>
                  </a:tblGrid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生物类别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核酸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遗传物质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核苷酸种类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碱基种类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举例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真核生物和原核生物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同时含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DNA</m:t>
                              </m:r>
                            </m:oMath>
                          </a14:m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和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RNA</m:t>
                              </m:r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DNA</m:t>
                              </m:r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细菌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、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人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9740">
                    <a:tc row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病毒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只有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DNA</m:t>
                              </m:r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DNA</m:t>
                              </m:r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T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4</m:t>
                              </m:r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噬菌体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9740">
                    <a:tc vMerge="1"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只有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RNA</m:t>
                              </m:r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RNA</m:t>
                              </m:r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HIV</m:t>
                              </m:r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31" name="QB_6_EX.43_2#375a77915?colgroup=9,9,4,5,4,4&amp;pid=a554c2b6c&amp;color=0,0,0&amp;vtp=1&amp;bbb=1"/>
              <p:cNvGraphicFramePr>
                <a:graphicFrameLocks noGrp="1"/>
              </p:cNvGraphicFramePr>
              <p:nvPr/>
            </p:nvGraphicFramePr>
            <p:xfrm>
              <a:off x="722376" y="2478728"/>
              <a:ext cx="10698480" cy="1838960"/>
            </p:xfrm>
            <a:graphic>
              <a:graphicData uri="http://schemas.openxmlformats.org/drawingml/2006/table">
                <a:tbl>
                  <a:tblPr/>
                  <a:tblGrid>
                    <a:gridCol w="2660904"/>
                    <a:gridCol w="2551176"/>
                    <a:gridCol w="1280160"/>
                    <a:gridCol w="1554480"/>
                    <a:gridCol w="1280160"/>
                    <a:gridCol w="1371600"/>
                  </a:tblGrid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生物类别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核酸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遗传物质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核苷酸种类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碱基种类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举例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真核生物和原核生物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细菌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、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人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9740">
                    <a:tc row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病毒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</a:tr>
                  <a:tr h="459740">
                    <a:tc vMerge="1">
                      <a:tcPr/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7668fe3c3.fixed?pid=905a0b32f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5</a:t>
            </a:r>
            <a:endParaRPr lang="en-US" altLang="zh-CN" sz="7200" dirty="0"/>
          </a:p>
        </p:txBody>
      </p:sp>
      <p:sp>
        <p:nvSpPr>
          <p:cNvPr id="3" name="C_3#7668fe3c3.fixed?pid=905a0b32f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第5节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核酸是遗传信息的携带者</a:t>
            </a:r>
            <a:endParaRPr lang="en-US" altLang="zh-CN" sz="4400" dirty="0"/>
          </a:p>
        </p:txBody>
      </p:sp>
      <p:pic>
        <p:nvPicPr>
          <p:cNvPr id="4" name="C_3#7668fe3c3.fixed?pid=905a0b32f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7668fe3c3.fixed?pid=905a0b32f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刷提升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44_1#aae5bf229?sp=1&amp;pid=7668fe3c3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［江西抚州2025高一上月考］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作为核酸的基本组成单位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核苷酸是生物医学领域的研究重点之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一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。如图为核苷酸的结构模式图，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下列有关叙述正确的是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45_1#aae5bf229.bracket?pid=7668fe3c3&amp;color=0,0,0&amp;vpa=16&amp;vtp=1"/>
          <p:cNvSpPr/>
          <p:nvPr/>
        </p:nvSpPr>
        <p:spPr>
          <a:xfrm>
            <a:off x="7259701" y="1429200"/>
            <a:ext cx="385763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pic>
        <p:nvPicPr>
          <p:cNvPr id="4" name="QC_4_BD.44_2#aae5bf229?htil=5&amp;pid=7668fe3c3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897287" y="2021528"/>
            <a:ext cx="1892808" cy="1399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44_3#aae5bf229.choices?htil=5&amp;pid=7668fe3c3&amp;color=0,0,0&amp;vtp=1&amp;bbb=1"/>
              <p:cNvSpPr/>
              <p:nvPr/>
            </p:nvSpPr>
            <p:spPr>
              <a:xfrm>
                <a:off x="722376" y="1932662"/>
                <a:ext cx="8723376" cy="186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A.若图中的“？”处为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，则图中碱基可以是A、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G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、C中的一种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.若图中的“？”处为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OH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，则其组成的核酸是细胞生物的遗传物质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.若图中的“？”处为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，则其组成的核酸一般由一条链构成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.若图中的“？”处为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OH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，则其组成的核酸可存在于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HIV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4_BD.44_3#aae5bf229.choices?htil=5&amp;pid=7668fe3c3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932662"/>
                <a:ext cx="8723376" cy="1866900"/>
              </a:xfrm>
              <a:prstGeom prst="rect">
                <a:avLst/>
              </a:prstGeom>
              <a:blipFill rotWithShape="1">
                <a:blip r:embed="rId2"/>
                <a:stretch>
                  <a:fillRect l="-4" t="-19" r="1" b="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_1#69b6366ca?pid=c80a7a72d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［安徽淮南2025高一上月考］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下列关于核酸的叙述，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正确的是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_1#69b6366ca.bracket?pid=c80a7a72d&amp;color=0,0,0&amp;vpa=1&amp;vtp=1"/>
          <p:cNvSpPr/>
          <p:nvPr/>
        </p:nvSpPr>
        <p:spPr>
          <a:xfrm>
            <a:off x="7991539" y="969264"/>
            <a:ext cx="357188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1_2#69b6366ca.choices?pid=c80a7a72d&amp;color=0,0,0&amp;vtp=1&amp;bbb=1"/>
              <p:cNvSpPr/>
              <p:nvPr/>
            </p:nvSpPr>
            <p:spPr>
              <a:xfrm>
                <a:off x="722376" y="1401987"/>
                <a:ext cx="10753344" cy="186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A.核酸一般是由C、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O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N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五种元素构成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.组成核苷酸的小分子包括磷酸、五碳糖、含氮碱基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.真核生物以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为遗传物质，原核生物以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RNA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为遗传物质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D.A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T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C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种碱基最多参与构成4种核糖核苷酸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1_2#69b6366ca.choices?pid=c80a7a72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01987"/>
                <a:ext cx="10753344" cy="1866900"/>
              </a:xfrm>
              <a:prstGeom prst="rect">
                <a:avLst/>
              </a:prstGeom>
              <a:blipFill rotWithShape="1">
                <a:blip r:embed="rId1"/>
                <a:stretch>
                  <a:fillRect l="-4" t="-29" b="2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46_1#aae5bf229?pid=7668fe3c3&amp;color=0,0,0&amp;mp=1&amp;vtp=1&amp;bt=1&amp;bbb=1&amp;hb=1"/>
              <p:cNvSpPr/>
              <p:nvPr/>
            </p:nvSpPr>
            <p:spPr>
              <a:xfrm>
                <a:off x="722376" y="972000"/>
                <a:ext cx="10753344" cy="1524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若图中“？”处为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，则图示为脱氧核苷酸，其组成的核酸是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一般由两条链构成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其中的碱基可以是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T</m:t>
                    </m:r>
                  </m:oMath>
                </a14:m>
                <a:r>
                  <a:rPr lang="en-US" altLang="zh-CN" sz="2200" b="0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G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、C中的一种，A、C错误；若图中的“？”处为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OH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则图示为核糖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核苷酸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，其组成的核酸是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RNA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可存在于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HIV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中，细胞生物的遗传物质是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，B错误，D正确。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4_AS.46_1#aae5bf229?pid=7668fe3c3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524000"/>
              </a:xfrm>
              <a:prstGeom prst="rect">
                <a:avLst/>
              </a:prstGeom>
              <a:blipFill rotWithShape="1">
                <a:blip r:embed="rId1"/>
                <a:stretch>
                  <a:fillRect l="-4" t="-30" r="-4181" b="3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47_1#3adb5fd2c?pid=7668fe3c3&amp;color=0,0,0&amp;vtp=1&amp;bt=1&amp;bbb=1&amp;hb=1"/>
              <p:cNvSpPr/>
              <p:nvPr/>
            </p:nvSpPr>
            <p:spPr>
              <a:xfrm>
                <a:off x="722376" y="972000"/>
                <a:ext cx="10753344" cy="914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［四川凉山2025高一上期中］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研究人员对小麦、牦牛、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T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噬菌体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大肠杆菌等样品进行化学成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分分析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，结果忘记了贴标签，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下列判断正确的是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(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4_BD.47_1#3adb5fd2c?pid=7668fe3c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914400"/>
              </a:xfrm>
              <a:prstGeom prst="rect">
                <a:avLst/>
              </a:prstGeom>
              <a:blipFill rotWithShape="1">
                <a:blip r:embed="rId1"/>
                <a:stretch>
                  <a:fillRect l="-4" t="-49" r="-337" b="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48_1#3adb5fd2c.bracket?pid=7668fe3c3&amp;color=0,0,0&amp;vpa=17&amp;vtp=1"/>
          <p:cNvSpPr/>
          <p:nvPr/>
        </p:nvSpPr>
        <p:spPr>
          <a:xfrm>
            <a:off x="6243701" y="1429200"/>
            <a:ext cx="385763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47_2#3adb5fd2c.choices?pid=7668fe3c3&amp;color=0,0,0&amp;vtp=1&amp;bbb=1"/>
              <p:cNvSpPr/>
              <p:nvPr/>
            </p:nvSpPr>
            <p:spPr>
              <a:xfrm>
                <a:off x="722376" y="1932662"/>
                <a:ext cx="10753344" cy="186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A.含有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和蛋白质等成分的样品是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T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噬菌体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.含有染色体的样品是小麦组织、大肠杆菌、牦牛的组织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.含有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RNA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、蛋白质和纤维素等成分的样品是小麦、大肠杆菌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.含有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RNA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、糖原和蛋白质等成分的样品是牦牛的组织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4_BD.47_2#3adb5fd2c.choices?pid=7668fe3c3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932662"/>
                <a:ext cx="10753344" cy="1866900"/>
              </a:xfrm>
              <a:prstGeom prst="rect">
                <a:avLst/>
              </a:prstGeom>
              <a:blipFill rotWithShape="1">
                <a:blip r:embed="rId2"/>
                <a:stretch>
                  <a:fillRect l="-4" t="-19" b="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49_1#3adb5fd2c?pid=7668fe3c3&amp;color=0,0,0&amp;vtp=1&amp;bt=1&amp;bbb=1&amp;hb=1"/>
              <p:cNvSpPr/>
              <p:nvPr/>
            </p:nvSpPr>
            <p:spPr>
              <a:xfrm>
                <a:off x="722376" y="972000"/>
                <a:ext cx="10753344" cy="23241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T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噬菌体是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病毒，由蛋白质和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构成，不含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RNA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，A错误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真核细胞的细胞核中才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有染色体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，大肠杆菌是原核生物，细胞中没有染色体，B错误；小麦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大肠杆菌细胞中含有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zh-CN" altLang="en-US" sz="2200" b="0" i="0" kern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RNA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和蛋白质，小麦的细胞壁中有纤维素，大肠杆菌细胞壁的主要成分是肽聚糖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不含纤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维素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，C错误；牦牛是高等动物，细胞中含有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RNA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、糖原和蛋白质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糖原是人和动物细胞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中的储能物质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，D正确。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4_AS.49_1#3adb5fd2c?pid=7668fe3c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324100"/>
              </a:xfrm>
              <a:prstGeom prst="rect">
                <a:avLst/>
              </a:prstGeom>
              <a:blipFill rotWithShape="1">
                <a:blip r:embed="rId1"/>
                <a:stretch>
                  <a:fillRect l="-4" t="-19" r="-278" b="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50_1#f19122d88?sp=1&amp;pid=7668fe3c3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3.生物大分子通常都有一定的分子结构规律，即它们是由一定的基本结构单位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按照一定的排列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顺序和连接方式形成的多聚体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。下图为某多聚体的结构示意图，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下列表述正确的是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pic>
        <p:nvPicPr>
          <p:cNvPr id="3" name="QC_4_BD.50_2#f19122d88?pid=7668fe3c3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77056" y="2021528"/>
            <a:ext cx="4434840" cy="804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C_4_AN.51_1#f19122d88.bracket?pid=7668fe3c3&amp;color=0,0,0&amp;vpa=18&amp;vtp=1"/>
          <p:cNvSpPr/>
          <p:nvPr/>
        </p:nvSpPr>
        <p:spPr>
          <a:xfrm>
            <a:off x="10066401" y="1429200"/>
            <a:ext cx="3746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50_3#f19122d88.choices?pid=7668fe3c3&amp;color=0,0,0&amp;vtp=1&amp;bbb=1"/>
              <p:cNvSpPr/>
              <p:nvPr/>
            </p:nvSpPr>
            <p:spPr>
              <a:xfrm>
                <a:off x="722376" y="2961328"/>
                <a:ext cx="10753344" cy="186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A.若该图为一段单链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结构模式图，则其多样性主要由1排列顺序千变万化造成的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.若该图为一段单链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RNA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结构模式图，则1表示核糖，2表示磷酸，3的种类有4种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.若该图表示人体内一段肽链结构模式图，则氮元素主要在2中，1的种类有21种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.若该图表示多糖的结构模式图，则由1、2、3组成的单体只含有元素C、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O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4_BD.50_3#f19122d88.choices?pid=7668fe3c3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961328"/>
                <a:ext cx="10753344" cy="1866900"/>
              </a:xfrm>
              <a:prstGeom prst="rect">
                <a:avLst/>
              </a:prstGeom>
              <a:blipFill rotWithShape="1">
                <a:blip r:embed="rId2"/>
                <a:stretch>
                  <a:fillRect l="-4" t="-17" b="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EX.52_1#f19122d88?pid=7668fe3c3&amp;color=0,0,0&amp;mp=1&amp;vtp=1&amp;bt=1&amp;bbb=1&amp;hb=1"/>
          <p:cNvSpPr/>
          <p:nvPr/>
        </p:nvSpPr>
        <p:spPr>
          <a:xfrm>
            <a:off x="722376" y="972000"/>
            <a:ext cx="10753344" cy="1384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教材变式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本题是教材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P36“生物大分子是由许多单体连接成的多聚体”的变式题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本题以示意图的形式考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查组成生物大分子的单体的种类及连接方式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，考查学生利用所学知识解决问题的能力。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53_1#f19122d88?pid=7668fe3c3&amp;color=0,0,0&amp;mp=1&amp;vtp=1&amp;bt=1&amp;bbb=1&amp;hb=1"/>
              <p:cNvSpPr/>
              <p:nvPr/>
            </p:nvSpPr>
            <p:spPr>
              <a:xfrm>
                <a:off x="722376" y="972000"/>
                <a:ext cx="10753344" cy="3251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若该图为一段单链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的结构模式图，则1表示含氮碱基，2表示脱氧核糖，3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表示磷酸</a:t>
                </a:r>
                <a:r>
                  <a:rPr lang="en-US" altLang="zh-CN" sz="22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2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分子具有多样性主要是由于脱氧核苷酸排列顺序极其多样，实质上是由于1（含氮碱基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排列顺序千变万化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，A正确；如果该图为一段单链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RNA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的结构模式图，则1表示含氮碱基，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表示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核糖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，3表示磷酸，3的种类只有1种，B错误；若该图表示人体中一段肽链结构模式图，则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表示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基，2表示中心碳原子，3表示</a:t>
                </a:r>
                <a14:m>
                  <m:oMath xmlns:m="http://schemas.openxmlformats.org/officeDocument/2006/math"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—</m:t>
                    </m:r>
                    <m:r>
                      <m:rPr>
                        <m:sty m:val="p"/>
                      </m:rP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CO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—</m:t>
                    </m:r>
                    <m:r>
                      <m:rPr>
                        <m:sty m:val="p"/>
                      </m:rP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NH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—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结构，氮元素主要在3中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基的种类有21种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错误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；若该图表示多糖的结构模式图，多糖一般由C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</m:oMath>
                </a14:m>
                <a:r>
                  <a:rPr lang="en-US" altLang="zh-CN" sz="2200" b="0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O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组成，但几丁质也属于多糖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它含有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</m:oMath>
                </a14:m>
                <a:r>
                  <a:rPr lang="en-US" altLang="zh-CN" sz="2200" b="0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O</m:t>
                    </m:r>
                  </m:oMath>
                </a14:m>
                <a:r>
                  <a:rPr lang="en-US" altLang="zh-CN" sz="2200" b="0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N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元素，D错误。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4_AS.53_1#f19122d88?pid=7668fe3c3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251200"/>
              </a:xfrm>
              <a:prstGeom prst="rect">
                <a:avLst/>
              </a:prstGeom>
              <a:blipFill rotWithShape="1">
                <a:blip r:embed="rId1"/>
                <a:stretch>
                  <a:fillRect l="-4" t="-14" r="-898" b="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54_1#00523fe08?sp=1&amp;pid=7668fe3c3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［湖北黄冈2025高一上期中］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图甲为某种核苷酸的分子结构；图乙是某核苷酸链示意图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据图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回答问题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：</a:t>
            </a:r>
            <a:endParaRPr lang="en-US" altLang="zh-CN" sz="2000" dirty="0"/>
          </a:p>
        </p:txBody>
      </p:sp>
      <p:pic>
        <p:nvPicPr>
          <p:cNvPr id="3" name="QO_4_BD.54_3#00523fe08?iti=5&amp;htil=1&amp;pid=7668fe3c3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59152" y="2570168"/>
            <a:ext cx="2093976" cy="1536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4" name="QO_4_BD.54_4#00523fe08?iti=6&amp;htil=1&amp;pid=7668fe3c3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00416" y="2021528"/>
            <a:ext cx="1764792" cy="2075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O_4_BD.54_5#00523fe08?iti=5&amp;htil=1&amp;pid=7668fe3c3&amp;color=0,0,0&amp;vtp=1"/>
          <p:cNvSpPr/>
          <p:nvPr/>
        </p:nvSpPr>
        <p:spPr>
          <a:xfrm>
            <a:off x="3250565" y="4233360"/>
            <a:ext cx="311150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甲</a:t>
            </a:r>
            <a:endParaRPr lang="en-US" altLang="zh-CN" sz="2000" dirty="0"/>
          </a:p>
        </p:txBody>
      </p:sp>
      <p:sp>
        <p:nvSpPr>
          <p:cNvPr id="6" name="QO_4_BD.54_6#00523fe08?iti=6&amp;htil=1&amp;pid=7668fe3c3&amp;color=0,0,0&amp;vtp=1"/>
          <p:cNvSpPr/>
          <p:nvPr/>
        </p:nvSpPr>
        <p:spPr>
          <a:xfrm>
            <a:off x="8627237" y="4224216"/>
            <a:ext cx="311150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乙</a:t>
            </a:r>
            <a:endParaRPr lang="en-US" altLang="zh-CN" sz="2000" dirty="0"/>
          </a:p>
        </p:txBody>
      </p:sp>
      <p:sp>
        <p:nvSpPr>
          <p:cNvPr id="7" name="QB_5_BD.55_1#9b2906903?pid=00523fe08&amp;color=0,0,0&amp;vtp=1&amp;bbb=1"/>
          <p:cNvSpPr/>
          <p:nvPr/>
        </p:nvSpPr>
        <p:spPr>
          <a:xfrm>
            <a:off x="722376" y="4726662"/>
            <a:ext cx="10937875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（1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）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图甲表示的是</a:t>
            </a:r>
            <a:r>
              <a:rPr lang="en-US" altLang="zh-CN" sz="20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核苷酸，</a:t>
            </a:r>
            <a:r>
              <a:rPr lang="en-US" altLang="zh-CN" sz="20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填“能”或“不能”）构成图乙的核苷酸链。</a:t>
            </a:r>
            <a:endParaRPr lang="en-US" altLang="zh-CN" sz="2000" dirty="0"/>
          </a:p>
        </p:txBody>
      </p:sp>
      <p:sp>
        <p:nvSpPr>
          <p:cNvPr id="8" name="QB_5_AN.56_1#9b2906903.blank?pid=00523fe08&amp;color=0,0,0&amp;vpa=19&amp;vtp=1&amp;bbb=1"/>
          <p:cNvSpPr/>
          <p:nvPr/>
        </p:nvSpPr>
        <p:spPr>
          <a:xfrm>
            <a:off x="2913126" y="4688562"/>
            <a:ext cx="1454150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腺嘌呤核糖</a:t>
            </a:r>
            <a:endParaRPr lang="en-US" altLang="zh-CN" sz="2000" dirty="0"/>
          </a:p>
        </p:txBody>
      </p:sp>
      <p:sp>
        <p:nvSpPr>
          <p:cNvPr id="9" name="QB_5_AN.57_1#9b2906903.blank?pid=00523fe08&amp;color=0,0,0&amp;vpa=20&amp;vtp=1&amp;bbb=1"/>
          <p:cNvSpPr/>
          <p:nvPr/>
        </p:nvSpPr>
        <p:spPr>
          <a:xfrm>
            <a:off x="5453126" y="4688562"/>
            <a:ext cx="692150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不能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 build="p"/>
      <p:bldP spid="9" grpId="0" animBg="1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AS.58_1#9b2906903?pid=00523fe08&amp;color=0,0,0&amp;vtp=1&amp;bt=1&amp;bbb=1&amp;hb=1"/>
              <p:cNvSpPr/>
              <p:nvPr/>
            </p:nvSpPr>
            <p:spPr>
              <a:xfrm>
                <a:off x="722376" y="972000"/>
                <a:ext cx="10753344" cy="1384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据图甲可知，该五碳糖为核糖，其碱基为腺嘌呤，故该核苷酸为腺嘌呤核糖核苷酸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的基本单位之一。据图乙可知，该核苷酸链含碱基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T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，推断该链为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链，因此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图甲的核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糖核苷酸不能构成图乙的核苷酸链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B_5_AS.58_1#9b2906903?pid=00523fe0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84300"/>
              </a:xfrm>
              <a:prstGeom prst="rect">
                <a:avLst/>
              </a:prstGeom>
              <a:blipFill rotWithShape="1">
                <a:blip r:embed="rId1"/>
                <a:stretch>
                  <a:fillRect l="-4" t="-33" b="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59_1#d6b119135?pid=00523fe08&amp;color=0,0,0&amp;vtp=1&amp;bt=1&amp;bbb=1&amp;hb=1"/>
          <p:cNvSpPr/>
          <p:nvPr/>
        </p:nvSpPr>
        <p:spPr>
          <a:xfrm>
            <a:off x="722376" y="969264"/>
            <a:ext cx="10753344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（2）图乙中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1、2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的名称分别是</a:t>
            </a:r>
            <a:r>
              <a:rPr lang="en-US" altLang="zh-CN" sz="20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</a:t>
            </a:r>
            <a:r>
              <a:rPr lang="en-US" altLang="zh-CN" sz="20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一般来说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图乙所示的</a:t>
            </a:r>
            <a:r>
              <a:rPr lang="en-US" altLang="zh-CN" sz="20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条核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苷酸长链构成对应的核酸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3" name="QB_5_AN.60_1#d6b119135.blank?pid=00523fe08&amp;color=0,0,0&amp;vpa=21&amp;vtp=1&amp;bbb=1"/>
          <p:cNvSpPr/>
          <p:nvPr/>
        </p:nvSpPr>
        <p:spPr>
          <a:xfrm>
            <a:off x="4227576" y="931164"/>
            <a:ext cx="1200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脱氧核糖</a:t>
            </a:r>
            <a:endParaRPr lang="en-US" altLang="zh-CN" sz="2000" dirty="0"/>
          </a:p>
        </p:txBody>
      </p:sp>
      <p:sp>
        <p:nvSpPr>
          <p:cNvPr id="4" name="QB_5_AN.61_1#d6b119135.blank?pid=00523fe08&amp;color=0,0,0&amp;vpa=22&amp;vtp=1&amp;bbb=1"/>
          <p:cNvSpPr/>
          <p:nvPr/>
        </p:nvSpPr>
        <p:spPr>
          <a:xfrm>
            <a:off x="5751576" y="931164"/>
            <a:ext cx="946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胞嘧啶</a:t>
            </a:r>
            <a:endParaRPr lang="en-US" altLang="zh-CN" sz="2000" dirty="0"/>
          </a:p>
        </p:txBody>
      </p:sp>
      <p:sp>
        <p:nvSpPr>
          <p:cNvPr id="5" name="QB_5_AN.62_1#d6b119135.blank?pid=00523fe08&amp;color=0,0,0&amp;vpa=23&amp;vtp=1&amp;bbb=1"/>
          <p:cNvSpPr/>
          <p:nvPr/>
        </p:nvSpPr>
        <p:spPr>
          <a:xfrm>
            <a:off x="9548876" y="931164"/>
            <a:ext cx="1357313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2（或两）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B_5_AS.63_1#d6b119135?pid=00523fe08&amp;color=0,0,0&amp;vtp=1&amp;bt=1&amp;bbb=1&amp;hb=1"/>
              <p:cNvSpPr/>
              <p:nvPr/>
            </p:nvSpPr>
            <p:spPr>
              <a:xfrm>
                <a:off x="722376" y="1892300"/>
                <a:ext cx="10753344" cy="965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据图可知，图乙中含碱基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T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，推断图乙为一条脱氧核苷酸链，因此，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1、2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的名称分别是脱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氧核糖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、胞嘧啶；一般来说，图乙所示的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条核苷酸长链构成对应的核酸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DNA</m:t>
                        </m:r>
                      </m:e>
                    </m:d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6" name="QB_5_AS.63_1#d6b119135?pid=00523fe0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92300"/>
                <a:ext cx="10753344" cy="965200"/>
              </a:xfrm>
              <a:prstGeom prst="rect">
                <a:avLst/>
              </a:prstGeom>
              <a:blipFill rotWithShape="1">
                <a:blip r:embed="rId1"/>
                <a:stretch>
                  <a:fillRect l="-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64_1#8c95536a0?pid=00523fe08&amp;color=0,0,0&amp;vtp=1&amp;bt=1&amp;bbb=1"/>
              <p:cNvSpPr/>
              <p:nvPr/>
            </p:nvSpPr>
            <p:spPr>
              <a:xfrm>
                <a:off x="722376" y="969264"/>
                <a:ext cx="10753344" cy="431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（3）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的彻底水解产物有</a:t>
                </a:r>
                <a:r>
                  <a:rPr lang="en-US" altLang="zh-CN" sz="200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。在人体中C、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T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两种碱基参与构成了</a:t>
                </a:r>
                <a:r>
                  <a:rPr lang="en-US" altLang="zh-CN" sz="200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种核苷酸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B_5_BD.64_1#8c95536a0?pid=00523fe08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431800"/>
              </a:xfrm>
              <a:prstGeom prst="rect">
                <a:avLst/>
              </a:prstGeom>
              <a:blipFill rotWithShape="1">
                <a:blip r:embed="rId1"/>
                <a:stretch>
                  <a:fillRect l="-4" t="-59" b="5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5_AN.65_1#8c95536a0.blank?pid=00523fe08&amp;color=0,0,0&amp;vpa=24&amp;vtp=1"/>
          <p:cNvSpPr/>
          <p:nvPr/>
        </p:nvSpPr>
        <p:spPr>
          <a:xfrm>
            <a:off x="3908489" y="931164"/>
            <a:ext cx="341313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6</a:t>
            </a:r>
            <a:endParaRPr lang="en-US" altLang="zh-CN" sz="2000" dirty="0"/>
          </a:p>
        </p:txBody>
      </p:sp>
      <p:sp>
        <p:nvSpPr>
          <p:cNvPr id="4" name="QB_5_AN.66_1#8c95536a0.blank?pid=00523fe08&amp;color=0,0,0&amp;vpa=25&amp;vtp=1"/>
          <p:cNvSpPr/>
          <p:nvPr/>
        </p:nvSpPr>
        <p:spPr>
          <a:xfrm>
            <a:off x="8674164" y="931164"/>
            <a:ext cx="341313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5_AS.67_1#8c95536a0?pid=00523fe08&amp;color=0,0,0&amp;vtp=1&amp;bt=1&amp;bbb=1&amp;hb=1"/>
              <p:cNvSpPr/>
              <p:nvPr/>
            </p:nvSpPr>
            <p:spPr>
              <a:xfrm>
                <a:off x="722376" y="1363853"/>
                <a:ext cx="10753344" cy="1854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初步水解后可产生四种脱氧核苷酸，脱氧核苷酸还可水解成脱氧核糖、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种含氮碱基及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磷酸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。因此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的彻底水解产物有6种。人体细胞中含有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，在人体中C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T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两种碱基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参与构成的核苷酸包括胞嘧啶核糖核苷酸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、胞嘧啶脱氧核糖核苷酸、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胸腺嘧啶脱氧核糖核苷酸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共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3种核苷酸。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5" name="QB_5_AS.67_1#8c95536a0?pid=00523fe0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63853"/>
                <a:ext cx="10753344" cy="1854200"/>
              </a:xfrm>
              <a:prstGeom prst="rect">
                <a:avLst/>
              </a:prstGeom>
              <a:blipFill rotWithShape="1">
                <a:blip r:embed="rId2"/>
                <a:stretch>
                  <a:fillRect l="-4" t="-27" r="-1081" b="2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3_1#69b6366ca?pid=c80a7a72d&amp;color=0,0,0&amp;mp=1&amp;vtp=1&amp;bt=1&amp;bbb=1&amp;hb=1"/>
              <p:cNvSpPr/>
              <p:nvPr/>
            </p:nvSpPr>
            <p:spPr>
              <a:xfrm>
                <a:off x="722376" y="972000"/>
                <a:ext cx="10753344" cy="2311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核酸由C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</m:oMath>
                </a14:m>
                <a:r>
                  <a:rPr lang="en-US" altLang="zh-CN" sz="2200" b="0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O</m:t>
                    </m:r>
                  </m:oMath>
                </a14:m>
                <a:r>
                  <a:rPr lang="en-US" altLang="zh-CN" sz="2200" b="0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N</m:t>
                    </m:r>
                  </m:oMath>
                </a14:m>
                <a:r>
                  <a:rPr lang="en-US" altLang="zh-CN" sz="2200" b="0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P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五种元素构成，A错误；一个核苷酸是由一分子磷酸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一分子五碳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糖和一分子含氮碱基组成的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，B正确；真核生物和原核生物均以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作为遗传物质，C错误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碱基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可以组成腺嘌呤核糖核苷酸和腺嘌呤脱氧核苷酸，碱基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可以组成胞嘧啶核糖核苷酸和胞嘧啶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脱氧核苷酸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，碱基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T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只能组成胸腺嘧啶脱氧核苷酸，因此A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T</m:t>
                    </m:r>
                  </m:oMath>
                </a14:m>
                <a:r>
                  <a:rPr lang="en-US" altLang="zh-CN" sz="2200" b="0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C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种碱基最多参与构成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种核糖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核苷酸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，D错误。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3_1#69b6366ca?pid=c80a7a72d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311400"/>
              </a:xfrm>
              <a:prstGeom prst="rect">
                <a:avLst/>
              </a:prstGeom>
              <a:blipFill rotWithShape="1">
                <a:blip r:embed="rId1"/>
                <a:stretch>
                  <a:fillRect l="-4" t="-19" r="-974" b="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68_1#a2f2335cd?pid=00523fe08&amp;color=0,0,0&amp;vtp=1&amp;bt=1&amp;bbb=1"/>
              <p:cNvSpPr/>
              <p:nvPr/>
            </p:nvSpPr>
            <p:spPr>
              <a:xfrm>
                <a:off x="722376" y="969264"/>
                <a:ext cx="10753344" cy="431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（4）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RNA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是由</a:t>
                </a:r>
                <a:r>
                  <a:rPr lang="en-US" altLang="zh-CN" sz="200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4种碱基参与构成的</a:t>
                </a:r>
                <a:r>
                  <a:rPr lang="en-US" altLang="zh-CN" sz="200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连接而成的大分子物质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5_BD.68_1#a2f2335cd?pid=00523fe08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431800"/>
              </a:xfrm>
              <a:prstGeom prst="rect">
                <a:avLst/>
              </a:prstGeom>
              <a:blipFill rotWithShape="1">
                <a:blip r:embed="rId1"/>
                <a:stretch>
                  <a:fillRect l="-4" t="-59" b="5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5_AN.69_1#a2f2335cd.blank?pid=00523fe08&amp;color=0,0,0&amp;vpa=26&amp;vtp=1&amp;bbb=1"/>
              <p:cNvSpPr/>
              <p:nvPr/>
            </p:nvSpPr>
            <p:spPr>
              <a:xfrm>
                <a:off x="2413063" y="1012952"/>
                <a:ext cx="1598613" cy="3175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5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A、</a:t>
                </a:r>
                <a14:m>
                  <m:oMath xmlns:m="http://schemas.openxmlformats.org/officeDocument/2006/math"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𝐆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、C、</a:t>
                </a:r>
                <a14:m>
                  <m:oMath xmlns:m="http://schemas.openxmlformats.org/officeDocument/2006/math"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𝐔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B_5_AN.69_1#a2f2335cd.blank?pid=00523fe08&amp;color=0,0,0&amp;vpa=2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3063" y="1012952"/>
                <a:ext cx="1598613" cy="317500"/>
              </a:xfrm>
              <a:prstGeom prst="rect">
                <a:avLst/>
              </a:prstGeom>
              <a:blipFill rotWithShape="1">
                <a:blip r:embed="rId2"/>
                <a:stretch>
                  <a:fillRect l="-4" t="-3640" r="24" b="4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B_5_AN.70_1#a2f2335cd.blank?pid=00523fe08&amp;color=0,0,0&amp;vpa=27&amp;vtp=1&amp;bbb=1"/>
          <p:cNvSpPr/>
          <p:nvPr/>
        </p:nvSpPr>
        <p:spPr>
          <a:xfrm>
            <a:off x="6218301" y="931164"/>
            <a:ext cx="1454150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核糖核苷酸</a:t>
            </a:r>
            <a:endParaRPr lang="en-US" altLang="zh-CN" sz="2000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5_AS.71_1#a2f2335cd?pid=00523fe08&amp;color=0,0,0&amp;vtp=1&amp;bt=1&amp;bbb=1&amp;hb=1"/>
              <p:cNvSpPr/>
              <p:nvPr/>
            </p:nvSpPr>
            <p:spPr>
              <a:xfrm>
                <a:off x="722376" y="1363853"/>
                <a:ext cx="10753344" cy="1016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中的含氮碱基有A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U</m:t>
                    </m:r>
                  </m:oMath>
                </a14:m>
                <a:r>
                  <a:rPr lang="en-US" altLang="zh-CN" sz="2200" b="0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G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、C四种，其单体是核糖核苷酸，因此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是由A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U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200" b="0" i="0" smtClean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:endParaRPr lang="en-US" altLang="zh-CN" sz="2200" b="0" i="0" smtClean="0">
                  <a:solidFill>
                    <a:srgbClr val="63931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G</m:t>
                    </m:r>
                  </m:oMath>
                </a14:m>
                <a:r>
                  <a:rPr lang="en-US" altLang="zh-CN" sz="2200" b="0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C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种碱基参与构成的核糖核苷酸连接而成的大分子物质。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" name="QB_5_AS.71_1#a2f2335cd?pid=00523fe0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63853"/>
                <a:ext cx="10753344" cy="1016000"/>
              </a:xfrm>
              <a:prstGeom prst="rect">
                <a:avLst/>
              </a:prstGeom>
              <a:blipFill rotWithShape="1">
                <a:blip r:embed="rId3"/>
                <a:stretch>
                  <a:fillRect l="-4" t="-50" b="5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72_1#f0663fdda?pid=00523fe08&amp;color=0,0,0&amp;vtp=1&amp;bt=1&amp;bbb=1&amp;hb=1"/>
          <p:cNvSpPr/>
          <p:nvPr/>
        </p:nvSpPr>
        <p:spPr>
          <a:xfrm>
            <a:off x="722376" y="969264"/>
            <a:ext cx="10753344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（5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）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核酸的功能是储存和传递</a:t>
            </a:r>
            <a:r>
              <a:rPr lang="en-US" altLang="zh-CN" sz="20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在生物体的遗传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变异以及蛋白质的生物合成中具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有十分重要的作用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3" name="QB_5_AN.73_1#f0663fdda.blank?pid=00523fe08&amp;color=0,0,0&amp;vpa=28&amp;vtp=1&amp;bbb=1"/>
          <p:cNvSpPr/>
          <p:nvPr/>
        </p:nvSpPr>
        <p:spPr>
          <a:xfrm>
            <a:off x="4183126" y="931164"/>
            <a:ext cx="1200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遗传信息</a:t>
            </a:r>
            <a:endParaRPr lang="en-US" altLang="zh-CN" sz="2000" dirty="0"/>
          </a:p>
        </p:txBody>
      </p:sp>
      <p:sp>
        <p:nvSpPr>
          <p:cNvPr id="4" name="QB_5_AS.74_1#f0663fdda?pid=00523fe08&amp;color=0,0,0&amp;vtp=1&amp;bt=1&amp;bbb=1&amp;hb=1"/>
          <p:cNvSpPr/>
          <p:nvPr/>
        </p:nvSpPr>
        <p:spPr>
          <a:xfrm>
            <a:off x="722376" y="1938020"/>
            <a:ext cx="10753344" cy="96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核酸是细胞内携带遗传信息的物质，在生物体的遗传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变异和蛋白质的生物合成中具有极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其重要的作用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75_1#b81be8efd?pid=314483ab6&amp;color=0,0,0&amp;vtp=1&amp;bt=1&amp;bbb=1&amp;hb=1"/>
              <p:cNvSpPr/>
              <p:nvPr/>
            </p:nvSpPr>
            <p:spPr>
              <a:xfrm>
                <a:off x="722376" y="972000"/>
                <a:ext cx="10753344" cy="1371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帕蒂西兰是用于治疗家族性淀粉样多发性神经病变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FAP</m:t>
                        </m:r>
                      </m:e>
                    </m:d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的小干扰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RNA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类药物，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它由两条链构成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核苷酸链含有游离的磷酸基团端为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′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端，另一端为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′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端。两条链各含21个核苷酸，形成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19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个碱基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；每条链的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′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末端含有两个悬空的未配对核苷酸。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下列有关叙述正确的是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(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75_1#b81be8efd?pid=314483ab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71600"/>
              </a:xfrm>
              <a:prstGeom prst="rect">
                <a:avLst/>
              </a:prstGeom>
              <a:blipFill rotWithShape="1">
                <a:blip r:embed="rId1"/>
                <a:stretch>
                  <a:fillRect l="-4" t="-33" r="-3277" b="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76_1#b81be8efd.bracket?pid=314483ab6&amp;color=0,0,0&amp;vpa=29&amp;vtp=1"/>
          <p:cNvSpPr/>
          <p:nvPr/>
        </p:nvSpPr>
        <p:spPr>
          <a:xfrm>
            <a:off x="9256776" y="1886400"/>
            <a:ext cx="35560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75_2#b81be8efd.choices?pid=314483ab6&amp;color=0,0,0&amp;vtp=1&amp;bbb=1"/>
              <p:cNvSpPr/>
              <p:nvPr/>
            </p:nvSpPr>
            <p:spPr>
              <a:xfrm>
                <a:off x="722376" y="2389862"/>
                <a:ext cx="10753344" cy="186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A.帕蒂西兰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′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末端共含2个未配对碱基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.帕蒂西兰彻底水解得到的碱基最多有5种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.人体细胞中的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RNA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一般为单链结构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.帕蒂西兰既可用于治疗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FAP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,又是遗传信息的载体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75_2#b81be8efd.choices?pid=314483ab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389862"/>
                <a:ext cx="10753344" cy="1866900"/>
              </a:xfrm>
              <a:prstGeom prst="rect">
                <a:avLst/>
              </a:prstGeom>
              <a:blipFill rotWithShape="1">
                <a:blip r:embed="rId2"/>
                <a:stretch>
                  <a:fillRect l="-4" t="-19" b="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EX.77_1#b81be8efd?pid=314483ab6&amp;color=0,0,0&amp;mp=1&amp;vtp=1&amp;bt=1&amp;bbb=1"/>
          <p:cNvSpPr/>
          <p:nvPr/>
        </p:nvSpPr>
        <p:spPr>
          <a:xfrm>
            <a:off x="722376" y="972000"/>
            <a:ext cx="10753344" cy="52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信息提取</a:t>
            </a:r>
            <a:endParaRPr lang="en-US" altLang="zh-CN" sz="2000" dirty="0"/>
          </a:p>
        </p:txBody>
      </p:sp>
      <p:pic>
        <p:nvPicPr>
          <p:cNvPr id="3" name="QC_5_EX.77_2#b81be8efd?pid=314483ab6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0664" y="1563312"/>
            <a:ext cx="5568696" cy="1975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78_1#b81be8efd?pid=314483ab6&amp;color=0,0,0&amp;mp=1&amp;vtp=1&amp;bt=1&amp;bbb=1&amp;hb=1"/>
              <p:cNvSpPr/>
              <p:nvPr/>
            </p:nvSpPr>
            <p:spPr>
              <a:xfrm>
                <a:off x="722376" y="972000"/>
                <a:ext cx="10753344" cy="1854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帕蒂西兰是用于治疗家族性淀粉样多发性神经病变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FAP</m:t>
                        </m:r>
                      </m:e>
                    </m:d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的小干扰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类药物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RNA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彻底水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解最多得到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U</m:t>
                    </m:r>
                  </m:oMath>
                </a14:m>
                <a:r>
                  <a:rPr lang="en-US" altLang="zh-CN" sz="2200" b="0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G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、C共4种碱基，B错误；人体细胞中的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一般为单链结构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一般为双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链结构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，C正确；分析题干可知，帕蒂西兰是用于治疗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FAP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的小干扰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RNA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类药物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并未体现其作为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遗传信息的载体的功能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，D错误。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78_1#b81be8efd?pid=314483ab6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854200"/>
              </a:xfrm>
              <a:prstGeom prst="rect">
                <a:avLst/>
              </a:prstGeom>
              <a:blipFill rotWithShape="1">
                <a:blip r:embed="rId1"/>
                <a:stretch>
                  <a:fillRect l="-4" t="-24" r="-945" b="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4_1#5d427f204?pid=3f1548cd6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［河北衡水2025高一上期中］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核酸是细胞内携带遗传信息的物质，在生物体的遗传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变异和蛋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白质的生物合成中具有极其重要的作用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下列有关核酸的叙述正确的是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5_1#5d427f204.bracket?pid=3f1548cd6&amp;color=0,0,0&amp;vpa=2&amp;vtp=1"/>
          <p:cNvSpPr/>
          <p:nvPr/>
        </p:nvSpPr>
        <p:spPr>
          <a:xfrm>
            <a:off x="8783701" y="1429200"/>
            <a:ext cx="385763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4_2#5d427f204.choices?pid=3f1548cd6&amp;color=0,0,0&amp;vtp=1&amp;bbb=1"/>
              <p:cNvSpPr/>
              <p:nvPr/>
            </p:nvSpPr>
            <p:spPr>
              <a:xfrm>
                <a:off x="722376" y="1932662"/>
                <a:ext cx="10753344" cy="186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A.真核细胞中的核酸主要分布在细胞核中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.具有细胞结构的生物才含有核酸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核酸分为脱氧核糖核酸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DNA</m:t>
                        </m:r>
                      </m:e>
                    </m:d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和核糖核苷酸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RNA</m:t>
                        </m:r>
                      </m:e>
                    </m:d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两大类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.线粒体和叶绿体中都含少量的核酸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4_2#5d427f204.choices?pid=3f1548cd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932662"/>
                <a:ext cx="10753344" cy="1866900"/>
              </a:xfrm>
              <a:prstGeom prst="rect">
                <a:avLst/>
              </a:prstGeom>
              <a:blipFill rotWithShape="1">
                <a:blip r:embed="rId1"/>
                <a:stretch>
                  <a:fillRect l="-4" t="-19" b="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6_1#5d427f204?pid=3f1548cd6&amp;color=0,0,0&amp;mp=1&amp;vtp=1&amp;bt=1&amp;bbb=1&amp;hb=1"/>
              <p:cNvSpPr/>
              <p:nvPr/>
            </p:nvSpPr>
            <p:spPr>
              <a:xfrm>
                <a:off x="722376" y="972000"/>
                <a:ext cx="10753344" cy="18415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真核细胞的核酸分为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，其中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主要分布在细胞核中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RNA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主要分布在细胞质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，A错误；病毒没有细胞结构，但含有核酸，B错误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核酸分为脱氧核糖核酸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DNA</m:t>
                        </m:r>
                      </m:e>
                    </m:d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和核糖核酸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RNA</m:t>
                        </m:r>
                      </m:e>
                    </m:d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两大类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，核糖核苷酸是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的基本组成单位，C错误；线粒体和叶绿体中都含有少量的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RNA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，D正确。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6_1#5d427f204?pid=3f1548cd6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841500"/>
              </a:xfrm>
              <a:prstGeom prst="rect">
                <a:avLst/>
              </a:prstGeom>
              <a:blipFill rotWithShape="1">
                <a:blip r:embed="rId1"/>
                <a:stretch>
                  <a:fillRect l="-4" t="-24" r="-650" b="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EX.7_1#5d427f204?pid=3f1548cd6&amp;color=0,0,0&amp;mp=1&amp;vtp=1&amp;bt=1&amp;bbb=1"/>
              <p:cNvSpPr/>
              <p:nvPr/>
            </p:nvSpPr>
            <p:spPr>
              <a:xfrm>
                <a:off x="722376" y="972000"/>
                <a:ext cx="10753344" cy="9271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方法总结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RNA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的比较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EX.7_1#5d427f204?pid=3f1548cd6&amp;color=0,0,0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927100"/>
              </a:xfrm>
              <a:prstGeom prst="rect">
                <a:avLst/>
              </a:prstGeom>
              <a:blipFill rotWithShape="1">
                <a:blip r:embed="rId1"/>
                <a:stretch>
                  <a:fillRect l="-4" t="-49" b="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QC_5_EX.7_2#5d427f204?colgroup=5,6,6,5,8,5&amp;pid=3f1548cd6&amp;color=0,0,0&amp;mp=1&amp;vtp=1&amp;bbb=1"/>
              <p:cNvGraphicFramePr>
                <a:graphicFrameLocks noGrp="1"/>
              </p:cNvGraphicFramePr>
              <p:nvPr/>
            </p:nvGraphicFramePr>
            <p:xfrm>
              <a:off x="722376" y="2021528"/>
              <a:ext cx="10671048" cy="1379220"/>
            </p:xfrm>
            <a:graphic>
              <a:graphicData uri="http://schemas.openxmlformats.org/drawingml/2006/table">
                <a:tbl>
                  <a:tblPr/>
                  <a:tblGrid>
                    <a:gridCol w="1472184"/>
                    <a:gridCol w="1901952"/>
                    <a:gridCol w="1901952"/>
                    <a:gridCol w="1472184"/>
                    <a:gridCol w="2450592"/>
                    <a:gridCol w="1472184"/>
                  </a:tblGrid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00"/>
                            </a:lnSpc>
                          </a:pP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中文名称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基本单位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五碳糖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含氮碱基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主要分布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DNA</m:t>
                              </m:r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脱氧核糖核酸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脱氧核苷酸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脱氧核糖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A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、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T</m:t>
                              </m:r>
                            </m:oMath>
                          </a14:m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、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C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、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G</m:t>
                              </m:r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细胞核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RNA</m:t>
                              </m:r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核糖核酸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核糖核苷酸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核糖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A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、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U</m:t>
                              </m:r>
                            </m:oMath>
                          </a14:m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、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C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、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G</m:t>
                              </m:r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细胞质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QC_5_EX.7_2#5d427f204?colgroup=5,6,6,5,8,5&amp;pid=3f1548cd6&amp;color=0,0,0&amp;mp=1&amp;vtp=1&amp;bbb=1"/>
              <p:cNvGraphicFramePr>
                <a:graphicFrameLocks noGrp="1"/>
              </p:cNvGraphicFramePr>
              <p:nvPr/>
            </p:nvGraphicFramePr>
            <p:xfrm>
              <a:off x="722376" y="2021528"/>
              <a:ext cx="10671048" cy="1379220"/>
            </p:xfrm>
            <a:graphic>
              <a:graphicData uri="http://schemas.openxmlformats.org/drawingml/2006/table">
                <a:tbl>
                  <a:tblPr/>
                  <a:tblGrid>
                    <a:gridCol w="1472184"/>
                    <a:gridCol w="1901952"/>
                    <a:gridCol w="1901952"/>
                    <a:gridCol w="1472184"/>
                    <a:gridCol w="2450592"/>
                    <a:gridCol w="1472184"/>
                  </a:tblGrid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00"/>
                            </a:lnSpc>
                          </a:pP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中文名称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基本单位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五碳糖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含氮碱基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主要分布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974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脱氧核糖核酸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脱氧核苷酸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脱氧核糖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细胞核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974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核糖核酸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核糖核苷酸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核糖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细胞质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8_1#c2d6670b9?sp=1&amp;pid=3f1548cd6&amp;color=0,0,0&amp;vtp=1&amp;bt=1&amp;bbb=1&amp;hb=1"/>
              <p:cNvSpPr/>
              <p:nvPr/>
            </p:nvSpPr>
            <p:spPr>
              <a:xfrm>
                <a:off x="722376" y="972000"/>
                <a:ext cx="10753344" cy="914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［湖北鄂西南三校联盟2024高一上期中］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如图是组成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RNA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的核苷酸的结构示意图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有关说法错误的是(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8_1#c2d6670b9?sp=1&amp;pid=3f1548cd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914400"/>
              </a:xfrm>
              <a:prstGeom prst="rect">
                <a:avLst/>
              </a:prstGeom>
              <a:blipFill rotWithShape="1">
                <a:blip r:embed="rId1"/>
                <a:stretch>
                  <a:fillRect l="-4" t="-49" b="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9_1#c2d6670b9.bracket?pid=3f1548cd6&amp;color=0,0,0&amp;vpa=3&amp;vtp=1"/>
          <p:cNvSpPr/>
          <p:nvPr/>
        </p:nvSpPr>
        <p:spPr>
          <a:xfrm>
            <a:off x="2954401" y="1429200"/>
            <a:ext cx="357188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pic>
        <p:nvPicPr>
          <p:cNvPr id="4" name="QC_5_BD.8_2#c2d6670b9?htil=1&amp;pid=3f1548cd6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97584" y="2021528"/>
            <a:ext cx="4617720" cy="2249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8_3#c2d6670b9.choices?htil=1&amp;pid=3f1548cd6&amp;color=0,0,0&amp;vtp=1&amp;bbb=1"/>
              <p:cNvSpPr/>
              <p:nvPr/>
            </p:nvSpPr>
            <p:spPr>
              <a:xfrm>
                <a:off x="722376" y="1932662"/>
                <a:ext cx="6007608" cy="186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A.甲型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N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流感病毒中含有4种碱基和4种核苷酸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.由核糖核苷酸组成的核酸全部分布于细胞质中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.主要存在于硝化细菌的拟核中的核酸含4种碱基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彻底水解得到的产物中有脱氧核糖，没有核糖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8_3#c2d6670b9.choices?htil=1&amp;pid=3f1548cd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932662"/>
                <a:ext cx="6007608" cy="1866900"/>
              </a:xfrm>
              <a:prstGeom prst="rect">
                <a:avLst/>
              </a:prstGeom>
              <a:blipFill rotWithShape="1">
                <a:blip r:embed="rId3"/>
                <a:stretch>
                  <a:fillRect l="-6" t="-19" r="4" b="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0_1#c2d6670b9?pid=3f1548cd6&amp;color=0,0,0&amp;vtp=1&amp;bt=1&amp;bbb=1&amp;hb=1"/>
              <p:cNvSpPr/>
              <p:nvPr/>
            </p:nvSpPr>
            <p:spPr>
              <a:xfrm>
                <a:off x="722376" y="972000"/>
                <a:ext cx="10753344" cy="2781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甲型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N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流感病毒的遗传物质是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，含有由4种碱基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G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、C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U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组成的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种核糖核苷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酸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（腺嘌呤核糖核苷酸、鸟嘌呤核糖核苷酸、胞嘧啶核糖核苷酸、尿嘧啶核糖核苷酸），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正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确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RNA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主要位于细胞质中，少量位于细胞核中，B错误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主要存在于硝化细菌拟核中的核酸为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，含4种碱基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T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、C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G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，C正确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的基本组成单位是脱氧核苷酸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一个脱氧核苷酸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由一分子磷酸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、一分子脱氧核糖、一分子含氮碱基组成，所以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彻底水解得到的产物中有脱氧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核糖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，没有核糖，D正确。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10_1#c2d6670b9?pid=3f1548cd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781300"/>
              </a:xfrm>
              <a:prstGeom prst="rect">
                <a:avLst/>
              </a:prstGeom>
              <a:blipFill rotWithShape="1">
                <a:blip r:embed="rId1"/>
                <a:stretch>
                  <a:fillRect l="-4" t="-16" r="-384" b="1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7191</Words>
  <Application>WPS 演示</Application>
  <PresentationFormat>宽屏</PresentationFormat>
  <Paragraphs>468</Paragraphs>
  <Slides>45</Slides>
  <Notes>45</Notes>
  <HiddenSlides>0</HiddenSlides>
  <MMClips>0</MMClips>
  <ScaleCrop>false</ScaleCrop>
  <HeadingPairs>
    <vt:vector size="6" baseType="variant">
      <vt:variant>
        <vt:lpstr>已用的字体</vt:lpstr>
      </vt:variant>
      <vt:variant>
        <vt:i4>20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45</vt:i4>
      </vt:variant>
    </vt:vector>
  </HeadingPairs>
  <TitlesOfParts>
    <vt:vector size="66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汉仪舒圆黑简体</vt:lpstr>
      <vt:lpstr>黑体</vt:lpstr>
      <vt:lpstr>汉仪舒圆黑简体</vt:lpstr>
      <vt:lpstr>汉仪舒圆黑简体</vt:lpstr>
      <vt:lpstr>黑体</vt:lpstr>
      <vt:lpstr>宋体</vt:lpstr>
      <vt:lpstr>仿宋</vt:lpstr>
      <vt:lpstr>仿宋</vt:lpstr>
      <vt:lpstr>Cambria Math</vt:lpstr>
      <vt:lpstr>Calibri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蓝天</cp:lastModifiedBy>
  <cp:revision>4</cp:revision>
  <dcterms:created xsi:type="dcterms:W3CDTF">2025-05-08T06:18:00Z</dcterms:created>
  <dcterms:modified xsi:type="dcterms:W3CDTF">2025-05-16T01:09:24Z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FD0028446750485BADA132657DDBFC84_12</vt:lpwstr>
  </property>
  <property fmtid="{D5CDD505-2E9C-101B-9397-08002B2CF9AE}" pid="3" name="KSOProductBuildVer">
    <vt:lpwstr>2052-12.1.0.20784</vt:lpwstr>
  </property>
</Properties>
</file>