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303" r:id="rId47"/>
    <p:sldId id="305" r:id="rId48"/>
    <p:sldId id="307" r:id="rId49"/>
    <p:sldId id="308" r:id="rId50"/>
    <p:sldId id="309" r:id="rId5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3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f0967d9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不能正确理解和辨析跨膜运输相关曲线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f088a0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主动运输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eaf2d7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胞吞和胞吐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9aaba37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比较几种跨膜运输方式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15690db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影响物质跨膜运输速率的因素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0967d9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不能正确理解和辨析跨膜运输相关曲线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7" Type="http://schemas.openxmlformats.org/officeDocument/2006/relationships/slideLayout" Target="../slideLayouts/slideLayout15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1.png"/><Relationship Id="rId1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0.png"/><Relationship Id="rId1" Type="http://schemas.openxmlformats.org/officeDocument/2006/relationships/image" Target="../media/image4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61.png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0.jpeg"/><Relationship Id="rId1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4.png"/><Relationship Id="rId1" Type="http://schemas.openxmlformats.org/officeDocument/2006/relationships/image" Target="../media/image73.jpeg"/></Relationships>
</file>

<file path=ppt/slides/_rels/slide4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7c3143de0?pid=e2eaf2d7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分析图示可知，没被变形虫吸收、利用的食物残渣通过胞吐从细胞膜排出体外，A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，变形虫胞吞物质形成的食物泡须与溶酶体融合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可见变形虫的食物消化离不开溶酶体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，B正确；变形虫的摄食过程需要形成食物泡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食物泡的形成和运输会实现生物膜成分的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更新和转移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，C正确；当细胞摄取大分子时，首先是大分子与膜上的蛋白质结合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引起这部分细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胞膜内陷形成小囊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，因此变形虫对胞吞的物质进行了识别，D错误。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b8b0816ae?pid=19aaba37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［安徽蚌埠2025高一上期末］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研究发现，物质出入细胞有多种方式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有些物质的出入需要转运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蛋白的协助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。协助物质进出细胞的转运蛋白包括载体蛋白和通道蛋白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且载体蛋白协助物质进出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细胞时可能消耗能量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，也可能不消耗能量，而通道蛋白协助物质进出细胞时不消耗能量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述正确的是(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b8b0816ae.bracket?pid=19aaba37f&amp;color=0,0,0&amp;vpa=5&amp;vtp=1"/>
          <p:cNvSpPr/>
          <p:nvPr/>
        </p:nvSpPr>
        <p:spPr>
          <a:xfrm>
            <a:off x="2179701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b8b0816ae.choices?pid=19aaba37f&amp;color=0,0,0&amp;vtp=1&amp;bbb=1"/>
              <p:cNvSpPr/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A.无转运蛋白参与的物质进出细胞的方式只有胞吞、胞吐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.转运蛋白运输物质时需要与物质结合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能通过通道蛋白的协助逆浓度梯度运出细胞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.在主动运输中协助物质进出细胞的是载体蛋白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_2#b8b0816ae.choices?pid=19aaba3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b8b0816ae?pid=19aaba37f&amp;color=0,0,0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无转运蛋白参与的物质进出细胞的方式除了胞吞、胞吐，还有自由扩散，比如氧气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化碳等气体通过自由扩散进出细胞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，不依赖转运蛋白，A错误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载体蛋白运输物质时需要与物质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，通道蛋白运输物质时不需与物质结合，B错误，D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通过通道蛋白的运输是顺浓度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梯度的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，逆浓度梯度运输是主动运输的特点，C错误。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b8b0816ae?pid=19aaba37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927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89c30b584?pid=19aaba37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［山西大同部分校2024高一上联考］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下列有关物质跨膜运输的叙述，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89c30b584.bracket?pid=19aaba37f&amp;color=0,0,0&amp;vpa=6&amp;vtp=1"/>
          <p:cNvSpPr/>
          <p:nvPr/>
        </p:nvSpPr>
        <p:spPr>
          <a:xfrm>
            <a:off x="9769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2#89c30b584.choices?pid=19aaba37f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A.单细胞生物通过胞吞作用摄取水中有机物颗粒时不需要通道蛋白，需载体蛋白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.高温会影响小肠上皮细胞吸收葡萄糖的速率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不影响其吸收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.协助扩散和主动运输的最大转运速率均与转运蛋白的数量有关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通道蛋白运输和通过钠钾泵耗能运输时方式相同、能量来源相同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6_2#89c30b584.choices?pid=19aaba3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89c30b584?pid=19aaba37f&amp;color=0,0,0&amp;vtp=1&amp;bt=1&amp;bbb=1&amp;hb=1"/>
              <p:cNvSpPr/>
              <p:nvPr/>
            </p:nvSpPr>
            <p:spPr>
              <a:xfrm>
                <a:off x="722376" y="972000"/>
                <a:ext cx="10753344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单细胞生物通过胞吞作用摄取水中有机物颗粒的过程需要消耗能量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不需要载体蛋白和通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道蛋白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，但需要膜蛋白参与识别，A错误。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小肠上皮细胞吸收葡萄糖的过程需要载体蛋白的协助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高温会影响载体蛋白活性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，从而影响小肠上皮细胞吸收葡萄糖的速率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小肠上皮细胞吸收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式是自由扩散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，自由扩散的速率也会受到温度的影响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因此高温也会影响小肠上皮细胞吸收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，B错误。协助扩散和主动运输均需要转运蛋白的协助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故协助扩散和主动运输的最大转运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速率均与转运蛋白的数量有关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通道蛋白运输属于协助扩散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不需要消耗能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通过钠钾泵运输属于主动运输，需要消耗细胞内化学反应所释放的能量，D错误。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89c30b584?pid=19aaba37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06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580f339e9?sp=1&amp;pid=19aaba37f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［吉林长春2025高一上月考］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下图中①~④表示物质出入细胞的不同方式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580f339e9.bracket?pid=19aaba37f&amp;color=0,0,0&amp;vpa=7&amp;vtp=1"/>
          <p:cNvSpPr/>
          <p:nvPr/>
        </p:nvSpPr>
        <p:spPr>
          <a:xfrm>
            <a:off x="922401" y="1426464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9_3#580f339e9?htil=1&amp;pid=19aaba37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2728" y="2357628"/>
            <a:ext cx="161848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9_4#580f339e9?htil=1&amp;pid=19aaba37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4760" y="2238756"/>
            <a:ext cx="1911096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19_5#580f339e9?htil=1&amp;pid=19aaba37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6560" y="2394204"/>
            <a:ext cx="1344168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19_6#580f339e9?htil=1&amp;pid=19aaba37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0264" y="2019300"/>
            <a:ext cx="2313432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9_7#580f339e9.choices?pid=19aaba37f&amp;color=0,0,0&amp;vtp=1&amp;bbb=1"/>
              <p:cNvSpPr/>
              <p:nvPr/>
            </p:nvSpPr>
            <p:spPr>
              <a:xfrm>
                <a:off x="722376" y="4102100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是通过图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①方式运输的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.甘油分子不能以图②方式通过细胞膜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.物质通过图③方式运输时，载体蛋白的构象会发生改变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.图④方式体现了质膜的流动性，小分子物质不能通过此方式运输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9_7#580f339e9.choices?pid=19aaba3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2100"/>
                <a:ext cx="10753344" cy="1866900"/>
              </a:xfrm>
              <a:prstGeom prst="rect">
                <a:avLst/>
              </a:prstGeom>
              <a:blipFill rotWithShape="1">
                <a:blip r:embed="rId5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1_1#580f339e9?pid=19aaba37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分析题图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，方式①表示物质由高浓度到低浓度运输，需要转运蛋白协助，不消耗能量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属于协助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；方式②表示物质由高浓度到低浓度运输，不需要转运蛋白协助，不消耗能量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属于自由扩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；方式③表示物质由低浓度到高浓度运输，需要载体蛋白，消耗能量，属于主动运输；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表示物质通过胞吞作用进入细胞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580f339e9?pid=19aaba37f&amp;color=0,0,0&amp;mp=1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等气体分子和甘油等脂溶性的小分子有机物是通过图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②（自由扩散）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方式运输的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错误；物质通过图③（主动运输）方式运输时，载体蛋白的构象会发生改变，C正确；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胞吞）方式体现了质膜的流动性，有些小分子物质能通过此方式运输，D错误。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580f339e9?pid=19aaba37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65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3_1#580f339e9?pid=19aaba37f&amp;color=0,0,0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物质运输方式的比较</a:t>
            </a:r>
            <a:endParaRPr lang="en-US" altLang="zh-CN" sz="2000" dirty="0"/>
          </a:p>
        </p:txBody>
      </p:sp>
      <p:graphicFrame>
        <p:nvGraphicFramePr>
          <p:cNvPr id="19" name="QC_5_EX.23_2#580f339e9?colgroup=2,17,5,9,4&amp;pid=19aaba37f&amp;color=0,0,0&amp;vtp=1&amp;bbb=1&amp;hb=1"/>
          <p:cNvGraphicFramePr>
            <a:graphicFrameLocks noGrp="1"/>
          </p:cNvGraphicFramePr>
          <p:nvPr/>
        </p:nvGraphicFramePr>
        <p:xfrm>
          <a:off x="722376" y="2019300"/>
          <a:ext cx="10689336" cy="3091180"/>
        </p:xfrm>
        <a:graphic>
          <a:graphicData uri="http://schemas.openxmlformats.org/drawingml/2006/table">
            <a:tbl>
              <a:tblPr/>
              <a:tblGrid>
                <a:gridCol w="768096"/>
                <a:gridCol w="2478024"/>
                <a:gridCol w="2084832"/>
                <a:gridCol w="1682496"/>
                <a:gridCol w="2496312"/>
                <a:gridCol w="1179576"/>
              </a:tblGrid>
              <a:tr h="45974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被动运输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主动运输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胞吞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胞吐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自由扩散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协助扩散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方向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顺相对浓度梯度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逆相对浓度梯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胞外到胞内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胞内到胞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98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转运</a:t>
                      </a:r>
                      <a:endParaRPr lang="en-US" altLang="zh-CN" sz="2000" b="1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蛋白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不需要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（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载体蛋白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或通道蛋白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需要载体蛋白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不需要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能量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不需要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QC_5_EX.23_3#580f339e9?colgroup=2,9,7,5,9,4&amp;pid=19aaba37f&amp;color=0,0,0&amp;mp=1&amp;vtp=1&amp;bt=1&amp;bbb=1&amp;hb=1"/>
              <p:cNvGraphicFramePr>
                <a:graphicFrameLocks noGrp="1"/>
              </p:cNvGraphicFramePr>
              <p:nvPr/>
            </p:nvGraphicFramePr>
            <p:xfrm>
              <a:off x="722376" y="1508252"/>
              <a:ext cx="10689336" cy="3840480"/>
            </p:xfrm>
            <a:graphic>
              <a:graphicData uri="http://schemas.openxmlformats.org/drawingml/2006/table">
                <a:tbl>
                  <a:tblPr/>
                  <a:tblGrid>
                    <a:gridCol w="768096"/>
                    <a:gridCol w="2478024"/>
                    <a:gridCol w="2084832"/>
                    <a:gridCol w="1682496"/>
                    <a:gridCol w="2496312"/>
                    <a:gridCol w="1179576"/>
                  </a:tblGrid>
                  <a:tr h="288899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8100"/>
                            </a:lnSpc>
                          </a:pPr>
                          <a:r>
                            <a:rPr lang="en-US" altLang="zh-CN" sz="45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8100"/>
                            </a:lnSpc>
                          </a:pPr>
                          <a:r>
                            <a:rPr lang="en-US" altLang="zh-CN" sz="45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8100"/>
                            </a:lnSpc>
                          </a:pPr>
                          <a:r>
                            <a:rPr lang="en-US" altLang="zh-CN" sz="45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3500"/>
                            </a:lnSpc>
                          </a:pPr>
                          <a:r>
                            <a:rPr lang="en-US" altLang="zh-CN" sz="131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0600"/>
                            </a:lnSpc>
                          </a:pPr>
                          <a:r>
                            <a:rPr lang="en-US" altLang="zh-CN" sz="59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559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甘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油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乙醇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葡萄糖进红细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胞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水通道运输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氨基酸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离子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等进出细胞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变形虫摄食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白细胞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吞噬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分泌蛋白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QC_5_EX.23_3#580f339e9?colgroup=2,9,7,5,9,4&amp;pid=19aaba37f&amp;color=0,0,0&amp;mp=1&amp;vtp=1&amp;bt=1&amp;bbb=1&amp;hb=1"/>
              <p:cNvGraphicFramePr>
                <a:graphicFrameLocks noGrp="1"/>
              </p:cNvGraphicFramePr>
              <p:nvPr/>
            </p:nvGraphicFramePr>
            <p:xfrm>
              <a:off x="722376" y="1508252"/>
              <a:ext cx="10689336" cy="3840480"/>
            </p:xfrm>
            <a:graphic>
              <a:graphicData uri="http://schemas.openxmlformats.org/drawingml/2006/table">
                <a:tbl>
                  <a:tblPr/>
                  <a:tblGrid>
                    <a:gridCol w="768096"/>
                    <a:gridCol w="2478024"/>
                    <a:gridCol w="2084832"/>
                    <a:gridCol w="1682496"/>
                    <a:gridCol w="2496312"/>
                    <a:gridCol w="1179576"/>
                  </a:tblGrid>
                  <a:tr h="288899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8100"/>
                            </a:lnSpc>
                          </a:pPr>
                          <a:r>
                            <a:rPr lang="en-US" altLang="zh-CN" sz="45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8100"/>
                            </a:lnSpc>
                          </a:pPr>
                          <a:r>
                            <a:rPr lang="en-US" altLang="zh-CN" sz="45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8100"/>
                            </a:lnSpc>
                          </a:pPr>
                          <a:r>
                            <a:rPr lang="en-US" altLang="zh-CN" sz="45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3500"/>
                            </a:lnSpc>
                          </a:pPr>
                          <a:r>
                            <a:rPr lang="en-US" altLang="zh-CN" sz="131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0600"/>
                            </a:lnSpc>
                          </a:pPr>
                          <a:r>
                            <a:rPr lang="en-US" altLang="zh-CN" sz="59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559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葡萄糖进红细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胞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水通道运输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氨基酸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离子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等进出细胞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变形虫摄食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白细胞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吞噬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分泌蛋白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C_5_EX.23_4#580f339e9.table_image?tii=1&amp;pid=19aaba37f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5144" y="2495550"/>
            <a:ext cx="86868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5_EX.23_5#580f339e9.table_image?tii=2&amp;pid=19aaba37f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4004" y="2495550"/>
            <a:ext cx="81381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EX.23_6#580f339e9.table_image?tii=3&amp;pid=19aaba37f&amp;color=0,0,0&amp;mp=1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8524" y="2495550"/>
            <a:ext cx="83210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EX.23_7#580f339e9.table_image?tii=4&amp;pid=19aaba37f&amp;color=0,0,0&amp;mp=1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3840" y="1626870"/>
            <a:ext cx="2240280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EX.23_8#580f339e9.table_image?tii=5&amp;pid=19aaba37f&amp;color=0,0,0&amp;mp=1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60736" y="2353818"/>
            <a:ext cx="722376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QC_5_EX.23_3#580f339e9?colgroup=2,9,7,5,9,4&amp;pid=19aaba37f&amp;color=0,0,0&amp;mp=1&amp;vtp=1&amp;bt=1&amp;bbb=1"/>
          <p:cNvSpPr txBox="1"/>
          <p:nvPr/>
        </p:nvSpPr>
        <p:spPr>
          <a:xfrm>
            <a:off x="10898751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d5261c3d.fixed?pid=5fc2fc0d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fd5261c3d.fixed?pid=5fc2fc0d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主动运输与胞吞、胞吐</a:t>
            </a:r>
            <a:endParaRPr lang="en-US" altLang="zh-CN" sz="4400" dirty="0"/>
          </a:p>
        </p:txBody>
      </p:sp>
      <p:pic>
        <p:nvPicPr>
          <p:cNvPr id="4" name="C_3#fd5261c3d.fixed?pid=5fc2fc0d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d5261c3d.fixed?pid=5fc2fc0d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8c66b08a8?pid=415690db3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［浙江宁波九校2025高一上期末联考］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在培养玉米的溶液中加入某种阴离子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结果发现玉米根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的主动吸收减少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其原因不可能是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8c66b08a8?pid=415690d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8c66b08a8.bracket?pid=415690db3&amp;color=0,0,0&amp;vpa=8&amp;vtp=1"/>
          <p:cNvSpPr/>
          <p:nvPr/>
        </p:nvSpPr>
        <p:spPr>
          <a:xfrm>
            <a:off x="5851017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4_2#8c66b08a8.choices?pid=415690db3&amp;color=0,0,0&amp;vtp=1&amp;bbb=1"/>
              <p:cNvSpPr/>
              <p:nvPr/>
            </p:nvSpPr>
            <p:spPr>
              <a:xfrm>
                <a:off x="722376" y="1894528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该阴离子抑制了细胞呼吸</a:t>
                </a:r>
                <a:r>
                  <a:rPr lang="en-US" altLang="zh-CN" sz="2000" b="0" i="0" spc="-103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.该阴离子抑制了主动运输</a:t>
                </a:r>
                <a:endParaRPr lang="en-US" altLang="zh-CN" sz="2000" dirty="0"/>
              </a:p>
              <a:p>
                <a:pPr marL="0" marR="0" lvl="0" indent="0" defTabSz="91440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该阴离子改变了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</a:t>
                </a:r>
                <a:r>
                  <a:rPr lang="en-US" altLang="zh-CN" sz="2000" b="0" i="0" spc="-103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该阴离子和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所需的载体相同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4_2#8c66b08a8.choices?pid=415690d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4528"/>
                <a:ext cx="10753344" cy="927100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8c66b08a8?pid=415690db3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若该种阴离子抑制了呼吸作用，则会减少能量的供应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而根细胞主动吸收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的方式为主动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，需消耗能量，A不符合题意；若该种阴离子抑制了主动运输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则会影响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的转运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，B不符合题意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改变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的浓度通常不会影响根细胞通过主动运输吸收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若该种阴离子和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所需的载体相同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则会与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竞争载体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，D不符合题意。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8c66b08a8?pid=415690db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299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4cd35f2e4?sp=1&amp;pid=415690db3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［湖南衡阳2025高一上期末］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被转运分子的浓度对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两种物质跨膜运输方式的转运速率的影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响如图所示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4cd35f2e4?sp=1&amp;pid=415690d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77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8_1#4cd35f2e4.bracket?pid=415690db3&amp;color=0,0,0&amp;vpa=9&amp;vtp=1"/>
          <p:cNvSpPr/>
          <p:nvPr/>
        </p:nvSpPr>
        <p:spPr>
          <a:xfrm>
            <a:off x="447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27_2#4cd35f2e4?htil=5&amp;pid=415690db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1723" y="2021528"/>
            <a:ext cx="1783080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7_3#4cd35f2e4.choices?htil=5&amp;pid=415690db3&amp;color=0,0,0&amp;vtp=1&amp;bbb=1"/>
              <p:cNvSpPr/>
              <p:nvPr/>
            </p:nvSpPr>
            <p:spPr>
              <a:xfrm>
                <a:off x="722376" y="1932662"/>
                <a:ext cx="883310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A.脂溶性小分子物质可通过方式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有关的载体蛋白均覆盖于细胞膜表面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的最大转运速率可能与转运蛋白数量有关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.抑制细胞呼吸可能不会直接影响方式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的转运速率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7_3#4cd35f2e4.choices?htil=5&amp;pid=415690d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83310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4cd35f2e4?pid=415690db3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分析题图可知，图中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表示自由扩散，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脂溶性小分子物质可通过自由扩散的方式进行运输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正确；自由扩散不需要载体蛋白的协助，B错误；方式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可以表示协助扩散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协助扩散中需要转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运蛋白协助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，所以最大转运速率可能与转运蛋白的数量有关，C正确；方式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可以表示协助扩散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协助扩散不消耗能量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，因此抑制细胞呼吸对方式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的转运速率可能不会有直接影响，D正确。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9_1#4cd35f2e4?pid=415690db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97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0_1#01c4ba3e0?htil=6&amp;pid=f0967d9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1742" y="1054296"/>
            <a:ext cx="5239512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6_BD.30_2#01c4ba3e0?htil=6&amp;sp=1&amp;pid=f0967d9ab&amp;color=0,0,0&amp;vtp=1&amp;bt=1&amp;bbb=1&amp;hb=1"/>
          <p:cNvSpPr/>
          <p:nvPr/>
        </p:nvSpPr>
        <p:spPr>
          <a:xfrm>
            <a:off x="722376" y="972000"/>
            <a:ext cx="5376672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［河南周口2024高一上月考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下列有关物质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跨膜运输速率的影响因素和相关曲线的叙述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1_1#01c4ba3e0.bracket?pid=f0967d9ab&amp;color=0,0,0&amp;vpa=10&amp;vtp=1"/>
          <p:cNvSpPr/>
          <p:nvPr/>
        </p:nvSpPr>
        <p:spPr>
          <a:xfrm>
            <a:off x="1684401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0_3#01c4ba3e0.choices?htil=6&amp;pid=f0967d9ab&amp;color=0,0,0&amp;vtp=1&amp;bbb=1&amp;hb=1"/>
              <p:cNvSpPr/>
              <p:nvPr/>
            </p:nvSpPr>
            <p:spPr>
              <a:xfrm>
                <a:off x="722376" y="2389862"/>
                <a:ext cx="5376672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A.图①和图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表示物质浓度对跨膜运输速率的影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，其中①可表示自由扩散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.图②中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运输速率不变的原因可能是载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体蛋白的数量有限或能量供应不足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pc="-10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.图③表示的运输方式只能为自由扩散或协助扩散</a:t>
                </a:r>
                <a:endParaRPr lang="en-US" altLang="zh-CN" sz="2000" spc="-1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.图④中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运输速率不变的原因可能是载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体蛋白的数量有限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30_3#01c4ba3e0.choices?htil=6&amp;pid=f0967d9a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5376672" cy="3238500"/>
              </a:xfrm>
              <a:prstGeom prst="rect">
                <a:avLst/>
              </a:prstGeom>
              <a:blipFill rotWithShape="1">
                <a:blip r:embed="rId2"/>
                <a:stretch>
                  <a:fillRect l="-7" t="-11" r="-1325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2_1#01c4ba3e0?pid=f0967d9ab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分析题图可知，图①表示物质跨膜运输速率与物质浓度成正比，运输方式为自由扩散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表示影响物质跨膜运输速率的因素除物质浓度外，还有转运蛋白数量或能量等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运输方式为协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助扩散或主动运输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运输速率不变的原因可能是载体蛋白的数量有限或能量供应不足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表示物质跨膜运输速率与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，可以表示被动运输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自由扩散或协助扩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），也能表示依赖无氧呼吸提供能量的哺乳动物成熟红细胞的主动运输，C错误；分析图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，运输速率不变，原因可能是载体蛋白的数量有限，D正确。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2_1#01c4ba3e0?pid=f0967d9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40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33_1#01c4ba3e0?pid=f0967d9ab&amp;color=0,0,0&amp;vtp=1&amp;bt=1&amp;bbb=1"/>
          <p:cNvSpPr/>
          <p:nvPr/>
        </p:nvSpPr>
        <p:spPr>
          <a:xfrm>
            <a:off x="722376" y="972000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正确解答该类题目的关键是能正确辨析与跨膜运输方式有关的曲线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graphicFrame>
        <p:nvGraphicFramePr>
          <p:cNvPr id="27" name="QC_6_EX.33_2#01c4ba3e0?colgroup=8,32&amp;pid=f0967d9ab&amp;color=0,0,0&amp;vtp=1&amp;bbb=1&amp;hb=1"/>
          <p:cNvGraphicFramePr>
            <a:graphicFrameLocks noGrp="1"/>
          </p:cNvGraphicFramePr>
          <p:nvPr/>
        </p:nvGraphicFramePr>
        <p:xfrm>
          <a:off x="722376" y="2021528"/>
          <a:ext cx="10725912" cy="3707892"/>
        </p:xfrm>
        <a:graphic>
          <a:graphicData uri="http://schemas.openxmlformats.org/drawingml/2006/table">
            <a:tbl>
              <a:tblPr/>
              <a:tblGrid>
                <a:gridCol w="2276856"/>
                <a:gridCol w="8449056"/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曲线图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69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12600"/>
                        </a:lnSpc>
                      </a:pPr>
                      <a:r>
                        <a:rPr lang="en-US" altLang="zh-CN" sz="7100" b="0" i="0" kern="0" spc="-99900" smtClean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此图可表示自由扩散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由于自由扩散不需要转运蛋白和能量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故随细胞内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外物质浓度差增大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其运输速率可一直增加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46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13100"/>
                        </a:lnSpc>
                      </a:pPr>
                      <a:r>
                        <a:rPr lang="en-US" altLang="zh-CN" sz="7350" b="0" i="0" kern="0" spc="-99900" smtClean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此图可表示通过协助扩散方式将物质运入细胞时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细胞外浓度对物质运输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速率的影响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该运输方式需要转运蛋白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转运蛋白数量可限制运输速率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endParaRPr lang="en-US" altLang="zh-CN" sz="2000" b="0" i="0" spc="-10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在一定范围内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随浓度差的升高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物质运输速率升高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；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当转运蛋白达到饱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浓度差增加不再影响运输速率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C_6_EX.33_3#01c4ba3e0.table_image?tii=6&amp;pid=f0967d9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7572" y="2563310"/>
            <a:ext cx="142646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6_EX.33_4#01c4ba3e0.table_image?tii=7&amp;pid=f0967d9a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1288" y="4164526"/>
            <a:ext cx="139903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C_6_EX.33_5#01c4ba3e0?colgroup=8,32&amp;pid=f0967d9ab&amp;color=0,0,0&amp;mp=1&amp;vtp=1&amp;bt=1&amp;bbb=1&amp;hb=1"/>
          <p:cNvGraphicFramePr>
            <a:graphicFrameLocks noGrp="1"/>
          </p:cNvGraphicFramePr>
          <p:nvPr/>
        </p:nvGraphicFramePr>
        <p:xfrm>
          <a:off x="722376" y="1508252"/>
          <a:ext cx="10725912" cy="2278888"/>
        </p:xfrm>
        <a:graphic>
          <a:graphicData uri="http://schemas.openxmlformats.org/drawingml/2006/table">
            <a:tbl>
              <a:tblPr/>
              <a:tblGrid>
                <a:gridCol w="2276856"/>
                <a:gridCol w="8449056"/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曲线图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914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14600"/>
                        </a:lnSpc>
                      </a:pPr>
                      <a:r>
                        <a:rPr lang="en-US" altLang="zh-CN" sz="8150" b="0" i="0" kern="0" spc="-99900" smtClean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此图表示某种物质跨膜运输过程中细胞内浓度的变化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初始时细胞外浓度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大于细胞内浓度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一段时间后细胞内浓度等于细胞外浓度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随后细胞内浓</a:t>
                      </a:r>
                      <a:endParaRPr lang="en-US" altLang="zh-CN" sz="2000" b="0" i="0" smtClean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度继续升高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说明此物质跨膜运输可逆浓度梯度进行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C_6_EX.33_6#01c4ba3e0.table_image?tii=8&amp;pid=f0967d9ab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6988" y="2054606"/>
            <a:ext cx="1627632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QC_6_EX.33_5#01c4ba3e0?colgroup=8,32&amp;pid=f0967d9ab&amp;color=0,0,0&amp;mp=1&amp;vtp=1&amp;bt=1&amp;bbb=1"/>
          <p:cNvSpPr txBox="1"/>
          <p:nvPr/>
        </p:nvSpPr>
        <p:spPr>
          <a:xfrm>
            <a:off x="10935327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QC_6_EX.33_7#01c4ba3e0?colgroup=8,32&amp;pid=f0967d9ab&amp;color=0,0,0&amp;mp=1&amp;vtp=1&amp;bt=1&amp;bbb=1&amp;hb=1"/>
              <p:cNvGraphicFramePr>
                <a:graphicFrameLocks noGrp="1"/>
              </p:cNvGraphicFramePr>
              <p:nvPr/>
            </p:nvGraphicFramePr>
            <p:xfrm>
              <a:off x="722376" y="1508252"/>
              <a:ext cx="10725912" cy="4155440"/>
            </p:xfrm>
            <a:graphic>
              <a:graphicData uri="http://schemas.openxmlformats.org/drawingml/2006/table">
                <a:tbl>
                  <a:tblPr/>
                  <a:tblGrid>
                    <a:gridCol w="2276856"/>
                    <a:gridCol w="8449056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曲线图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83743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4800"/>
                            </a:lnSpc>
                          </a:pPr>
                          <a:r>
                            <a:rPr lang="en-US" altLang="zh-CN" sz="82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此图表示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浓度对物质运输速率的影响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。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浓度升高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运输速率不变</a:t>
                          </a:r>
                          <a:r>
                            <a:rPr lang="en-US" altLang="zh-CN" sz="2000" b="0" i="0" spc="-10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endParaRPr lang="en-US" altLang="zh-CN" sz="2000" b="0" i="0" spc="-10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说明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浓度不能影响此物质的跨膜运输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故此图可表示自由扩散或协助扩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散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也可表示哺乳动物成熟红细胞的主动运输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782572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4300"/>
                            </a:lnSpc>
                          </a:pPr>
                          <a:r>
                            <a:rPr lang="en-US" altLang="zh-CN" sz="800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此图表示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浓度对物质运输速率的影响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。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浓度升高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运输速率先升高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后保持稳定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说明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浓度对此物质跨膜运输有影响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表示主动运输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；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点后</a:t>
                          </a:r>
                          <a:endParaRPr lang="en-US" altLang="zh-CN" sz="2000" b="0" i="0" smtClean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运输速率受膜上载体蛋白数量的限制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QC_6_EX.33_7#01c4ba3e0?colgroup=8,32&amp;pid=f0967d9ab&amp;color=0,0,0&amp;mp=1&amp;vtp=1&amp;bt=1&amp;bbb=1&amp;hb=1"/>
              <p:cNvGraphicFramePr>
                <a:graphicFrameLocks noGrp="1"/>
              </p:cNvGraphicFramePr>
              <p:nvPr/>
            </p:nvGraphicFramePr>
            <p:xfrm>
              <a:off x="722376" y="1508252"/>
              <a:ext cx="10725912" cy="4155440"/>
            </p:xfrm>
            <a:graphic>
              <a:graphicData uri="http://schemas.openxmlformats.org/drawingml/2006/table">
                <a:tbl>
                  <a:tblPr/>
                  <a:tblGrid>
                    <a:gridCol w="2276856"/>
                    <a:gridCol w="8449056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曲线图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879600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4800"/>
                            </a:lnSpc>
                          </a:pPr>
                          <a:r>
                            <a:rPr lang="en-US" altLang="zh-CN" sz="825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816100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4300"/>
                            </a:lnSpc>
                          </a:pPr>
                          <a:r>
                            <a:rPr lang="en-US" altLang="zh-CN" sz="8000" b="0" i="0" kern="0" spc="-9990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C_6_EX.33_8#01c4ba3e0.table_image?tii=9&amp;pid=f0967d9ab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4984" y="2054606"/>
            <a:ext cx="1691640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6_EX.33_9#01c4ba3e0.table_image?tii=10&amp;pid=f0967d9ab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820" y="3892042"/>
            <a:ext cx="202996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QC_6_EX.33_7#01c4ba3e0?colgroup=8,32&amp;pid=f0967d9ab&amp;color=0,0,0&amp;mp=1&amp;vtp=1&amp;bt=1&amp;bbb=1"/>
          <p:cNvSpPr txBox="1"/>
          <p:nvPr/>
        </p:nvSpPr>
        <p:spPr>
          <a:xfrm>
            <a:off x="10935327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ddb63547.fixed?pid=5fc2fc0d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8ddb63547.fixed?pid=5fc2fc0d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主动运输与胞吞、胞吐</a:t>
            </a:r>
            <a:endParaRPr lang="en-US" altLang="zh-CN" sz="4400" dirty="0"/>
          </a:p>
        </p:txBody>
      </p:sp>
      <p:pic>
        <p:nvPicPr>
          <p:cNvPr id="4" name="C_3#8ddb63547.fixed?pid=5fc2fc0d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ddb63547.fixed?pid=5fc2fc0d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_1#d8b6a7754?htil=1&amp;pid=2f088a07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3862" y="1054296"/>
            <a:ext cx="3264408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2#d8b6a7754?htil=1&amp;sp=1&amp;pid=2f088a070&amp;color=0,0,0&amp;vtp=1&amp;bt=1&amp;bbb=1&amp;hb=1"/>
              <p:cNvSpPr/>
              <p:nvPr/>
            </p:nvSpPr>
            <p:spPr>
              <a:xfrm>
                <a:off x="722376" y="972000"/>
                <a:ext cx="735177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［陕西西安2024高一上期末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某动物细胞内外的离子浓度相对值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据图推测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进入该动物细胞的运输方式分别是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_2#d8b6a7754?htil=1&amp;sp=1&amp;pid=2f088a07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351776" cy="1371600"/>
              </a:xfrm>
              <a:prstGeom prst="rect">
                <a:avLst/>
              </a:prstGeom>
              <a:blipFill rotWithShape="1">
                <a:blip r:embed="rId2"/>
                <a:stretch>
                  <a:fillRect l="-5" t="-33" r="-1346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_1#d8b6a7754.bracket?pid=2f088a070&amp;color=0,0,0&amp;vpa=1&amp;vtp=1"/>
          <p:cNvSpPr/>
          <p:nvPr/>
        </p:nvSpPr>
        <p:spPr>
          <a:xfrm>
            <a:off x="922401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_3#d8b6a7754.choices?htil=1&amp;pid=2f088a070&amp;color=0,0,0&amp;vtp=1&amp;bbb=1"/>
          <p:cNvSpPr/>
          <p:nvPr/>
        </p:nvSpPr>
        <p:spPr>
          <a:xfrm>
            <a:off x="722376" y="2389862"/>
            <a:ext cx="7351776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333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A.协助扩散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主动运输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.协助扩散、协助扩散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3330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.主动运输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主动运输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.主动运输、协助扩散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4_1#9d5cd1543?htil=7&amp;pid=8ddb6354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5390" y="1054296"/>
            <a:ext cx="395935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34_2#9d5cd1543?htil=7&amp;sp=1&amp;pid=8ddb63547&amp;color=0,0,0&amp;vtp=1&amp;bt=1&amp;bbb=1&amp;hb=1"/>
          <p:cNvSpPr/>
          <p:nvPr/>
        </p:nvSpPr>
        <p:spPr>
          <a:xfrm>
            <a:off x="722376" y="972000"/>
            <a:ext cx="6656832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［北京朝阳区2025高一上期中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下图为细胞的物质运输方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式的示意图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35_1#9d5cd1543.bracket?pid=8ddb63547&amp;color=0,0,0&amp;vpa=11&amp;vtp=1"/>
          <p:cNvSpPr/>
          <p:nvPr/>
        </p:nvSpPr>
        <p:spPr>
          <a:xfrm>
            <a:off x="4478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4_3#9d5cd1543?htil=7&amp;pid=8ddb63547&amp;color=0,0,0&amp;vtp=1&amp;bbb=1"/>
              <p:cNvSpPr/>
              <p:nvPr/>
            </p:nvSpPr>
            <p:spPr>
              <a:xfrm>
                <a:off x="722376" y="1932662"/>
                <a:ext cx="6656832" cy="52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①②③④为运输方式，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为被运输物质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34_3#9d5cd1543?htil=7&amp;pid=8ddb635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656832" cy="520700"/>
              </a:xfrm>
              <a:prstGeom prst="rect">
                <a:avLst/>
              </a:prstGeom>
              <a:blipFill rotWithShape="1">
                <a:blip r:embed="rId2"/>
                <a:stretch>
                  <a:fillRect l="-6" t="-69" r="8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BD.34_4#9d5cd1543.choices?htil=7&amp;pid=8ddb63547&amp;color=0,0,0&amp;vtp=1&amp;bbb=1"/>
          <p:cNvSpPr/>
          <p:nvPr/>
        </p:nvSpPr>
        <p:spPr>
          <a:xfrm>
            <a:off x="722376" y="2401512"/>
            <a:ext cx="665683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A.①②③属于被动运输，不需要细胞供能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.②③④都需要转运蛋白参与物质运输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.③④具有特异性，而②不具特异性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.该示意图体现了质膜具有选择透过性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6_1#9d5cd1543?pid=8ddb6354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被动运输包括自由扩散和协助扩散，不消耗能量，①不需要转运蛋白，不消耗能量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为自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，②需要通道蛋白协助，但不需要能量，为协助扩散，③需要载体蛋白协助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但不需要能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，为协助扩散，因此①②③属于被动运输，不需要细胞供能，A正确；据图可知，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②③④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都需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要转运蛋白参与物质运输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，B正确；②③④均通过转运蛋白运输，运输物质时均有特异性，C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细胞膜可控制物质进出细胞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，该示意图的物质运输体现了质膜具有选择透过性，D正确。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7_1#c5ce86bc8?htil=8&amp;pid=8ddb6354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9789" y="1054296"/>
            <a:ext cx="361188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37_2#c5ce86bc8?htil=8&amp;sp=1&amp;pid=8ddb63547&amp;color=0,0,0&amp;vtp=1&amp;bt=1&amp;bbb=1&amp;hb=1"/>
              <p:cNvSpPr/>
              <p:nvPr/>
            </p:nvSpPr>
            <p:spPr>
              <a:xfrm>
                <a:off x="722376" y="972000"/>
                <a:ext cx="7013448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［山东泰安2025高一上期中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心肌细胞上广泛存在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交换体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的同时排出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两者的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工作模式如图所示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。已知某种药物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可以特异性阻断细胞膜上的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泵。细胞质中钙离子浓度升高可引起心肌收缩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叙述正确的是(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37_2#c5ce86bc8?htil=8&amp;sp=1&amp;pid=8ddb635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013448" cy="2286000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689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8_1#c5ce86bc8.bracket?pid=8ddb63547&amp;color=0,0,0&amp;vpa=12&amp;vtp=1"/>
          <p:cNvSpPr/>
          <p:nvPr/>
        </p:nvSpPr>
        <p:spPr>
          <a:xfrm>
            <a:off x="2433701" y="28008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7_3#c5ce86bc8.choices?htil=8&amp;pid=8ddb63547&amp;color=0,0,0&amp;vtp=1&amp;bbb=1"/>
              <p:cNvSpPr/>
              <p:nvPr/>
            </p:nvSpPr>
            <p:spPr>
              <a:xfrm>
                <a:off x="722376" y="3304262"/>
                <a:ext cx="701344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心肌细胞排出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的方式是主动运输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交换体的形变机制相同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图中两种跨膜运输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的方式相同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.施用药物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，会使心肌收缩力增强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37_3#c5ce86bc8.choices?htil=8&amp;pid=8ddb635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4262"/>
                <a:ext cx="7013448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9_1#c5ce86bc8?pid=8ddb63547&amp;color=0,0,0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泵出细胞和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泵进细胞均消耗能量，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属于主动运输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交换体是顺浓度运输的，属于协助扩散，A、C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泵形变是靠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水解产生的能量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交换体的形变是依靠细胞内外的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顺浓度运输进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入细胞的同时将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逆浓度转运出细胞，故两者形变机制不相同，B错误；药物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可以特异性阻断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细胞膜上的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导致细胞内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减小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交换体运出细胞的数量会减少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细胞质中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浓度会升高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故该药物会使心肌收缩力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9_1#c5ce86bc8?pid=8ddb635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5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0_1#6170dd267?sp=1&amp;pid=8ddb6354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［江西宜春2024高一上期末］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下列关于图甲、乙、丙的叙述，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1_1#6170dd267.bracket?pid=8ddb63547&amp;color=0,0,0&amp;vpa=13&amp;vtp=1"/>
          <p:cNvSpPr/>
          <p:nvPr/>
        </p:nvSpPr>
        <p:spPr>
          <a:xfrm>
            <a:off x="8994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40_2#6170dd267?htil=9&amp;pid=8ddb6354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1176" y="1490853"/>
            <a:ext cx="4123944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0_3#6170dd267.choices?htil=9&amp;pid=8ddb63547&amp;color=0,0,0&amp;vtp=1&amp;bbb=1&amp;hb=1"/>
              <p:cNvSpPr/>
              <p:nvPr/>
            </p:nvSpPr>
            <p:spPr>
              <a:xfrm>
                <a:off x="722376" y="1401987"/>
                <a:ext cx="6492240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成熟的植物细胞能发生质壁分离的原因之一是其细胞膜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相当于图甲中的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.图乙中，葡萄糖进入细胞的方式为协助扩散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.图乙中，转运葡萄糖和钠离子的载体相同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可见载体不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具有特异性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.图丙中，限制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点物质运输速率的主要因素分别是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能量和载体数量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0_3#6170dd267.choices?htil=9&amp;pid=8ddb635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6492240" cy="3238500"/>
              </a:xfrm>
              <a:prstGeom prst="rect">
                <a:avLst/>
              </a:prstGeom>
              <a:blipFill rotWithShape="1">
                <a:blip r:embed="rId2"/>
                <a:stretch>
                  <a:fillRect l="-6" t="-17" r="6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2_1#6170dd267?pid=8ddb63547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分析题图甲可知，③表示半透膜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而成熟的植物细胞内相当于半透膜的是原生质层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细胞膜、液泡膜和两层膜之间的细胞质），A错误；分析题图乙可知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葡萄糖是逆浓度梯度进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入细胞的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，即以主动运输的方式进入细胞，消耗的能量来自钠离子顺浓度梯度转运的势能，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；由题图乙可知，运输葡萄糖的载体虽然也能运输钠离子，但不能运输其他物质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故仍具有特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异性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，C错误；题图丙中，限制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点物质运输速率的主要因素是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（或能量），而限制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物质运输速率的主要因素是载体数量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2_1#6170dd267?pid=8ddb635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40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3_1#c0b088c0a?sp=1&amp;pid=8ddb63547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［河北衡水中学2025高一上月考］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如图甲曲线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表示物质跨膜运输的两种方式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图乙表示大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分子物质进行胞吞和胞吐的过程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3_1#c0b088c0a?sp=1&amp;pid=8ddb635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77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4_1#c0b088c0a.bracket?pid=8ddb63547&amp;color=0,0,0&amp;vpa=14&amp;vtp=1"/>
          <p:cNvSpPr/>
          <p:nvPr/>
        </p:nvSpPr>
        <p:spPr>
          <a:xfrm>
            <a:off x="6764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4_BD.45_2#c0b088c0a?iti=1&amp;htil=1&amp;pid=8ddb63547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8880" y="2021528"/>
            <a:ext cx="1874520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45_3#c0b088c0a?iti=2&amp;htil=1&amp;pid=8ddb6354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8160" y="2204408"/>
            <a:ext cx="1289304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45_4#c0b088c0a?iti=1&amp;htil=1&amp;pid=8ddb63547&amp;color=0,0,0&amp;vtp=1"/>
          <p:cNvSpPr/>
          <p:nvPr/>
        </p:nvSpPr>
        <p:spPr>
          <a:xfrm>
            <a:off x="3250565" y="36298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4_BD.45_5#c0b088c0a?iti=2&amp;htil=1&amp;pid=8ddb63547&amp;color=0,0,0&amp;vtp=1"/>
          <p:cNvSpPr/>
          <p:nvPr/>
        </p:nvSpPr>
        <p:spPr>
          <a:xfrm>
            <a:off x="8627237" y="36298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45_6#c0b088c0a.choices?pid=8ddb63547&amp;color=0,0,0&amp;vtp=1&amp;bt=1&amp;bbb=1"/>
              <p:cNvSpPr/>
              <p:nvPr/>
            </p:nvSpPr>
            <p:spPr>
              <a:xfrm>
                <a:off x="722376" y="41297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A.图甲中的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方式运输的物质可能是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甘油和酒精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曲线所示方式和图乙过程均需要消耗能量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曲线达到最大转运速率后的限制因素可能是转运蛋白的数量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.图乙过程的顺利进行依赖细胞膜具有一定的流动性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4_BD.45_6#c0b088c0a.choices?pid=8ddb6354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29762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6_1#c0b088c0a?pid=8ddb63547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分析题图可知，图甲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曲线表示自由扩散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运输的物质可以是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甘油、酒精等，A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曲线代表的转运方式与被转运物质的浓度有关，且有最大转运速率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可能是协助扩散或主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，其中协助扩散不需要消耗能量；图乙的胞吞和胞吐均需要消耗能量，B错误。图甲中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线达到最大转运速率后的限制因素可能是转运蛋白数量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图乙胞吞和胞吐的顺利进行依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赖细胞膜的流动性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6_1#c0b088c0a?pid=8ddb635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15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47_1#eb629c33f?iti=3&amp;htil=11&amp;pid=8ddb6354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3064" y="1054296"/>
            <a:ext cx="294436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47_2#eb629c33f?iti=3&amp;htil=11&amp;pid=8ddb63547&amp;color=0,0,0&amp;vtp=1&amp;bbb=1&amp;hb=1"/>
          <p:cNvSpPr/>
          <p:nvPr/>
        </p:nvSpPr>
        <p:spPr>
          <a:xfrm>
            <a:off x="8491063" y="3695896"/>
            <a:ext cx="2980944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磷的吸收速率与溶液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浓度关系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47_3#eb629c33f?htil=11&amp;sp=1&amp;pid=8ddb63547&amp;color=0,0,0&amp;vtp=1&amp;bt=1&amp;bbb=1&amp;hb=1"/>
              <p:cNvSpPr/>
              <p:nvPr/>
            </p:nvSpPr>
            <p:spPr>
              <a:xfrm>
                <a:off x="722376" y="972000"/>
                <a:ext cx="7671816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［辽宁抚顺六校协作体2024高一上期末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为开展大蒜治理水体富营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养化的研究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，科研人员配制了浓度为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0.01、0.025、0.1、0.25、0.5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0.75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将等量生理状况相同的大蒜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幼苗的根系分别全部浸入上述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7种溶液里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其他培养条件均相同且适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后取出植株，测定得到如图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所示的大蒜根系吸收磷的速率与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溶液浓度关系曲线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BD.47_3#eb629c33f?htil=11&amp;sp=1&amp;pid=8ddb635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671816" cy="2743200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r="-2407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48_1#baa829e06?htil=11&amp;pid=eb629c33f&amp;color=0,0,0&amp;vtp=1&amp;bbb=1&amp;hb=1"/>
              <p:cNvSpPr/>
              <p:nvPr/>
            </p:nvSpPr>
            <p:spPr>
              <a:xfrm>
                <a:off x="722376" y="3761462"/>
                <a:ext cx="767181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（1）在图1中，磷酸盐溶液浓度超过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大蒜根系对磷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的吸收速率不再随磷酸盐溶液浓度的增加而增加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可能的原因是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限制了其吸收速率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5_BD.48_1#baa829e06?htil=11&amp;pid=eb629c33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1462"/>
                <a:ext cx="7671816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5" t="-26" r="-1662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49_1#baa829e06.blank?pid=eb629c33f&amp;color=0,0,0&amp;vpa=15&amp;vtp=1&amp;bbb=1"/>
          <p:cNvSpPr/>
          <p:nvPr/>
        </p:nvSpPr>
        <p:spPr>
          <a:xfrm>
            <a:off x="731901" y="4637762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转运蛋白的数量或能量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50_1#baa829e06?pid=eb629c33f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由图1可知，在一定范围内，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大蒜根系对磷的吸收速率与外界溶液的磷酸盐浓度呈正相关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当磷酸盐浓度大于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后，磷的吸收速率基本不再增加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由此可判断此时可能的限制因素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是转运蛋白的数量或能量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50_1#baa829e06?pid=eb629c3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21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d8b6a7754?pid=2f088a070&amp;color=0,0,0&amp;mp=1&amp;vtp=1&amp;bt=1&amp;bbb=1&amp;hb=1"/>
              <p:cNvSpPr/>
              <p:nvPr/>
            </p:nvSpPr>
            <p:spPr>
              <a:xfrm>
                <a:off x="722376" y="972000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在细胞外浓度低，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细胞内浓度高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进入细胞是逆浓度梯度进行跨膜运输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属于主动运输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在细胞外浓度高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细胞内浓度低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进入细胞是顺浓度梯度进行跨膜运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输的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，需要膜上转运蛋白的协助，属于协助扩散，A符合题意。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d8b6a7754?pid=2f088a07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73200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r="-402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51_1#4bc95e97c?pid=eb629c33f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大蒜根细胞中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这种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填“逆”或“顺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浓度梯度进行运输的方式符合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填运输方式）的特点。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51_1#4bc95e97c?pid=eb629c3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52_1#4bc95e97c.blank?pid=eb629c33f&amp;color=0,0,0&amp;vpa=16&amp;vtp=1"/>
          <p:cNvSpPr/>
          <p:nvPr/>
        </p:nvSpPr>
        <p:spPr>
          <a:xfrm>
            <a:off x="3709861" y="1391100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逆</a:t>
            </a:r>
            <a:endParaRPr lang="en-US" altLang="zh-CN" sz="2000" dirty="0"/>
          </a:p>
        </p:txBody>
      </p:sp>
      <p:sp>
        <p:nvSpPr>
          <p:cNvPr id="4" name="QB_5_AN.53_1#4bc95e97c.blank?pid=eb629c33f&amp;color=0,0,0&amp;vpa=17&amp;vtp=1&amp;bbb=1"/>
          <p:cNvSpPr/>
          <p:nvPr/>
        </p:nvSpPr>
        <p:spPr>
          <a:xfrm>
            <a:off x="10059861" y="13911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主动运输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54_1#4bc95e97c?pid=eb629c33f&amp;color=0,0,0&amp;vtp=1&amp;bt=1&amp;bbb=1&amp;hb=1"/>
              <p:cNvSpPr/>
              <p:nvPr/>
            </p:nvSpPr>
            <p:spPr>
              <a:xfrm>
                <a:off x="722376" y="2351728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小于细胞内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mmol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逆浓度梯度进入细胞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，这种运输方式属于主动运输。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54_1#4bc95e97c?pid=eb629c3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1728"/>
                <a:ext cx="10753344" cy="1016000"/>
              </a:xfrm>
              <a:prstGeom prst="rect">
                <a:avLst/>
              </a:prstGeom>
              <a:blipFill rotWithShape="1">
                <a:blip r:embed="rId2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5_1#0f64edea3?sp=1&amp;pid=eb629c33f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的乙二醇溶液和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的蔗糖溶液分别浸泡紫色洋葱鳞片叶外表皮细胞，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观察质壁分离现象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，得到其原生质体体积的变化情况如图2所示。请据图回答：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5_1#0f64edea3?sp=1&amp;pid=eb629c3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19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5_2#0f64edea3?iti=4&amp;pid=eb629c33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2232" y="2021528"/>
            <a:ext cx="3904488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55_3#0f64edea3?iti=4&amp;pid=eb629c33f&amp;color=0,0,0&amp;vtp=1&amp;bbb=1"/>
          <p:cNvSpPr/>
          <p:nvPr/>
        </p:nvSpPr>
        <p:spPr>
          <a:xfrm>
            <a:off x="4276789" y="4123632"/>
            <a:ext cx="3635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原生质体体积随时间的变化</a:t>
            </a:r>
            <a:endParaRPr lang="en-US" altLang="zh-CN" sz="2000" dirty="0"/>
          </a:p>
        </p:txBody>
      </p:sp>
      <p:sp>
        <p:nvSpPr>
          <p:cNvPr id="5" name="QB_6_BD.56_1#ce81b7a04?pid=0f64edea3&amp;color=0,0,0&amp;vtp=1&amp;bbb=1&amp;hb=1"/>
          <p:cNvSpPr/>
          <p:nvPr/>
        </p:nvSpPr>
        <p:spPr>
          <a:xfrm>
            <a:off x="722376" y="4625062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紫色洋葱鳞片叶外表皮细胞中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相当于一层半透膜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在某相同浓度蔗糖溶液的处理下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不同部位的细胞发生质壁分离的程度不同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推测出现这一现象最可能的原因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57_1#ce81b7a04.blank?pid=0f64edea3&amp;color=0,0,0&amp;vpa=18&amp;vtp=1&amp;bbb=1"/>
          <p:cNvSpPr/>
          <p:nvPr/>
        </p:nvSpPr>
        <p:spPr>
          <a:xfrm>
            <a:off x="4287901" y="4586962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原生质层</a:t>
            </a:r>
            <a:endParaRPr lang="en-US" altLang="zh-CN" sz="2000" dirty="0"/>
          </a:p>
        </p:txBody>
      </p:sp>
      <p:sp>
        <p:nvSpPr>
          <p:cNvPr id="7" name="QB_6_AN.58_1#ce81b7a04.blank?pid=0f64edea3&amp;color=0,0,0&amp;vpa=19&amp;vtp=1&amp;bbb=1&amp;hb=1"/>
          <p:cNvSpPr/>
          <p:nvPr/>
        </p:nvSpPr>
        <p:spPr>
          <a:xfrm>
            <a:off x="722377" y="5044162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不同部位细胞的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细胞液浓度不同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59_1#ce81b7a04?pid=0f64edea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紫色洋葱鳞片叶外表皮细胞中原生质层由细胞膜、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液泡膜以及两层膜之间的细胞质组成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相当于一层半透膜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；由于不同部位细胞的细胞液浓度不同，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因此在某相同浓度蔗糖溶液的处理下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不同部位的细胞发生质壁分离的程度不同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0_1#30eaa6a3d?pid=0f64edea3&amp;color=0,0,0&amp;vtp=1&amp;bt=1&amp;bbb=1&amp;hb=1"/>
              <p:cNvSpPr/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②图2显示，在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后，处于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蔗糖溶液中的细胞的细胞液浓度将会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；约在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后，处于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乙二醇溶液中的细胞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逐渐进入细胞内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引起细胞液浓度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原生质体体积增大。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60_1#30eaa6a3d?pid=0f64edea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1_1#30eaa6a3d.blank?pid=0f64edea3&amp;color=0,0,0&amp;vpa=20&amp;vtp=1&amp;bbb=1"/>
          <p:cNvSpPr/>
          <p:nvPr/>
        </p:nvSpPr>
        <p:spPr>
          <a:xfrm>
            <a:off x="9097836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趋于稳定</a:t>
            </a:r>
            <a:endParaRPr lang="en-US" altLang="zh-CN" sz="2000" dirty="0"/>
          </a:p>
        </p:txBody>
      </p:sp>
      <p:sp>
        <p:nvSpPr>
          <p:cNvPr id="4" name="QB_6_AN.62_1#30eaa6a3d.blank?pid=0f64edea3&amp;color=0,0,0&amp;vpa=21&amp;vtp=1&amp;bbb=1"/>
          <p:cNvSpPr/>
          <p:nvPr/>
        </p:nvSpPr>
        <p:spPr>
          <a:xfrm>
            <a:off x="6408611" y="13883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乙二醇</a:t>
            </a:r>
            <a:endParaRPr lang="en-US" altLang="zh-CN" sz="2000" dirty="0"/>
          </a:p>
        </p:txBody>
      </p:sp>
      <p:sp>
        <p:nvSpPr>
          <p:cNvPr id="5" name="QB_6_AN.63_1#30eaa6a3d.blank?pid=0f64edea3&amp;color=0,0,0&amp;vpa=22&amp;vtp=1&amp;bbb=1"/>
          <p:cNvSpPr/>
          <p:nvPr/>
        </p:nvSpPr>
        <p:spPr>
          <a:xfrm>
            <a:off x="795401" y="1845564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升高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（或增加）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64_1#30eaa6a3d?pid=0f64edea3&amp;color=0,0,0&amp;vtp=1&amp;bt=1&amp;bbb=1&amp;hb=1"/>
              <p:cNvSpPr/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由图2可知，在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之后原生质体体积保持不变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说明此时进出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细胞的水分子达到动态平衡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，即细胞的细胞液浓度趋于稳定。由于乙二醇可以进入细胞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使得细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胞液的浓度升高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，会使细胞发生质壁分离自动复原，故约在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后，原生质体的体积开始增大。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64_1#30eaa6a3d?pid=0f64edea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 r="-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65_1#d12efc8dd?htil=12&amp;pid=e1992b73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5586" y="1054296"/>
            <a:ext cx="3163824" cy="333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5_2#d12efc8dd?htil=12&amp;sp=1&amp;pid=e1992b739&amp;color=0,0,0&amp;vtp=1&amp;bt=1&amp;bbb=1&amp;hb=1&amp;hs=1"/>
              <p:cNvSpPr/>
              <p:nvPr/>
            </p:nvSpPr>
            <p:spPr>
              <a:xfrm>
                <a:off x="722376" y="972000"/>
                <a:ext cx="7461504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［湖南长沙长郡中学2025高一上期末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动物细胞的主动运输主要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以两种方式进行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：①偶联转运蛋白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把一种物质穿过膜的逆浓度梯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度转运与另一种物质的顺浓度梯度转运相偶联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驱动泵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把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物质逆浓度梯度转运与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的水解相偶联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葡萄糖是细胞的主要能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源物质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，其进出小肠上皮细胞的运输方式如图所示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请回答下列问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65_2#d12efc8dd?htil=12&amp;sp=1&amp;pid=e1992b73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461504" cy="2743200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r="-443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BD.66_1#e61c8bd9c?htil=12&amp;pid=d12efc8dd&amp;color=0,0,0&amp;vtp=1&amp;bbb=1&amp;hb=1&amp;hs=1"/>
          <p:cNvSpPr/>
          <p:nvPr/>
        </p:nvSpPr>
        <p:spPr>
          <a:xfrm>
            <a:off x="722376" y="3761462"/>
            <a:ext cx="746150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（1）不同细胞吸收的物质种类和数量有差异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体现了细胞膜在功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能上具有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6_AN.67_1#e61c8bd9c.blank?pid=d12efc8dd&amp;color=0,0,0&amp;vpa=23&amp;vtp=1&amp;bbb=1"/>
          <p:cNvSpPr/>
          <p:nvPr/>
        </p:nvSpPr>
        <p:spPr>
          <a:xfrm>
            <a:off x="1747901" y="4180562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选择透过性</a:t>
            </a:r>
            <a:endParaRPr lang="en-US" altLang="zh-CN" sz="2000" dirty="0"/>
          </a:p>
        </p:txBody>
      </p:sp>
      <p:sp>
        <p:nvSpPr>
          <p:cNvPr id="6" name="QB_6_AS.68_1#e61c8bd9c?pid=d12efc8dd&amp;color=0,0,0&amp;vtp=1&amp;bt=1&amp;bbb=1&amp;hb=1&amp;hs=1"/>
          <p:cNvSpPr/>
          <p:nvPr/>
        </p:nvSpPr>
        <p:spPr>
          <a:xfrm>
            <a:off x="722376" y="4734248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不同细胞吸收物质的种类和数量有差异，与细胞膜上蛋白质的种类和数量密切相关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了细胞膜具有选择透过性的功能特点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9_1#78eb7f695?pid=d12efc8dd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（2）由图可知，载体蛋白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有两个结合位点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结合，一个与葡萄糖结合。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据图推测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葡萄糖通过载体蛋白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进入细胞的能量直接来自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，葡萄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糖通过蛋白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进行运输的方式属于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填“自由扩散”“协助扩散”或“主动运输”）。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69_1#78eb7f695?pid=d12efc8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187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70_1#78eb7f695.blank?pid=d12efc8dd&amp;color=0,0,0&amp;vpa=24&amp;vtp=1&amp;bbb=1"/>
              <p:cNvSpPr/>
              <p:nvPr/>
            </p:nvSpPr>
            <p:spPr>
              <a:xfrm>
                <a:off x="5899214" y="1472888"/>
                <a:ext cx="470954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细胞膜内外两侧的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𝐍𝐚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浓度差形成的势能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6_AN.70_1#78eb7f695.blank?pid=d12efc8dd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214" y="1472888"/>
                <a:ext cx="470954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" t="-3902" r="9" b="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71_1#78eb7f695.blank?pid=d12efc8dd&amp;color=0,0,0&amp;vpa=25&amp;vtp=1&amp;bbb=1"/>
          <p:cNvSpPr/>
          <p:nvPr/>
        </p:nvSpPr>
        <p:spPr>
          <a:xfrm>
            <a:off x="4443476" y="18483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协助扩散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72_1#78eb7f695?pid=d12efc8dd&amp;color=0,0,0&amp;vtp=1&amp;bt=1&amp;bbb=1&amp;hb=1"/>
              <p:cNvSpPr/>
              <p:nvPr/>
            </p:nvSpPr>
            <p:spPr>
              <a:xfrm>
                <a:off x="722376" y="2351728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顺浓度梯度运入上皮细胞时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相伴随也进入细胞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葡萄糖进入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小肠上皮细胞的方式为偶联转运蛋白参与的主动运输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葡萄糖主动运输所需的能量来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自细胞膜内外两侧的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浓度差形成的势能。葡萄糖通过蛋白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由细胞膜内向细胞膜外运输是顺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浓度梯度的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，属于协助扩散。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72_1#78eb7f695?pid=d12efc8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1728"/>
                <a:ext cx="10753344" cy="18415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402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3_1#367a8f20f?sp=1&amp;pid=d12efc8dd&amp;color=0,0,0&amp;vtp=1&amp;bt=1&amp;bbb=1&amp;hb=1"/>
              <p:cNvSpPr/>
              <p:nvPr/>
            </p:nvSpPr>
            <p:spPr>
              <a:xfrm>
                <a:off x="722376" y="972000"/>
                <a:ext cx="10753344" cy="533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（3）最新研究表明，若肠腔葡萄糖浓度较高，小肠上皮细胞在通过载体蛋白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吸收葡萄糖的同时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主要通过载体蛋白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的协助以协助扩散的方式吸收葡萄糖，但载体蛋白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容易饱和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而通过载体蛋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吸收葡萄糖的速率比载体蛋白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快数倍。请你设计实验加以验证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载体蛋白由对应的基因控制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实验步骤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：取甲（敲除了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载体蛋白基因的小肠上皮细胞）、乙（敲除了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载体蛋白基因的小肠上皮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）、丙（正常的小肠上皮细胞），三组细胞其他条件均相同。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：将甲、乙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丙三组细胞分别置于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，其他条件相同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养适宜时间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：检测三组培养液的葡萄糖浓度。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实验结果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：若甲、乙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丙培养液中的葡萄糖浓度表现为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），验证了上面的最新研究结果。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73_1#367a8f20f?sp=1&amp;pid=d12efc8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3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2958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74_1#367a8f20f.blank?pid=d12efc8dd&amp;color=0,0,0&amp;vpa=26&amp;vtp=1&amp;bbb=1"/>
          <p:cNvSpPr/>
          <p:nvPr/>
        </p:nvSpPr>
        <p:spPr>
          <a:xfrm>
            <a:off x="5303901" y="4050988"/>
            <a:ext cx="2724150" cy="44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相同的较高浓度葡萄糖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75_1#367a8f20f.blank?pid=d12efc8dd&amp;color=0,0,0&amp;vpa=27&amp;vtp=1&amp;bbb=1"/>
              <p:cNvSpPr/>
              <p:nvPr/>
            </p:nvSpPr>
            <p:spPr>
              <a:xfrm>
                <a:off x="6827901" y="5462212"/>
                <a:ext cx="1584325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" name="QB_6_AN.75_1#367a8f20f.blank?pid=d12efc8dd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901" y="5462212"/>
                <a:ext cx="1584325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24" t="-3782" r="24" b="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76_1#367a8f20f?pid=d12efc8dd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要验证当肠腔葡萄糖浓度较高时，葡萄糖既可以通过载体蛋白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进行主动运输又可以通过载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的协助扩散进入小肠上皮细胞，且协助扩散的速度更快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则实验的自变量应该是设置不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同的运输方式或细胞膜上载体蛋白的种类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，各组均创造相同的较高浓度葡萄糖环境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比较各组细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胞对葡萄糖的吸收速率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。甲组敲除了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载体蛋白基因的小肠上皮细胞膜上没有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载体蛋白，有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，只能进行协助扩散吸收葡萄糖；乙组敲除了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载体蛋白基因的小肠上皮细胞膜上没有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载体蛋白，只能进行主动运输吸收葡萄糖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丙组正常的小肠上皮细胞可以同时进行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主动运输和协助扩散吸收葡萄糖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。故丙组细胞吸收葡萄糖最快，甲组次之，乙组最慢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培养液中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的葡萄糖浓度表现为丙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76_1#367a8f20f?pid=d12efc8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99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b3104566c?pid=2f088a07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［黑龙江牡丹江2025高一上月考］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茶树根细胞膜上的硫酸盐转运蛋白可逆浓度转运硒酸盐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植物的生长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，被根细胞吸收的硒酸盐中大部分硒与胞内蛋白结合形成硒蛋白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硒蛋白通过囊泡运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，最终在细胞壁中储存。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b3104566c.bracket?pid=2f088a070&amp;color=0,0,0&amp;vpa=2&amp;vtp=1"/>
          <p:cNvSpPr/>
          <p:nvPr/>
        </p:nvSpPr>
        <p:spPr>
          <a:xfrm>
            <a:off x="6002401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b3104566c.choices?pid=2f088a070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A.硒酸盐以离子的形式才能被根细胞吸收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.硒酸盐以主动运输的方式被根细胞吸收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.转运蛋白将硒蛋白从细胞内转运到细胞壁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.呼吸抑制剂处理根细胞，可抑制硒蛋白的转运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b3104566c?pid=2f088a070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硒酸盐是无机盐，以离子的形式被根细胞吸收，A正确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茶树根细胞膜上的硫酸盐转运蛋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白可逆浓度转运硒酸盐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，故硒酸盐以主动运输的方式被根细胞吸收，B正确；由题意可知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硒蛋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白通过囊泡运输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，最终在细胞壁中储存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故硒蛋白从细胞内转运到细胞壁是通过胞吐的方式实现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，不需要转运蛋白，需要细胞呼吸提供能量，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利用呼吸抑制剂处理根细胞可抑制硒蛋白的转运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e66515bf6?sp=1&amp;pid=2f088a070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［云南曲靖2025高一上月考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下图为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跨膜运输过程示意图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的运输描述不正确的是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e66515bf6?sp=1&amp;pid=2f088a07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15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e66515bf6.bracket?pid=2f088a070&amp;color=0,0,0&amp;vpa=3&amp;vtp=1"/>
          <p:cNvSpPr/>
          <p:nvPr/>
        </p:nvSpPr>
        <p:spPr>
          <a:xfrm>
            <a:off x="92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7_2#e66515bf6?htil=2&amp;pid=2f088a07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2881" y="2021528"/>
            <a:ext cx="4480560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e66515bf6.choices?htil=2&amp;pid=2f088a070&amp;color=0,0,0&amp;vtp=1&amp;bbb=1"/>
              <p:cNvSpPr/>
              <p:nvPr/>
            </p:nvSpPr>
            <p:spPr>
              <a:xfrm>
                <a:off x="722376" y="1932662"/>
                <a:ext cx="613562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通过主动运输逆浓度梯度运输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人的红细胞吸收葡萄糖的方式与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的运输方式相同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的过程中载体蛋白的空间结构发生了改变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.该过程可使细胞选择吸收所需物质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e66515bf6.choices?htil=2&amp;pid=2f088a0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13562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6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e66515bf6?pid=2f088a070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通过主动运输方式逆浓度梯度运输，A正确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人的红细胞吸收葡萄糖主要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通过协助扩散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（不消耗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与图中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的运输方式不同，B错误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该载体蛋白能与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和分离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，结合会导致该载体蛋白空间结构的改变，分离后，该载体蛋白空间结构恢复，C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主动运输可使细胞选择吸收所需物质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e66515bf6?pid=2f088a07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c3143de0?sp=1&amp;pid=e2eaf2d7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4.变形虫通过食物泡的形式摄食，食物泡在细胞质内被消化吸收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没有被吸收的食物残渣又从细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胞膜排出体外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。变形虫摄食和消化的过程如图所示，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c3143de0.bracket?pid=e2eaf2d7f&amp;color=0,0,0&amp;vpa=4&amp;vtp=1"/>
          <p:cNvSpPr/>
          <p:nvPr/>
        </p:nvSpPr>
        <p:spPr>
          <a:xfrm>
            <a:off x="9291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0_2#7c3143de0?htil=3&amp;pid=e2eaf2d7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0882" y="2021528"/>
            <a:ext cx="3209544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0_3#7c3143de0.choices?htil=3&amp;pid=e2eaf2d7f&amp;color=0,0,0&amp;vtp=1&amp;bbb=1"/>
          <p:cNvSpPr/>
          <p:nvPr/>
        </p:nvSpPr>
        <p:spPr>
          <a:xfrm>
            <a:off x="722376" y="1932662"/>
            <a:ext cx="7406640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A.变形虫体内的食物残渣通过胞吐排出体外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.变形虫的食物消化离不开溶酶体的作用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.变形虫的摄食过程会实现生物膜成分的更新和转移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.变形虫对胞吞进入细胞的物质没有识别功能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9245</Words>
  <Application>WPS 演示</Application>
  <PresentationFormat>宽屏</PresentationFormat>
  <Paragraphs>518</Paragraphs>
  <Slides>48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2025-05-08T07:37:00Z</dcterms:created>
  <dcterms:modified xsi:type="dcterms:W3CDTF">2025-05-19T02:15:33Z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11F8493DA99042989718367AC3BC1547_12</vt:lpwstr>
  </property>
  <property fmtid="{D5CDD505-2E9C-101B-9397-08002B2CF9AE}" pid="3" name="KSOProductBuildVer">
    <vt:lpwstr>2052-12.1.0.20784</vt:lpwstr>
  </property>
</Properties>
</file>