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303"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1" r:id="rId39"/>
    <p:sldId id="293" r:id="rId40"/>
    <p:sldId id="294" r:id="rId41"/>
    <p:sldId id="295" r:id="rId4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4610"/>
  </p:normalViewPr>
  <p:slideViewPr>
    <p:cSldViewPr snapToGrid="0" snapToObjects="1">
      <p:cViewPr varScale="1">
        <p:scale>
          <a:sx n="115" d="100"/>
          <a:sy n="115" d="100"/>
        </p:scale>
        <p:origin x="36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4b5f355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混淆不同物质中“A”所代表的含义</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f913b58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ATP的结构和功能</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312a914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ATP与ADP可以相互转化</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d2def04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ATP的利用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b5f355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混淆不同物质中“A”所代表的含义</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a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22.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4.xml"/><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7.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4.xml"/><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31.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5.xml"/><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5.xml"/><Relationship Id="rId2" Type="http://schemas.openxmlformats.org/officeDocument/2006/relationships/image" Target="../media/image37.png"/><Relationship Id="rId1"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38.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5.xml"/><Relationship Id="rId2" Type="http://schemas.openxmlformats.org/officeDocument/2006/relationships/image" Target="../media/image40.png"/><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image" Target="../media/image41.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5.xml"/><Relationship Id="rId2" Type="http://schemas.openxmlformats.org/officeDocument/2006/relationships/image" Target="../media/image43.png"/><Relationship Id="rId1" Type="http://schemas.openxmlformats.org/officeDocument/2006/relationships/image" Target="../media/image42.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44.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6.xml"/><Relationship Id="rId2" Type="http://schemas.openxmlformats.org/officeDocument/2006/relationships/image" Target="../media/image46.png"/><Relationship Id="rId1" Type="http://schemas.openxmlformats.org/officeDocument/2006/relationships/image" Target="../media/image45.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6.xml"/><Relationship Id="rId1" Type="http://schemas.openxmlformats.org/officeDocument/2006/relationships/image" Target="../media/image47.pn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16.xml"/><Relationship Id="rId5" Type="http://schemas.openxmlformats.org/officeDocument/2006/relationships/image" Target="../media/image52.jpeg"/><Relationship Id="rId4" Type="http://schemas.openxmlformats.org/officeDocument/2006/relationships/image" Target="../media/image51.jpeg"/><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image" Target="../media/image4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9.xml"/><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image" Target="../media/image53.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0.png"/><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56.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9.xml"/><Relationship Id="rId2" Type="http://schemas.openxmlformats.org/officeDocument/2006/relationships/image" Target="../media/image58.png"/><Relationship Id="rId1"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59.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9.xml"/><Relationship Id="rId2" Type="http://schemas.openxmlformats.org/officeDocument/2006/relationships/image" Target="../media/image61.jpeg"/><Relationship Id="rId1" Type="http://schemas.openxmlformats.org/officeDocument/2006/relationships/image" Target="../media/image60.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9.xml"/><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image" Target="../media/image62.jpe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9.xml"/><Relationship Id="rId2" Type="http://schemas.openxmlformats.org/officeDocument/2006/relationships/image" Target="../media/image66.png"/><Relationship Id="rId1" Type="http://schemas.openxmlformats.org/officeDocument/2006/relationships/image" Target="../media/image65.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png"/></Relationships>
</file>

<file path=ppt/slides/_rels/slide37.xml.rels><?xml version="1.0" encoding="UTF-8" standalone="yes"?>
<Relationships xmlns="http://schemas.openxmlformats.org/package/2006/relationships"><Relationship Id="rId7" Type="http://schemas.openxmlformats.org/officeDocument/2006/relationships/notesSlide" Target="../notesSlides/notesSlide36.xml"/><Relationship Id="rId6" Type="http://schemas.openxmlformats.org/officeDocument/2006/relationships/slideLayout" Target="../slideLayouts/slideLayout9.xml"/><Relationship Id="rId5" Type="http://schemas.openxmlformats.org/officeDocument/2006/relationships/image" Target="../media/image74.png"/><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7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3.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f00fa14ce?pid=0f913b586&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的中文名称叫腺苷三磷酸，丁为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去掉三个磷酸基团后的产物，为腺苷，A错误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，胰岛素分泌过程中，需要消耗能量，但由于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之间的相互转化时刻在进行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此甲的含量相对稳定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，B错误；甲和丙是两种物质，从甲到乙是水解反应，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从丙到乙是合成反应</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两种反应所需要的酶不相同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，C错误；丙为腺嘌呤核糖核苷酸，是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12_1#f00fa14ce?pid=0f913b586&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1884"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3_1#da0fdf97a?sp=1&amp;pid=5312a9146&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［江西丰城中学2025高一上月考］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相互转化示意图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3_1#da0fdf97a?sp=1&amp;pid=5312a9146&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14_1#da0fdf97a.bracket?pid=5312a9146&amp;color=0,0,0&amp;vpa=5&amp;vtp=1"/>
          <p:cNvSpPr/>
          <p:nvPr/>
        </p:nvSpPr>
        <p:spPr>
          <a:xfrm>
            <a:off x="1176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3_2#da0fdf97a?htil=2&amp;pid=5312a914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65323" y="2021528"/>
            <a:ext cx="3182112" cy="12984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3_3#da0fdf97a.choices?htil=2&amp;pid=5312a9146&amp;color=0,0,0&amp;vtp=1&amp;bbb=1&amp;hb=1"/>
              <p:cNvSpPr/>
              <p:nvPr/>
            </p:nvSpPr>
            <p:spPr>
              <a:xfrm>
                <a:off x="722376" y="1932662"/>
                <a:ext cx="7434072"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分子中都含有腺嘌呤和核糖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它们元素组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成完全相同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.人处于饥饿状态时，体内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含量明显上升</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.能量①可来自放能反应，能量②可用于吸能反应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.乙过程释放的磷酸基团可使某些蛋白质磷酸化</a:t>
                </a:r>
                <a:endParaRPr lang="en-US" altLang="zh-CN" sz="2000" dirty="0"/>
              </a:p>
            </p:txBody>
          </p:sp>
        </mc:Choice>
        <mc:Fallback>
          <p:sp>
            <p:nvSpPr>
              <p:cNvPr id="5" name="QC_5_BD.13_3#da0fdf97a.choices?htil=2&amp;pid=5312a9146&amp;color=0,0,0&amp;vtp=1&amp;bbb=1&amp;hb=1"/>
              <p:cNvSpPr>
                <a:spLocks noRot="1" noChangeAspect="1" noMove="1" noResize="1" noEditPoints="1" noAdjustHandles="1" noChangeArrowheads="1" noChangeShapeType="1" noTextEdit="1"/>
              </p:cNvSpPr>
              <p:nvPr/>
            </p:nvSpPr>
            <p:spPr>
              <a:xfrm>
                <a:off x="722376" y="1932662"/>
                <a:ext cx="7434072" cy="2324100"/>
              </a:xfrm>
              <a:prstGeom prst="rect">
                <a:avLst/>
              </a:prstGeom>
              <a:blipFill rotWithShape="1">
                <a:blip r:embed="rId3"/>
                <a:stretch>
                  <a:fillRect l="-5" t="-15" r="7"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da0fdf97a?pid=5312a9146&amp;color=0,0,0&amp;mp=1&amp;vtp=1&amp;bt=1&amp;bbb=1&amp;hb=1"/>
              <p:cNvSpPr/>
              <p:nvPr/>
            </p:nvSpPr>
            <p:spPr>
              <a:xfrm>
                <a:off x="722376" y="972000"/>
                <a:ext cx="10753344" cy="2489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分子中都含有腺嘌呤和核糖，它们元素组成均为C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元素组成完全相同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之间可以快速相互转化，因此人处于饥饿状态时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含量不会明显上升，B错误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的形成需要消耗能量①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可来自糖类等有机物氧化分解这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一放能反应</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水解释放的能量②可用于生物体的多项吸能反应，比如蛋白质的合成等，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；主动运输需要消耗能量，乙过程即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水解释放的磷酸基团可用于载体蛋白磷酸化，D正确。</a:t>
                </a:r>
                <a:endParaRPr lang="en-US" altLang="zh-CN" sz="2200" dirty="0"/>
              </a:p>
            </p:txBody>
          </p:sp>
        </mc:Choice>
        <mc:Fallback>
          <p:sp>
            <p:nvSpPr>
              <p:cNvPr id="2" name="QC_5_AS.15_1#da0fdf97a?pid=5312a9146&amp;color=0,0,0&amp;mp=1&amp;vtp=1&amp;bt=1&amp;bbb=1&amp;hb=1"/>
              <p:cNvSpPr>
                <a:spLocks noRot="1" noChangeAspect="1" noMove="1" noResize="1" noEditPoints="1" noAdjustHandles="1" noChangeArrowheads="1" noChangeShapeType="1" noTextEdit="1"/>
              </p:cNvSpPr>
              <p:nvPr/>
            </p:nvSpPr>
            <p:spPr>
              <a:xfrm>
                <a:off x="722376" y="972000"/>
                <a:ext cx="10753344" cy="2489200"/>
              </a:xfrm>
              <a:prstGeom prst="rect">
                <a:avLst/>
              </a:prstGeom>
              <a:blipFill rotWithShape="1">
                <a:blip r:embed="rId1"/>
                <a:stretch>
                  <a:fillRect l="-4" t="-18" r="-945"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6_1#da0fdf97a?pid=5312a9146&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之间可以快速相互转化，时刻不停地发生且处于动态平衡之中，因此无论是饥饿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腹还是剧烈运动等情况下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的含量都是相对稳定的，不会明显发生变化。</a:t>
                </a:r>
                <a:endParaRPr lang="en-US" altLang="zh-CN" sz="2000" dirty="0"/>
              </a:p>
            </p:txBody>
          </p:sp>
        </mc:Choice>
        <mc:Fallback>
          <p:sp>
            <p:nvSpPr>
              <p:cNvPr id="2" name="QC_5_EX.16_1#da0fdf97a?pid=5312a9146&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e4a6112fa?sp=1&amp;pid=5312a9146&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是细胞的能量“货币”，是生命活动的直接能源物质。图甲、乙分别为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的结构以及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相互转化的示意图（a、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e4a6112fa?sp=1&amp;pid=5312a9146&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C_5_BD.17_2#e4a6112fa?pid=5312a914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86784" y="2021528"/>
            <a:ext cx="4215384" cy="7132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18_1#e4a6112fa.bracket?pid=5312a9146&amp;color=0,0,0&amp;vpa=6&amp;vtp=1"/>
          <p:cNvSpPr/>
          <p:nvPr/>
        </p:nvSpPr>
        <p:spPr>
          <a:xfrm>
            <a:off x="86440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7_3#e4a6112fa.choices?pid=5312a9146&amp;color=0,0,0&amp;vtp=1&amp;bbb=1"/>
              <p:cNvSpPr/>
              <p:nvPr/>
            </p:nvSpPr>
            <p:spPr>
              <a:xfrm>
                <a:off x="722376" y="28724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A.图甲中的“A”代表腺苷，“～”代表一种特殊化学键</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.图乙中酶1和酶2的化学本质及其催化作用机理都是相同的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快速转化依赖酶催化作用具有的高效性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处的“～”断裂会释放能量</a:t>
                </a:r>
                <a:endParaRPr lang="en-US" altLang="zh-CN" sz="2000" dirty="0"/>
              </a:p>
            </p:txBody>
          </p:sp>
        </mc:Choice>
        <mc:Fallback>
          <p:sp>
            <p:nvSpPr>
              <p:cNvPr id="5" name="QC_5_BD.17_3#e4a6112fa.choices?pid=5312a9146&amp;color=0,0,0&amp;vtp=1&amp;bbb=1"/>
              <p:cNvSpPr>
                <a:spLocks noRot="1" noChangeAspect="1" noMove="1" noResize="1" noEditPoints="1" noAdjustHandles="1" noChangeArrowheads="1" noChangeShapeType="1" noTextEdit="1"/>
              </p:cNvSpPr>
              <p:nvPr/>
            </p:nvSpPr>
            <p:spPr>
              <a:xfrm>
                <a:off x="722376" y="28724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e4a6112fa?pid=5312a9146&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由图分析可知，图甲中的“A”表示腺嘌呤，“～”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代表两个磷酸基团间的一种特殊化学键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错误；酶1是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水解酶，酶2是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合成酶，两种酶的化学本质都是蛋白质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酶催化作用的机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理都是降低化学反应的活化能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，B正确；细胞内的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含量很低</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转化迅速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这种迅速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转化依赖酶的催化作用具有高效性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处的“～”断裂即发生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能够释放能量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9_1#e4a6112fa?pid=5312a9146&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3325"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77347870b?sp=1&amp;pid=0d2def04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［北京四十四中学2025高一上期中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泵（载体蛋白），通过如图所示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过程完成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的跨膜运输。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据此不能得出</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77347870b?sp=1&amp;pid=0d2def041&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77" b="49"/>
                </a:stretch>
              </a:blipFill>
            </p:spPr>
            <p:txBody>
              <a:bodyPr/>
              <a:lstStyle/>
              <a:p>
                <a:r>
                  <a:rPr lang="zh-CN" altLang="en-US">
                    <a:noFill/>
                  </a:rPr>
                  <a:t> </a:t>
                </a:r>
              </a:p>
            </p:txBody>
          </p:sp>
        </mc:Fallback>
      </mc:AlternateContent>
      <p:sp>
        <p:nvSpPr>
          <p:cNvPr id="3" name="QC_5_AN.21_1#77347870b.bracket?pid=0d2def041&amp;color=0,0,0&amp;vpa=7&amp;vtp=1"/>
          <p:cNvSpPr/>
          <p:nvPr/>
        </p:nvSpPr>
        <p:spPr>
          <a:xfrm>
            <a:off x="5493830"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0_2#77347870b?pid=0d2def04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31336" y="2021528"/>
            <a:ext cx="4535424" cy="14081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0_3#77347870b.choices?pid=0d2def041&amp;color=0,0,0&amp;vtp=1&amp;bbb=1"/>
              <p:cNvSpPr/>
              <p:nvPr/>
            </p:nvSpPr>
            <p:spPr>
              <a:xfrm>
                <a:off x="722376" y="35582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的跨膜运输方式为主动运输</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泵可水解</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磷酸化的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泵空间结构发生改变</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.该过程不发生能量的转移</a:t>
                </a:r>
                <a:endParaRPr lang="en-US" altLang="zh-CN" sz="2000" dirty="0"/>
              </a:p>
            </p:txBody>
          </p:sp>
        </mc:Choice>
        <mc:Fallback>
          <p:sp>
            <p:nvSpPr>
              <p:cNvPr id="5" name="QC_5_BD.20_3#77347870b.choices?pid=0d2def041&amp;color=0,0,0&amp;vtp=1&amp;bbb=1"/>
              <p:cNvSpPr>
                <a:spLocks noRot="1" noChangeAspect="1" noMove="1" noResize="1" noEditPoints="1" noAdjustHandles="1" noChangeArrowheads="1" noChangeShapeType="1" noTextEdit="1"/>
              </p:cNvSpPr>
              <p:nvPr/>
            </p:nvSpPr>
            <p:spPr>
              <a:xfrm>
                <a:off x="722376" y="3558228"/>
                <a:ext cx="10753344" cy="927100"/>
              </a:xfrm>
              <a:prstGeom prst="rect">
                <a:avLst/>
              </a:prstGeom>
              <a:blipFill rotWithShape="1">
                <a:blip r:embed="rId3"/>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77347870b?pid=0d2def041&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泵是一种能催化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水解的载体蛋白，通过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的转运提供能量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的跨膜运输方式为主动运输，A、B正确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水解产生磷酸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泵发生磷酸化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泵空间结构发生改变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通过细胞膜，C正确；由题图可知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该过程伴随能量的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2_1#77347870b?pid=0d2def041&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927"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417014c0a?pid=0d2def04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［山东滨州2024高一上期末统考］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萤火虫尾部的发光细胞中含有荧光素和荧光素酶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荧光素接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提供的能量后被激活，在荧光素酶的催化作用下，荧光素与氧发生化学反应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形成氧化荧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光素并且发出荧光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3_1#417014c0a?pid=0d2def041&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24_1#417014c0a.bracket?pid=0d2def041&amp;color=0,0,0&amp;vpa=8&amp;vtp=1"/>
          <p:cNvSpPr/>
          <p:nvPr/>
        </p:nvSpPr>
        <p:spPr>
          <a:xfrm>
            <a:off x="5240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23_2#417014c0a.choices?pid=0d2def041&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A.荧光素和氧生成氧化荧光素的化学反应是吸能反应</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.在荧光素酶的作用下，荧光素生成氧化荧光素的反应不需要活化能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.萤火虫发光细胞中，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转化中的物质和能量都是可逆的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.萤火虫发光细胞中，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水解释放的能量全部转化为光能</a:t>
                </a:r>
                <a:endParaRPr lang="en-US" altLang="zh-CN" sz="2000" dirty="0"/>
              </a:p>
            </p:txBody>
          </p:sp>
        </mc:Choice>
        <mc:Fallback>
          <p:sp>
            <p:nvSpPr>
              <p:cNvPr id="4" name="QC_5_BD.23_2#417014c0a.choices?pid=0d2def041&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cf899ad7.fixed?pid=f6d73981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9cf899ad7.fixed?pid=f6d73981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细胞的能量“货币”ATP</a:t>
            </a:r>
            <a:endParaRPr lang="en-US" altLang="zh-CN" sz="4400" dirty="0"/>
          </a:p>
        </p:txBody>
      </p:sp>
      <p:pic>
        <p:nvPicPr>
          <p:cNvPr id="4" name="C_3#9cf899ad7.fixed?pid=f6d73981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cf899ad7.fixed?pid=f6d73981c&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417014c0a?pid=0d2def041&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依题意可知，荧光素接受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提供的能量后被激活，与氧反应生成氧化荧光素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据此判断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该化学反应是吸能反应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，A正确；酶具有降低化学反应活化能的作用，因此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在荧光素酶的作用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，荧光素生成氧化荧光素的反应所需的活化能减少，但不是不需要活化能，B错误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转化过程中物质是可逆的，能量是不可逆的，C错误；在萤火虫发光细胞中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的能量只有一部分转化为光能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5_1#417014c0a?pid=0d2def041&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6_1#9f6ffc116?pid=0d2def04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［河北衡水枣强中学2025高一上调研］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能荷调节指细胞通过调节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腺苷一磷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）两者或三者之间的比例来调节代谢活动。高能荷时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生成过程被抑制，而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的利用过程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被激发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；低能荷时产生相反效应。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6_1#9f6ffc116?pid=0d2def041&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27_1#9f6ffc116.bracket?pid=0d2def041&amp;color=0,0,0&amp;vpa=9&amp;vtp=1"/>
          <p:cNvSpPr/>
          <p:nvPr/>
        </p:nvSpPr>
        <p:spPr>
          <a:xfrm>
            <a:off x="6764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26_2#9f6ffc116.choices?pid=0d2def041&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A.肌肉收缩时，高能荷更有利于其进行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.人成熟红细胞吸收葡萄糖的过程，高能荷更有利于其吸收</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.对细胞的正常生活来说，</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的值是相对稳定的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.一分子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中只有一个磷酸基团，可作为合成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的原料</a:t>
                </a:r>
                <a:endParaRPr lang="en-US" altLang="zh-CN" sz="2000" dirty="0"/>
              </a:p>
            </p:txBody>
          </p:sp>
        </mc:Choice>
        <mc:Fallback>
          <p:sp>
            <p:nvSpPr>
              <p:cNvPr id="4" name="QC_5_BD.26_2#9f6ffc116.choices?pid=0d2def041&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8_1#9f6ffc116?pid=0d2def041&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肌肉收缩时需要消耗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，根据题干“高能荷时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生成过程被抑制，而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的利用过程被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”可知，肌肉收缩时，高能荷更有利于其进行，A正确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人体成熟红细胞吸收葡萄糖的方式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是协助扩散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，不需要消耗细胞代谢产生的能量，与能荷变化无关，B错误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对细胞的正常生活来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的转化是时刻不停的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的值是相对稳定的，C正确；一分子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个磷酸基团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，是腺嘌呤核糖核苷酸，可作为合成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的原料，D正确。</a:t>
                </a:r>
                <a:endParaRPr lang="en-US" altLang="zh-CN" sz="2200" dirty="0"/>
              </a:p>
            </p:txBody>
          </p:sp>
        </mc:Choice>
        <mc:Fallback>
          <p:sp>
            <p:nvSpPr>
              <p:cNvPr id="2" name="QC_5_AS.28_1#9f6ffc116?pid=0d2def041&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218"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db521f315?sp=1&amp;pid=0d2def04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［湖北仙桃2025高一上期中］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蛋白质分子的磷酸化、去磷酸化与其活性的关系如图所示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db521f315.bracket?pid=0d2def041&amp;color=0,0,0&amp;vpa=10&amp;vtp=1"/>
          <p:cNvSpPr/>
          <p:nvPr/>
        </p:nvSpPr>
        <p:spPr>
          <a:xfrm>
            <a:off x="320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9_2#db521f315?htil=3&amp;pid=0d2def04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23694" y="2021528"/>
            <a:ext cx="3931920" cy="13350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9_3#db521f315.choices?htil=3&amp;pid=0d2def041&amp;color=0,0,0&amp;vtp=1&amp;bbb=1"/>
              <p:cNvSpPr/>
              <p:nvPr/>
            </p:nvSpPr>
            <p:spPr>
              <a:xfrm>
                <a:off x="722376" y="1932662"/>
                <a:ext cx="668426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A.蛋白激酶使蛋白质发生去磷酸化而失去活性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.磷酸化的蛋白质的磷酸基团可能来自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.蛋白质磷酸化和去磷酸化过程都伴随着空间结构的改变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过程中不会发生图示两个过程</a:t>
                </a:r>
                <a:endParaRPr lang="en-US" altLang="zh-CN" sz="2000" dirty="0"/>
              </a:p>
            </p:txBody>
          </p:sp>
        </mc:Choice>
        <mc:Fallback>
          <p:sp>
            <p:nvSpPr>
              <p:cNvPr id="5" name="QC_5_BD.29_3#db521f315.choices?htil=3&amp;pid=0d2def041&amp;color=0,0,0&amp;vtp=1&amp;bbb=1"/>
              <p:cNvSpPr>
                <a:spLocks noRot="1" noChangeAspect="1" noMove="1" noResize="1" noEditPoints="1" noAdjustHandles="1" noChangeArrowheads="1" noChangeShapeType="1" noTextEdit="1"/>
              </p:cNvSpPr>
              <p:nvPr/>
            </p:nvSpPr>
            <p:spPr>
              <a:xfrm>
                <a:off x="722376" y="1932662"/>
                <a:ext cx="6684264" cy="1866900"/>
              </a:xfrm>
              <a:prstGeom prst="rect">
                <a:avLst/>
              </a:prstGeom>
              <a:blipFill rotWithShape="1">
                <a:blip r:embed="rId2"/>
                <a:stretch>
                  <a:fillRect l="-6"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1_1#db521f315?pid=0d2def041&amp;color=0,0,0&amp;mp=1&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蛋白磷酸酶使蛋白质发生去磷酸化而失去活性，A错误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磷酸化的蛋白质的磷酸基团可能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的水解，B错误；蛋白质磷酸化和去磷酸化过程都伴随着空间结构的改变，C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过程中会发生蛋白质磷酸化和去磷酸化两个过程，D错误。</a:t>
                </a:r>
                <a:endParaRPr lang="en-US" altLang="zh-CN" sz="2200" dirty="0"/>
              </a:p>
            </p:txBody>
          </p:sp>
        </mc:Choice>
        <mc:Fallback>
          <p:sp>
            <p:nvSpPr>
              <p:cNvPr id="2" name="QC_5_AS.31_1#db521f315?pid=0d2def041&amp;color=0,0,0&amp;mp=1&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32_1#a6e09a47d?htil=4&amp;pid=4b5f355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78583" y="1054296"/>
            <a:ext cx="3822192" cy="18653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6_BD.32_2#a6e09a47d?htil=4&amp;sp=1&amp;pid=4b5f3552a&amp;color=0,0,0&amp;vtp=1&amp;bt=1&amp;bbb=1&amp;hb=1"/>
              <p:cNvSpPr/>
              <p:nvPr/>
            </p:nvSpPr>
            <p:spPr>
              <a:xfrm>
                <a:off x="722376" y="972000"/>
                <a:ext cx="6793992"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［天津南开区2024高一上调研</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在下列几种化合物的化学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中所对应的含义最接近的是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6_BD.32_2#a6e09a47d?htil=4&amp;sp=1&amp;pid=4b5f3552a&amp;color=0,0,0&amp;vtp=1&amp;bt=1&amp;bbb=1&amp;hb=1"/>
              <p:cNvSpPr>
                <a:spLocks noRot="1" noChangeAspect="1" noMove="1" noResize="1" noEditPoints="1" noAdjustHandles="1" noChangeArrowheads="1" noChangeShapeType="1" noTextEdit="1"/>
              </p:cNvSpPr>
              <p:nvPr/>
            </p:nvSpPr>
            <p:spPr>
              <a:xfrm>
                <a:off x="722376" y="972000"/>
                <a:ext cx="6793992" cy="914400"/>
              </a:xfrm>
              <a:prstGeom prst="rect">
                <a:avLst/>
              </a:prstGeom>
              <a:blipFill rotWithShape="1">
                <a:blip r:embed="rId2"/>
                <a:stretch>
                  <a:fillRect l="-6" t="-49" r="-647" b="49"/>
                </a:stretch>
              </a:blipFill>
            </p:spPr>
            <p:txBody>
              <a:bodyPr/>
              <a:lstStyle/>
              <a:p>
                <a:r>
                  <a:rPr lang="zh-CN" altLang="en-US">
                    <a:noFill/>
                  </a:rPr>
                  <a:t> </a:t>
                </a:r>
              </a:p>
            </p:txBody>
          </p:sp>
        </mc:Fallback>
      </mc:AlternateContent>
      <p:sp>
        <p:nvSpPr>
          <p:cNvPr id="4" name="QC_6_AN.33_1#a6e09a47d.bracket?pid=4b5f3552a&amp;color=0,0,0&amp;vpa=11&amp;vtp=1"/>
          <p:cNvSpPr/>
          <p:nvPr/>
        </p:nvSpPr>
        <p:spPr>
          <a:xfrm>
            <a:off x="5757926"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32_3#a6e09a47d.choices?htil=4&amp;pid=4b5f3552a&amp;color=0,0,0&amp;vtp=1&amp;bbb=1"/>
          <p:cNvSpPr/>
          <p:nvPr/>
        </p:nvSpPr>
        <p:spPr>
          <a:xfrm>
            <a:off x="722376" y="1894528"/>
            <a:ext cx="6793992" cy="431800"/>
          </a:xfrm>
          <a:prstGeom prst="rect">
            <a:avLst/>
          </a:prstGeom>
          <a:noFill/>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1771015" algn="l"/>
                <a:tab pos="3504565" algn="l"/>
                <a:tab pos="5250815"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.⑤和⑥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4_1#a6e09a47d?pid=4b5f3552a&amp;color=0,0,0&amp;mp=1&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”中所对应的含义分别为①腺嘌呤核糖核苷酸、②腺嘌呤</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子上的腺嘌呤脱氧核苷酸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分子上的腺嘌呤核糖核苷酸、⑤腺苷、⑥腺苷。①和④、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”中对应的含义最接近，故选D。</a:t>
                </a:r>
                <a:endParaRPr lang="en-US" altLang="zh-CN" sz="2200" dirty="0"/>
              </a:p>
            </p:txBody>
          </p:sp>
        </mc:Choice>
        <mc:Fallback>
          <p:sp>
            <p:nvSpPr>
              <p:cNvPr id="2" name="QC_6_AS.34_1#a6e09a47d?pid=4b5f3552a&amp;color=0,0,0&amp;mp=1&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r="-407"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5_1#a6e09a47d?pid=4b5f3552a&amp;color=0,0,0&amp;vtp=1&amp;bt=1&amp;bb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不同物质中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“A”的含义，主要涉及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中“A”的含义，日常学习中注意比较记忆。</a:t>
                </a:r>
                <a:endParaRPr lang="en-US" altLang="zh-CN" sz="2000" dirty="0"/>
              </a:p>
            </p:txBody>
          </p:sp>
        </mc:Choice>
        <mc:Fallback>
          <p:sp>
            <p:nvSpPr>
              <p:cNvPr id="2" name="QC_6_EX.35_1#a6e09a47d?pid=4b5f3552a&amp;color=0,0,0&amp;vtp=1&amp;bt=1&amp;bbb=1"/>
              <p:cNvSpPr>
                <a:spLocks noRot="1" noChangeAspect="1" noMove="1" noResize="1" noEditPoints="1" noAdjustHandles="1" noChangeArrowheads="1" noChangeShapeType="1" noTextEdit="1"/>
              </p:cNvSpPr>
              <p:nvPr/>
            </p:nvSpPr>
            <p:spPr>
              <a:xfrm>
                <a:off x="722376" y="972000"/>
                <a:ext cx="10753344" cy="927100"/>
              </a:xfrm>
              <a:prstGeom prst="rect">
                <a:avLst/>
              </a:prstGeom>
              <a:blipFill rotWithShape="1">
                <a:blip r:embed="rId1"/>
                <a:stretch>
                  <a:fillRect l="-4" t="-49" r="-1010" b="4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7" name="QC_6_EX.35_2#a6e09a47d?colgroup=9,31&amp;pid=4b5f3552a&amp;color=0,0,0&amp;vtp=1&amp;bbb=1"/>
              <p:cNvGraphicFramePr>
                <a:graphicFrameLocks noGrp="1"/>
              </p:cNvGraphicFramePr>
              <p:nvPr/>
            </p:nvGraphicFramePr>
            <p:xfrm>
              <a:off x="722376" y="2021528"/>
              <a:ext cx="10725912" cy="3533140"/>
            </p:xfrm>
            <a:graphic>
              <a:graphicData uri="http://schemas.openxmlformats.org/drawingml/2006/table">
                <a:tbl>
                  <a:tblPr/>
                  <a:tblGrid>
                    <a:gridCol w="2523744"/>
                    <a:gridCol w="8202168"/>
                  </a:tblGrid>
                  <a:tr h="840740">
                    <a:tc>
                      <a:txBody>
                        <a:bodyPr/>
                        <a:lstStyle/>
                        <a:p>
                          <a:pPr algn="l" latinLnBrk="1" hangingPunct="0">
                            <a:lnSpc>
                              <a:spcPts val="6000"/>
                            </a:lnSpc>
                          </a:pPr>
                          <a:r>
                            <a:rPr lang="en-US" altLang="zh-CN" sz="335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中的“A”代表腺苷（由腺嘌呤和核糖组成）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380236">
                    <a:tc>
                      <a:txBody>
                        <a:bodyPr/>
                        <a:lstStyle/>
                        <a:p>
                          <a:pPr algn="l" latinLnBrk="1" hangingPunct="0">
                            <a:lnSpc>
                              <a:spcPts val="12300"/>
                            </a:lnSpc>
                          </a:pPr>
                          <a:r>
                            <a:rPr lang="en-US" altLang="zh-CN" sz="67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分子中的“A”代表腺嘌呤脱氧核苷酸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96188">
                    <a:tc>
                      <a:txBody>
                        <a:bodyPr/>
                        <a:lstStyle/>
                        <a:p>
                          <a:pPr algn="l" latinLnBrk="1" hangingPunct="0">
                            <a:lnSpc>
                              <a:spcPts val="8900"/>
                            </a:lnSpc>
                          </a:pPr>
                          <a:r>
                            <a:rPr lang="en-US" altLang="zh-CN" sz="475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分子中的“A”代表腺嘌呤核糖核苷酸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7" name="QC_6_EX.35_2#a6e09a47d?colgroup=9,31&amp;pid=4b5f3552a&amp;color=0,0,0&amp;vtp=1&amp;bbb=1"/>
              <p:cNvGraphicFramePr>
                <a:graphicFrameLocks noGrp="1"/>
              </p:cNvGraphicFramePr>
              <p:nvPr/>
            </p:nvGraphicFramePr>
            <p:xfrm>
              <a:off x="722376" y="2021528"/>
              <a:ext cx="10725912" cy="3533140"/>
            </p:xfrm>
            <a:graphic>
              <a:graphicData uri="http://schemas.openxmlformats.org/drawingml/2006/table">
                <a:tbl>
                  <a:tblPr/>
                  <a:tblGrid>
                    <a:gridCol w="2523744"/>
                    <a:gridCol w="8202168"/>
                  </a:tblGrid>
                  <a:tr h="840740">
                    <a:tc>
                      <a:txBody>
                        <a:bodyPr/>
                        <a:lstStyle/>
                        <a:p>
                          <a:pPr algn="l" latinLnBrk="1" hangingPunct="0">
                            <a:lnSpc>
                              <a:spcPts val="6000"/>
                            </a:lnSpc>
                          </a:pPr>
                          <a:r>
                            <a:rPr lang="en-US" altLang="zh-CN" sz="335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562100">
                    <a:tc>
                      <a:txBody>
                        <a:bodyPr/>
                        <a:lstStyle/>
                        <a:p>
                          <a:pPr algn="l" latinLnBrk="1" hangingPunct="0">
                            <a:lnSpc>
                              <a:spcPts val="12300"/>
                            </a:lnSpc>
                          </a:pPr>
                          <a:r>
                            <a:rPr lang="en-US" altLang="zh-CN" sz="67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130300">
                    <a:tc>
                      <a:txBody>
                        <a:bodyPr/>
                        <a:lstStyle/>
                        <a:p>
                          <a:pPr algn="l" latinLnBrk="1" hangingPunct="0">
                            <a:lnSpc>
                              <a:spcPts val="8900"/>
                            </a:lnSpc>
                          </a:pPr>
                          <a:r>
                            <a:rPr lang="en-US" altLang="zh-CN" sz="475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pic>
        <p:nvPicPr>
          <p:cNvPr id="4" name="QC_6_EX.35_3#a6e09a47d.table_image?tii=1&amp;pid=4b5f3552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353312" y="2103570"/>
            <a:ext cx="1261872" cy="6766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6_EX.35_4#a6e09a47d.table_image?iti=1&amp;tii=2&amp;pid=4b5f3552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41248" y="2879286"/>
            <a:ext cx="2286000" cy="8229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6_EX.35_5#a6e09a47d.table_image?iti=1&amp;tii=3&amp;pid=4b5f3552a&amp;color=0,0,0&amp;vtp=1&amp;bbb=1"/>
          <p:cNvSpPr/>
          <p:nvPr/>
        </p:nvSpPr>
        <p:spPr>
          <a:xfrm>
            <a:off x="1665955" y="3829246"/>
            <a:ext cx="636587" cy="748792"/>
          </a:xfrm>
          <a:prstGeom prst="rect">
            <a:avLst/>
          </a:prstGeom>
          <a:noFill/>
        </p:spPr>
        <p:txBody>
          <a:bodyPr wrap="none" lIns="0" tIns="0" rIns="0" bIns="0" rtlCol="0" anchor="t"/>
          <a:lstStyle/>
          <a:p>
            <a:pPr algn="ctr"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DNA</a:t>
            </a:r>
            <a:endParaRPr lang="en-US" altLang="zh-CN" sz="2000" dirty="0"/>
          </a:p>
        </p:txBody>
      </p:sp>
      <p:pic>
        <p:nvPicPr>
          <p:cNvPr id="7" name="QC_6_EX.35_6#a6e09a47d.table_image?iti=2&amp;tii=4&amp;pid=4b5f3552a&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96112" y="4259522"/>
            <a:ext cx="2176272" cy="4389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C_6_EX.35_7#a6e09a47d.table_image?iti=2&amp;tii=5&amp;pid=4b5f3552a&amp;color=0,0,0&amp;vtp=1&amp;bbb=1"/>
          <p:cNvSpPr/>
          <p:nvPr/>
        </p:nvSpPr>
        <p:spPr>
          <a:xfrm>
            <a:off x="1680241" y="4825434"/>
            <a:ext cx="608013" cy="748792"/>
          </a:xfrm>
          <a:prstGeom prst="rect">
            <a:avLst/>
          </a:prstGeom>
          <a:noFill/>
        </p:spPr>
        <p:txBody>
          <a:bodyPr wrap="none" lIns="0" tIns="0" rIns="0" bIns="0" rtlCol="0" anchor="t"/>
          <a:lstStyle/>
          <a:p>
            <a:pPr algn="ctr"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RNA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bg/>
                                          </p:spTgt>
                                        </p:tgtEl>
                                        <p:attrNameLst>
                                          <p:attrName>style.visibility</p:attrName>
                                        </p:attrNameLst>
                                      </p:cBhvr>
                                      <p:to>
                                        <p:strVal val="visible"/>
                                      </p:to>
                                    </p:set>
                                    <p:animEffect transition="in" filter="fade">
                                      <p:cBhvr>
                                        <p:cTn id="22" dur="500"/>
                                        <p:tgtEl>
                                          <p:spTgt spid="8">
                                            <p:bg/>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fade">
                                      <p:cBhvr>
                                        <p:cTn id="28" dur="500"/>
                                        <p:tgtEl>
                                          <p:spTgt spid="6">
                                            <p:bg/>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6" grpId="0" animBg="1" build="p"/>
      <p:bldP spid="8"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092372cb.fixed?pid=f6d73981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e092372cb.fixed?pid=f6d73981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细胞的能量“货币”ATP</a:t>
            </a:r>
            <a:endParaRPr lang="en-US" altLang="zh-CN" sz="4400" dirty="0"/>
          </a:p>
        </p:txBody>
      </p:sp>
      <p:pic>
        <p:nvPicPr>
          <p:cNvPr id="4" name="C_3#e092372cb.fixed?pid=f6d73981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092372cb.fixed?pid=f6d73981c&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6_1#13caf1bc6?sp=1&amp;pid=e092372c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［浙江余姚中学2025高一上期中］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如图表示萤火虫体内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下列关于该过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程的叙述错误的是(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6_1#13caf1bc6?sp=1&amp;pid=e092372cb&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4_AN.37_1#13caf1bc6.bracket?pid=e092372cb&amp;color=0,0,0&amp;vpa=12&amp;vtp=1"/>
          <p:cNvSpPr/>
          <p:nvPr/>
        </p:nvSpPr>
        <p:spPr>
          <a:xfrm>
            <a:off x="295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36_2#13caf1bc6?htil=5&amp;pid=e092372c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85265" y="2021528"/>
            <a:ext cx="4681728" cy="22128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36_3#13caf1bc6.choices?htil=5&amp;pid=e092372cb&amp;color=0,0,0&amp;vtp=1&amp;bbb=1&amp;hb=1"/>
              <p:cNvSpPr/>
              <p:nvPr/>
            </p:nvSpPr>
            <p:spPr>
              <a:xfrm>
                <a:off x="722376" y="1932662"/>
                <a:ext cx="5934456"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指的是腺嘌呤，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指的是核糖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“充电”和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放能需要相同的酶催化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.萤火虫飞行时快速生成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同时释放的能量转换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成肌肉收缩的机械能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.萤火虫体内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的迅速转化保证了生命活动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的能量供应</a:t>
                </a:r>
                <a:endParaRPr lang="en-US" altLang="zh-CN" sz="2000" dirty="0"/>
              </a:p>
            </p:txBody>
          </p:sp>
        </mc:Choice>
        <mc:Fallback>
          <p:sp>
            <p:nvSpPr>
              <p:cNvPr id="5" name="QC_4_BD.36_3#13caf1bc6.choices?htil=5&amp;pid=e092372cb&amp;color=0,0,0&amp;vtp=1&amp;bbb=1&amp;hb=1"/>
              <p:cNvSpPr>
                <a:spLocks noRot="1" noChangeAspect="1" noMove="1" noResize="1" noEditPoints="1" noAdjustHandles="1" noChangeArrowheads="1" noChangeShapeType="1" noTextEdit="1"/>
              </p:cNvSpPr>
              <p:nvPr/>
            </p:nvSpPr>
            <p:spPr>
              <a:xfrm>
                <a:off x="722376" y="1932662"/>
                <a:ext cx="5934456" cy="2781300"/>
              </a:xfrm>
              <a:prstGeom prst="rect">
                <a:avLst/>
              </a:prstGeom>
              <a:blipFill rotWithShape="1">
                <a:blip r:embed="rId3"/>
                <a:stretch>
                  <a:fillRect l="-6" t="-13" r="2"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f0a4428e1?pid=0f913b586&amp;color=0,0,0&amp;vtp=1&amp;bt=1&amp;bbb=1"/>
              <p:cNvSpPr/>
              <p:nvPr/>
            </p:nvSpPr>
            <p:spPr>
              <a:xfrm>
                <a:off x="722376" y="969264"/>
                <a:ext cx="10956925"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［辽宁沈阳2024高一上月考］</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在细胞中能够释放能量，下列关于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f0a4428e1?pid=0f913b586&amp;color=0,0,0&amp;vtp=1&amp;bt=1&amp;bbb=1"/>
              <p:cNvSpPr>
                <a:spLocks noRot="1" noChangeAspect="1" noMove="1" noResize="1" noEditPoints="1" noAdjustHandles="1" noChangeArrowheads="1" noChangeShapeType="1" noTextEdit="1"/>
              </p:cNvSpPr>
              <p:nvPr/>
            </p:nvSpPr>
            <p:spPr>
              <a:xfrm>
                <a:off x="722376" y="969264"/>
                <a:ext cx="10956925" cy="431800"/>
              </a:xfrm>
              <a:prstGeom prst="rect">
                <a:avLst/>
              </a:prstGeom>
              <a:blipFill rotWithShape="1">
                <a:blip r:embed="rId1"/>
                <a:stretch>
                  <a:fillRect l="-3" t="-59" r="3" b="59"/>
                </a:stretch>
              </a:blipFill>
            </p:spPr>
            <p:txBody>
              <a:bodyPr/>
              <a:lstStyle/>
              <a:p>
                <a:r>
                  <a:rPr lang="zh-CN" altLang="en-US">
                    <a:noFill/>
                  </a:rPr>
                  <a:t> </a:t>
                </a:r>
              </a:p>
            </p:txBody>
          </p:sp>
        </mc:Fallback>
      </mc:AlternateContent>
      <p:sp>
        <p:nvSpPr>
          <p:cNvPr id="3" name="QC_5_AN.2_1#f0a4428e1.bracket?pid=0f913b586&amp;color=0,0,0&amp;vpa=1&amp;vtp=1"/>
          <p:cNvSpPr/>
          <p:nvPr/>
        </p:nvSpPr>
        <p:spPr>
          <a:xfrm>
            <a:off x="1093158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_2#f0a4428e1.choices?pid=0f913b586&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能释放能量的原因是其所有的化学键都容易断裂</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.由于两个相邻的磷酸基团都带负电荷而相互排斥等原因，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中特殊化学键不稳定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末端磷酸基团有一种离开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而与其他分子结合的趋势，具有较高的转移势能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水解释放的能量高达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f0a4428e1.choices?pid=0f913b586&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2"/>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8_1#13caf1bc6?pid=e092372cb&amp;color=0,0,0&amp;vtp=1&amp;bt=1&amp;bbb=1&amp;hb=1"/>
              <p:cNvSpPr/>
              <p:nvPr/>
            </p:nvSpPr>
            <p:spPr>
              <a:xfrm>
                <a:off x="722376" y="972000"/>
                <a:ext cx="10753344" cy="1981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指的是腺嘌呤</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指的是核糖，A正确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“充电”和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放能两个反应的底物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，因此所需要的酶不同，B错误；萤火虫飞行时需要的能量增多</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释放的能量转换成肌肉收缩的机械能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之间的迅速转化保证了生命活动的能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量供应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38_1#13caf1bc6?pid=e092372cb&amp;color=0,0,0&amp;vtp=1&amp;bt=1&amp;bbb=1&amp;hb=1"/>
              <p:cNvSpPr>
                <a:spLocks noRot="1" noChangeAspect="1" noMove="1" noResize="1" noEditPoints="1" noAdjustHandles="1" noChangeArrowheads="1" noChangeShapeType="1" noTextEdit="1"/>
              </p:cNvSpPr>
              <p:nvPr/>
            </p:nvSpPr>
            <p:spPr>
              <a:xfrm>
                <a:off x="722376" y="972000"/>
                <a:ext cx="10753344" cy="1981200"/>
              </a:xfrm>
              <a:prstGeom prst="rect">
                <a:avLst/>
              </a:prstGeom>
              <a:blipFill rotWithShape="1">
                <a:blip r:embed="rId1"/>
                <a:stretch>
                  <a:fillRect l="-4" t="-23"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9_1#c1fa59eb1?pid=e092372c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［吉林省吉林市2025高一上月考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向动物细胞培养液中加入用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标记的磷酸分子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用以培养人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类成纤维细胞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。短时间培养后取出部分细胞，研磨破碎后，通过生物技术分离出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发现其含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量变化不大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，但部分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的末端磷酸基团带有放射性。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9_1#c1fa59eb1?pid=e092372cb&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045" b="33"/>
                </a:stretch>
              </a:blipFill>
            </p:spPr>
            <p:txBody>
              <a:bodyPr/>
              <a:lstStyle/>
              <a:p>
                <a:r>
                  <a:rPr lang="zh-CN" altLang="en-US">
                    <a:noFill/>
                  </a:rPr>
                  <a:t> </a:t>
                </a:r>
              </a:p>
            </p:txBody>
          </p:sp>
        </mc:Fallback>
      </mc:AlternateContent>
      <p:sp>
        <p:nvSpPr>
          <p:cNvPr id="3" name="QC_4_AN.40_1#c1fa59eb1.bracket?pid=e092372cb&amp;color=0,0,0&amp;vpa=13&amp;vtp=1"/>
          <p:cNvSpPr/>
          <p:nvPr/>
        </p:nvSpPr>
        <p:spPr>
          <a:xfrm>
            <a:off x="8996426"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4_BD.39_2#c1fa59eb1.choices?pid=e092372cb&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标记的磷酸分子可进入成纤维细胞</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合成和分解的速度快且接近，使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含量基本稳定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标记的磷酸分子挟能量与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结合，形成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.长时间后，成纤维细胞的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也能检测到放射性</a:t>
                </a:r>
                <a:endParaRPr lang="en-US" altLang="zh-CN" sz="2000" dirty="0"/>
              </a:p>
            </p:txBody>
          </p:sp>
        </mc:Choice>
        <mc:Fallback>
          <p:sp>
            <p:nvSpPr>
              <p:cNvPr id="4" name="QC_4_BD.39_2#c1fa59eb1.choices?pid=e092372cb&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1_1#c1fa59eb1?pid=e092372cb&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由题意可知，从细胞中分离的部分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末端磷酸检测到放射性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故推测</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标记的磷酸分子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可进入成纤维细胞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的含量变化不大，但部分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的末端磷酸基团带有放射性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合成和分解的速度快且接近，使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含量基本稳定，B正确；对于动物细胞来说，合成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的能量来自细胞呼吸分解有机物产生的化学能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，C错误；细胞内的物质可以相互转化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元素的化合物，所以长时间后，成纤维细胞的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也能检测到放射性，D正确。</a:t>
                </a:r>
                <a:endParaRPr lang="en-US" altLang="zh-CN" sz="2200" dirty="0"/>
              </a:p>
            </p:txBody>
          </p:sp>
        </mc:Choice>
        <mc:Fallback>
          <p:sp>
            <p:nvSpPr>
              <p:cNvPr id="2" name="QC_4_AS.41_1#c1fa59eb1?pid=e092372cb&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218"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2_1#ebe5ce691?pid=05dfc0606&amp;color=0,0,0&amp;vtp=1&amp;bt=1&amp;bbb=1&amp;hb=1"/>
              <p:cNvSpPr/>
              <p:nvPr/>
            </p:nvSpPr>
            <p:spPr>
              <a:xfrm>
                <a:off x="722376" y="972000"/>
                <a:ext cx="10753344" cy="787400"/>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［福建龙岩2025高一上月考］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为保证食品安全，执法人员会使用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荧光检测系统对餐饮行业</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中餐具等用品的微生物含量进行检测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。其设计灵感来源于萤火虫尾部发光器发光的原理。</a:t>
                </a:r>
                <a:endParaRPr lang="en-US" altLang="zh-CN" sz="2000" dirty="0"/>
              </a:p>
            </p:txBody>
          </p:sp>
        </mc:Choice>
        <mc:Fallback>
          <p:sp>
            <p:nvSpPr>
              <p:cNvPr id="2" name="QO_5_BD.42_1#ebe5ce691?pid=05dfc0606&amp;color=0,0,0&amp;vtp=1&amp;bt=1&amp;bbb=1&amp;hb=1"/>
              <p:cNvSpPr>
                <a:spLocks noRot="1" noChangeAspect="1" noMove="1" noResize="1" noEditPoints="1" noAdjustHandles="1" noChangeArrowheads="1" noChangeShapeType="1" noTextEdit="1"/>
              </p:cNvSpPr>
              <p:nvPr/>
            </p:nvSpPr>
            <p:spPr>
              <a:xfrm>
                <a:off x="722376" y="972000"/>
                <a:ext cx="10753344" cy="787400"/>
              </a:xfrm>
              <a:prstGeom prst="rect">
                <a:avLst/>
              </a:prstGeom>
              <a:blipFill rotWithShape="1">
                <a:blip r:embed="rId1"/>
                <a:stretch>
                  <a:fillRect l="-4" t="-57" b="57"/>
                </a:stretch>
              </a:blipFill>
            </p:spPr>
            <p:txBody>
              <a:bodyPr/>
              <a:lstStyle/>
              <a:p>
                <a:r>
                  <a:rPr lang="zh-CN" altLang="en-US">
                    <a:noFill/>
                  </a:rPr>
                  <a:t> </a:t>
                </a:r>
              </a:p>
            </p:txBody>
          </p:sp>
        </mc:Fallback>
      </mc:AlternateContent>
      <p:sp>
        <p:nvSpPr>
          <p:cNvPr id="3" name="QB_6_BD.43_1#8658826fa?sp=1&amp;pid=ebe5ce691&amp;color=0,0,0&amp;vtp=1&amp;bbb=1&amp;hb=1"/>
          <p:cNvSpPr/>
          <p:nvPr/>
        </p:nvSpPr>
        <p:spPr>
          <a:xfrm>
            <a:off x="722376" y="1792962"/>
            <a:ext cx="10753344" cy="787400"/>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（1）图a为萤火虫尾部发光器发光的原理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据图分析可知萤火虫能够发光是由于萤火虫尾部细胞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催化荧光素反应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，从而发出荧光。</a:t>
            </a:r>
            <a:endParaRPr lang="en-US" altLang="zh-CN" sz="2000" dirty="0"/>
          </a:p>
        </p:txBody>
      </p:sp>
      <p:sp>
        <p:nvSpPr>
          <p:cNvPr id="4" name="QB_6_AN.44_1#8658826fa.blank?pid=ebe5ce691&amp;color=0,0,0&amp;vpa=14&amp;vtp=1&amp;bbb=1"/>
          <p:cNvSpPr/>
          <p:nvPr/>
        </p:nvSpPr>
        <p:spPr>
          <a:xfrm>
            <a:off x="1239901" y="2152118"/>
            <a:ext cx="1200150" cy="393700"/>
          </a:xfrm>
          <a:prstGeom prst="rect">
            <a:avLst/>
          </a:prstGeom>
          <a:noFill/>
        </p:spPr>
        <p:txBody>
          <a:bodyPr wrap="none" lIns="0" tIns="0" rIns="0" bIns="0" rtlCol="0" anchor="t"/>
          <a:lstStyle/>
          <a:p>
            <a:pPr algn="ctr" latinLnBrk="1">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荧光素酶</a:t>
            </a:r>
            <a:endParaRPr lang="en-US" altLang="zh-CN" sz="2000" dirty="0"/>
          </a:p>
        </p:txBody>
      </p:sp>
      <p:pic>
        <p:nvPicPr>
          <p:cNvPr id="5" name="QB_6_BD.43_2#8658826fa?iti=3&amp;pid=ebe5ce69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27448" y="2707328"/>
            <a:ext cx="2734056" cy="22219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6_BD.43_3#8658826fa?iti=3&amp;pid=ebe5ce691&amp;color=0,0,0&amp;vtp=1&amp;bbb=1"/>
          <p:cNvSpPr/>
          <p:nvPr/>
        </p:nvSpPr>
        <p:spPr>
          <a:xfrm>
            <a:off x="5869051" y="5056320"/>
            <a:ext cx="450850" cy="358267"/>
          </a:xfrm>
          <a:prstGeom prst="rect">
            <a:avLst/>
          </a:prstGeom>
          <a:noFill/>
        </p:spPr>
        <p:txBody>
          <a:bodyPr wrap="none" lIns="0" tIns="0" rIns="0" bIns="0" rtlCol="0" anchor="t"/>
          <a:lstStyle/>
          <a:p>
            <a:pPr algn="ctr"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7" name="QB_6_AS.45_1#8658826fa?pid=ebe5ce691&amp;color=0,0,0&amp;vtp=1&amp;bbb=1&amp;hb=1"/>
          <p:cNvSpPr/>
          <p:nvPr/>
        </p:nvSpPr>
        <p:spPr>
          <a:xfrm>
            <a:off x="722376" y="5489517"/>
            <a:ext cx="10753344" cy="825500"/>
          </a:xfrm>
          <a:prstGeom prst="rect">
            <a:avLst/>
          </a:prstGeom>
          <a:noFill/>
        </p:spPr>
        <p:txBody>
          <a:bodyPr wrap="none" lIns="0" tIns="0" rIns="0" bIns="0" rtlCol="0" anchor="t"/>
          <a:lstStyle/>
          <a:p>
            <a:pPr algn="l" latinLnBrk="1">
              <a:lnSpc>
                <a:spcPts val="34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由图a可知，萤火虫能够发光是由于萤火虫尾部细胞内的荧光素酶催化荧光素反应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从而发</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出荧光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6_1#79ad6b617?iti=4&amp;htil=6&amp;pid=ebe5ce691&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94257" y="1054296"/>
            <a:ext cx="1627632" cy="2514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BD.46_2#79ad6b617?iti=4&amp;htil=6&amp;pid=ebe5ce691&amp;color=0,0,0&amp;vtp=1&amp;bbb=1"/>
          <p:cNvSpPr/>
          <p:nvPr/>
        </p:nvSpPr>
        <p:spPr>
          <a:xfrm>
            <a:off x="10371536" y="3683196"/>
            <a:ext cx="4730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
        <p:nvSpPr>
          <p:cNvPr id="4" name="QC_6_BD.46_3#79ad6b617?htil=6&amp;sp=1&amp;pid=ebe5ce691&amp;color=0,0,0&amp;vtp=1&amp;bt=1&amp;bbb=1&amp;hb=1"/>
          <p:cNvSpPr/>
          <p:nvPr/>
        </p:nvSpPr>
        <p:spPr>
          <a:xfrm>
            <a:off x="722376" y="972000"/>
            <a:ext cx="8988552"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（2）图b中的荧光检测仪可检测上述反应中荧光强度，从而推测微生物含量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仪器可用作检测微生物含量的前提包括哪几项(</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47_1#79ad6b617.bracket?pid=ebe5ce691&amp;color=0,0,0&amp;vpa=15&amp;vtp=1&amp;bbb=1"/>
          <p:cNvSpPr/>
          <p:nvPr/>
        </p:nvSpPr>
        <p:spPr>
          <a:xfrm>
            <a:off x="6015101" y="1429200"/>
            <a:ext cx="7302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6" name="QC_6_BD.46_4#79ad6b617.choices?htil=6&amp;pid=ebe5ce691&amp;color=0,0,0&amp;vtp=1&amp;bbb=1"/>
              <p:cNvSpPr/>
              <p:nvPr/>
            </p:nvSpPr>
            <p:spPr>
              <a:xfrm>
                <a:off x="722376" y="1932662"/>
                <a:ext cx="8988552"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4601845"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A.细胞中储备的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非常多</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.所有生物活细胞中都含有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4601845"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浓度差异不大</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.荧光强度与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供应呈正相关</a:t>
                </a:r>
                <a:endParaRPr lang="en-US" altLang="zh-CN" sz="2000" dirty="0"/>
              </a:p>
            </p:txBody>
          </p:sp>
        </mc:Choice>
        <mc:Fallback>
          <p:sp>
            <p:nvSpPr>
              <p:cNvPr id="6" name="QC_6_BD.46_4#79ad6b617.choices?htil=6&amp;pid=ebe5ce691&amp;color=0,0,0&amp;vtp=1&amp;bbb=1"/>
              <p:cNvSpPr>
                <a:spLocks noRot="1" noChangeAspect="1" noMove="1" noResize="1" noEditPoints="1" noAdjustHandles="1" noChangeArrowheads="1" noChangeShapeType="1" noTextEdit="1"/>
              </p:cNvSpPr>
              <p:nvPr/>
            </p:nvSpPr>
            <p:spPr>
              <a:xfrm>
                <a:off x="722376" y="1932662"/>
                <a:ext cx="8988552" cy="927100"/>
              </a:xfrm>
              <a:prstGeom prst="rect">
                <a:avLst/>
              </a:prstGeom>
              <a:blipFill rotWithShape="1">
                <a:blip r:embed="rId2"/>
                <a:stretch>
                  <a:fillRect l="-4" t="-39" r="6" b="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6_AS.48_1#79ad6b617?htil=6&amp;pid=ebe5ce691&amp;color=0,0,0&amp;vtp=1&amp;bbb=1&amp;hb=1"/>
              <p:cNvSpPr/>
              <p:nvPr/>
            </p:nvSpPr>
            <p:spPr>
              <a:xfrm>
                <a:off x="722376" y="2859728"/>
                <a:ext cx="8988552"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含量较少，A错误；所有生物活细胞中都含有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浓度差异不大，这是以荧光强度反映微生物含量的前提，B、C正确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供应呈正相关，所以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越多，荧光强度越大，D正确。</a:t>
                </a:r>
                <a:endParaRPr lang="en-US" altLang="zh-CN" sz="2200" dirty="0"/>
              </a:p>
            </p:txBody>
          </p:sp>
        </mc:Choice>
        <mc:Fallback>
          <p:sp>
            <p:nvSpPr>
              <p:cNvPr id="7" name="QC_6_AS.48_1#79ad6b617?htil=6&amp;pid=ebe5ce691&amp;color=0,0,0&amp;vtp=1&amp;bbb=1&amp;hb=1"/>
              <p:cNvSpPr>
                <a:spLocks noRot="1" noChangeAspect="1" noMove="1" noResize="1" noEditPoints="1" noAdjustHandles="1" noChangeArrowheads="1" noChangeShapeType="1" noTextEdit="1"/>
              </p:cNvSpPr>
              <p:nvPr/>
            </p:nvSpPr>
            <p:spPr>
              <a:xfrm>
                <a:off x="722376" y="2859728"/>
                <a:ext cx="8988552" cy="1384300"/>
              </a:xfrm>
              <a:prstGeom prst="rect">
                <a:avLst/>
              </a:prstGeom>
              <a:blipFill rotWithShape="1">
                <a:blip r:embed="rId3"/>
                <a:stretch>
                  <a:fillRect l="-4" t="-23" r="-390"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9_1#ac0c1515e?pid=ebe5ce69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（3）综合上述材料分析，为保证该反应顺利进行，检测试剂中除了荧光素酶外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至少还应有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根据酶的特性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检测试剂应保存在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，使用时再恢复至常温。</a:t>
                </a:r>
                <a:endParaRPr lang="en-US" altLang="zh-CN" sz="2000" dirty="0"/>
              </a:p>
            </p:txBody>
          </p:sp>
        </mc:Choice>
        <mc:Fallback>
          <p:sp>
            <p:nvSpPr>
              <p:cNvPr id="2" name="QB_6_BD.49_1#ac0c1515e?pid=ebe5ce691&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B_6_AN.50_1#ac0c1515e.blank?pid=ebe5ce691&amp;color=0,0,0&amp;vpa=16&amp;vtp=1&amp;bbb=1"/>
          <p:cNvSpPr/>
          <p:nvPr/>
        </p:nvSpPr>
        <p:spPr>
          <a:xfrm>
            <a:off x="985901" y="1391100"/>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荧光素</a:t>
            </a:r>
            <a:endParaRPr lang="en-US" altLang="zh-CN" sz="2000" dirty="0"/>
          </a:p>
        </p:txBody>
      </p:sp>
      <p:sp>
        <p:nvSpPr>
          <p:cNvPr id="4" name="QB_6_AN.51_1#ac0c1515e.blank?pid=ebe5ce691&amp;color=0,0,0&amp;vpa=17&amp;vtp=1&amp;bbb=1"/>
          <p:cNvSpPr/>
          <p:nvPr/>
        </p:nvSpPr>
        <p:spPr>
          <a:xfrm>
            <a:off x="6065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低温</a:t>
            </a:r>
            <a:endParaRPr lang="en-US" altLang="zh-CN" sz="2000" dirty="0"/>
          </a:p>
        </p:txBody>
      </p:sp>
      <mc:AlternateContent xmlns:mc="http://schemas.openxmlformats.org/markup-compatibility/2006">
        <mc:Choice xmlns:a14="http://schemas.microsoft.com/office/drawing/2010/main" Requires="a14">
          <p:sp>
            <p:nvSpPr>
              <p:cNvPr id="5" name="QB_6_AS.52_1#ac0c1515e?pid=ebe5ce691&amp;color=0,0,0&amp;vtp=1&amp;bt=1&amp;bbb=1&amp;hb=1"/>
              <p:cNvSpPr/>
              <p:nvPr/>
            </p:nvSpPr>
            <p:spPr>
              <a:xfrm>
                <a:off x="722376" y="189452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为保证该反应顺利进行，检测试剂中除了荧光素酶外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至少还应有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和荧光素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由于低温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条件下酶的活性较低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，且酶的分子结构较稳定，使用时升高温度可使酶的活性升高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因此检测试</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剂应在低温保存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，使用时再恢复至常温。</a:t>
                </a:r>
                <a:endParaRPr lang="en-US" altLang="zh-CN" sz="2200" dirty="0"/>
              </a:p>
            </p:txBody>
          </p:sp>
        </mc:Choice>
        <mc:Fallback>
          <p:sp>
            <p:nvSpPr>
              <p:cNvPr id="5" name="QB_6_AS.52_1#ac0c1515e?pid=ebe5ce691&amp;color=0,0,0&amp;vtp=1&amp;bt=1&amp;bbb=1&amp;hb=1"/>
              <p:cNvSpPr>
                <a:spLocks noRot="1" noChangeAspect="1" noMove="1" noResize="1" noEditPoints="1" noAdjustHandles="1" noChangeArrowheads="1" noChangeShapeType="1" noTextEdit="1"/>
              </p:cNvSpPr>
              <p:nvPr/>
            </p:nvSpPr>
            <p:spPr>
              <a:xfrm>
                <a:off x="722376" y="1894528"/>
                <a:ext cx="10753344" cy="1384300"/>
              </a:xfrm>
              <a:prstGeom prst="rect">
                <a:avLst/>
              </a:prstGeom>
              <a:blipFill rotWithShape="1">
                <a:blip r:embed="rId2"/>
                <a:stretch>
                  <a:fillRect l="-4" t="-23" r="-402"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3_1#ebc863fd3?pid=ebe5ce69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（4）生物体对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的需求较大，但细胞内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的含量较少，细胞能满足生物体对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的需求的主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要原因是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53_1#ebc863fd3?pid=ebe5ce691&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54_1#ebc863fd3.blank?pid=ebe5ce691&amp;color=0,0,0&amp;vpa=18&amp;vtp=1&amp;bbb=1"/>
              <p:cNvSpPr/>
              <p:nvPr/>
            </p:nvSpPr>
            <p:spPr>
              <a:xfrm>
                <a:off x="1747901" y="1472888"/>
                <a:ext cx="3232150"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𝐀𝐃𝐏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的转化速率较快</a:t>
                </a:r>
                <a:endParaRPr lang="en-US" altLang="zh-CN" sz="100" dirty="0">
                  <a:solidFill>
                    <a:srgbClr val="00B050"/>
                  </a:solidFill>
                </a:endParaRPr>
              </a:p>
            </p:txBody>
          </p:sp>
        </mc:Choice>
        <mc:Fallback>
          <p:sp>
            <p:nvSpPr>
              <p:cNvPr id="3" name="QB_6_AN.54_1#ebc863fd3.blank?pid=ebe5ce691&amp;color=0,0,0&amp;vpa=18&amp;vtp=1&amp;bbb=1"/>
              <p:cNvSpPr>
                <a:spLocks noRot="1" noChangeAspect="1" noMove="1" noResize="1" noEditPoints="1" noAdjustHandles="1" noChangeArrowheads="1" noChangeShapeType="1" noTextEdit="1"/>
              </p:cNvSpPr>
              <p:nvPr/>
            </p:nvSpPr>
            <p:spPr>
              <a:xfrm>
                <a:off x="1747901" y="1472888"/>
                <a:ext cx="3232150" cy="317500"/>
              </a:xfrm>
              <a:prstGeom prst="rect">
                <a:avLst/>
              </a:prstGeom>
              <a:blipFill rotWithShape="1">
                <a:blip r:embed="rId2"/>
                <a:stretch>
                  <a:fillRect l="-12" t="-3702" r="12" b="10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55_1#ebc863fd3?pid=ebe5ce691&amp;color=0,0,0&amp;vtp=1&amp;bt=1&amp;bbb=1&amp;hb=1"/>
              <p:cNvSpPr/>
              <p:nvPr/>
            </p:nvSpPr>
            <p:spPr>
              <a:xfrm>
                <a:off x="722376" y="189452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的需求较大，但细胞内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的含量较少，是因为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的转化速率较快</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消耗后可迅速产生，所以可以满足生物体对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a:t>
                </a:r>
                <a:endParaRPr lang="en-US" altLang="zh-CN" sz="2200" dirty="0">
                  <a:solidFill>
                    <a:srgbClr val="000000"/>
                  </a:solidFill>
                </a:endParaRPr>
              </a:p>
            </p:txBody>
          </p:sp>
        </mc:Choice>
        <mc:Fallback>
          <p:sp>
            <p:nvSpPr>
              <p:cNvPr id="4" name="QB_6_AS.55_1#ebc863fd3?pid=ebe5ce691&amp;color=0,0,0&amp;vtp=1&amp;bt=1&amp;bbb=1&amp;hb=1"/>
              <p:cNvSpPr>
                <a:spLocks noRot="1" noChangeAspect="1" noMove="1" noResize="1" noEditPoints="1" noAdjustHandles="1" noChangeArrowheads="1" noChangeShapeType="1" noTextEdit="1"/>
              </p:cNvSpPr>
              <p:nvPr/>
            </p:nvSpPr>
            <p:spPr>
              <a:xfrm>
                <a:off x="722376" y="1894528"/>
                <a:ext cx="10753344" cy="965200"/>
              </a:xfrm>
              <a:prstGeom prst="rect">
                <a:avLst/>
              </a:prstGeom>
              <a:blipFill rotWithShape="1">
                <a:blip r:embed="rId3"/>
                <a:stretch>
                  <a:fillRect l="-4" t="-33" r="-224"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6_1#8edfbd3ba?sp=1&amp;pid=ebe5ce691&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（5）为了研究萤火虫发光的直接能源物质是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还是葡萄糖，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某研究小组做了下列相关实验</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器材试剂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：培养皿、试管、活萤火虫、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制剂、质量浓度为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的葡萄糖溶液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：请补全实验步骤及现象：</a:t>
                </a:r>
                <a:endParaRPr lang="en-US" altLang="zh-CN" sz="2000" dirty="0">
                  <a:solidFill>
                    <a:srgbClr val="000000"/>
                  </a:solidFill>
                </a:endParaRPr>
              </a:p>
            </p:txBody>
          </p:sp>
        </mc:Choice>
        <mc:Fallback>
          <p:sp>
            <p:nvSpPr>
              <p:cNvPr id="2" name="QB_6_BD.56_1#8edfbd3ba?sp=1&amp;pid=ebe5ce691&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9" name="QB_6_BD.56_2#8edfbd3ba?colgroup=3,10,6,10,8&amp;pid=ebe5ce691&amp;color=0,0,0&amp;vtp=1&amp;bbb=1&amp;hb=1"/>
              <p:cNvGraphicFramePr>
                <a:graphicFrameLocks noGrp="1"/>
              </p:cNvGraphicFramePr>
              <p:nvPr/>
            </p:nvGraphicFramePr>
            <p:xfrm>
              <a:off x="722376" y="2935928"/>
              <a:ext cx="10689336" cy="1838960"/>
            </p:xfrm>
            <a:graphic>
              <a:graphicData uri="http://schemas.openxmlformats.org/drawingml/2006/table">
                <a:tbl>
                  <a:tblPr/>
                  <a:tblGrid>
                    <a:gridCol w="1170432"/>
                    <a:gridCol w="2779776"/>
                    <a:gridCol w="1700784"/>
                    <a:gridCol w="2788920"/>
                    <a:gridCol w="2249424"/>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发光熄灭时</a:t>
                          </a:r>
                          <a:r>
                            <a:rPr lang="en-US" altLang="zh-CN" sz="2000" b="0" i="0" spc="-1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立即进行步骤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捣碎的发光器</a:t>
                          </a: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捣碎的发光器</a:t>
                          </a: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葡萄糖溶液</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不再发光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捣碎的发光器</a:t>
                          </a: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不再发光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9" name="QB_6_BD.56_2#8edfbd3ba?colgroup=3,10,6,10,8&amp;pid=ebe5ce691&amp;color=0,0,0&amp;vtp=1&amp;bbb=1&amp;hb=1"/>
              <p:cNvGraphicFramePr>
                <a:graphicFrameLocks noGrp="1"/>
              </p:cNvGraphicFramePr>
              <p:nvPr/>
            </p:nvGraphicFramePr>
            <p:xfrm>
              <a:off x="722376" y="2935928"/>
              <a:ext cx="10689336" cy="1838960"/>
            </p:xfrm>
            <a:graphic>
              <a:graphicData uri="http://schemas.openxmlformats.org/drawingml/2006/table">
                <a:tbl>
                  <a:tblPr/>
                  <a:tblGrid>
                    <a:gridCol w="1170432"/>
                    <a:gridCol w="2779776"/>
                    <a:gridCol w="1700784"/>
                    <a:gridCol w="2788920"/>
                    <a:gridCol w="2249424"/>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发光熄灭时</a:t>
                          </a:r>
                          <a:r>
                            <a:rPr lang="en-US" altLang="zh-CN" sz="2000" b="0" i="0" spc="-1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立即进行步骤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不再发光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不再发光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B_6_BD.56_3#8edfbd3ba?pid=ebe5ce691&amp;color=0,0,0&amp;vtp=1&amp;bbb=1"/>
          <p:cNvSpPr/>
          <p:nvPr/>
        </p:nvSpPr>
        <p:spPr>
          <a:xfrm>
            <a:off x="722376" y="4904428"/>
            <a:ext cx="10753344" cy="431800"/>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实验结论</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5" name="QB_6_AN.57_1#8edfbd3ba.blank?pid=ebe5ce691&amp;color=0,0,0&amp;vpa=19&amp;vtp=1&amp;bbb=1"/>
              <p:cNvSpPr/>
              <p:nvPr/>
            </p:nvSpPr>
            <p:spPr>
              <a:xfrm>
                <a:off x="6924072" y="3428434"/>
                <a:ext cx="1828800"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制剂</a:t>
                </a:r>
                <a:endParaRPr lang="en-US" altLang="zh-CN" sz="100" dirty="0">
                  <a:solidFill>
                    <a:srgbClr val="00B050"/>
                  </a:solidFill>
                </a:endParaRPr>
              </a:p>
            </p:txBody>
          </p:sp>
        </mc:Choice>
        <mc:Fallback>
          <p:sp>
            <p:nvSpPr>
              <p:cNvPr id="5" name="QB_6_AN.57_1#8edfbd3ba.blank?pid=ebe5ce691&amp;color=0,0,0&amp;vpa=19&amp;vtp=1&amp;bbb=1"/>
              <p:cNvSpPr>
                <a:spLocks noRot="1" noChangeAspect="1" noMove="1" noResize="1" noEditPoints="1" noAdjustHandles="1" noChangeArrowheads="1" noChangeShapeType="1" noTextEdit="1"/>
              </p:cNvSpPr>
              <p:nvPr/>
            </p:nvSpPr>
            <p:spPr>
              <a:xfrm>
                <a:off x="6924072" y="3428434"/>
                <a:ext cx="1828800" cy="317500"/>
              </a:xfrm>
              <a:prstGeom prst="rect">
                <a:avLst/>
              </a:prstGeom>
              <a:blipFill rotWithShape="1">
                <a:blip r:embed="rId3"/>
                <a:stretch>
                  <a:fillRect l="-2" t="-3622" r="2"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58_1#8edfbd3ba.blank?pid=ebe5ce691&amp;color=0,0,0&amp;vpa=20&amp;vtp=1&amp;bbb=1"/>
              <p:cNvSpPr/>
              <p:nvPr/>
            </p:nvSpPr>
            <p:spPr>
              <a:xfrm>
                <a:off x="9577388" y="3428434"/>
                <a:ext cx="15271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蒸馏水</a:t>
                </a:r>
                <a:endParaRPr lang="en-US" altLang="zh-CN" sz="100" dirty="0">
                  <a:solidFill>
                    <a:srgbClr val="00B050"/>
                  </a:solidFill>
                </a:endParaRPr>
              </a:p>
            </p:txBody>
          </p:sp>
        </mc:Choice>
        <mc:Fallback>
          <p:sp>
            <p:nvSpPr>
              <p:cNvPr id="6" name="QB_6_AN.58_1#8edfbd3ba.blank?pid=ebe5ce691&amp;color=0,0,0&amp;vpa=20&amp;vtp=1&amp;bbb=1"/>
              <p:cNvSpPr>
                <a:spLocks noRot="1" noChangeAspect="1" noMove="1" noResize="1" noEditPoints="1" noAdjustHandles="1" noChangeArrowheads="1" noChangeShapeType="1" noTextEdit="1"/>
              </p:cNvSpPr>
              <p:nvPr/>
            </p:nvSpPr>
            <p:spPr>
              <a:xfrm>
                <a:off x="9577388" y="3428434"/>
                <a:ext cx="1527175" cy="317500"/>
              </a:xfrm>
              <a:prstGeom prst="rect">
                <a:avLst/>
              </a:prstGeom>
              <a:blipFill rotWithShape="1">
                <a:blip r:embed="rId4"/>
                <a:stretch>
                  <a:fillRect l="-21" t="-3622" r="21" b="22"/>
                </a:stretch>
              </a:blipFill>
            </p:spPr>
            <p:txBody>
              <a:bodyPr/>
              <a:lstStyle/>
              <a:p>
                <a:r>
                  <a:rPr lang="zh-CN" altLang="en-US">
                    <a:noFill/>
                  </a:rPr>
                  <a:t> </a:t>
                </a:r>
              </a:p>
            </p:txBody>
          </p:sp>
        </mc:Fallback>
      </mc:AlternateContent>
      <p:sp>
        <p:nvSpPr>
          <p:cNvPr id="7" name="QB_6_AN.59_1#8edfbd3ba.blank?pid=ebe5ce691&amp;color=0,0,0&amp;vpa=21&amp;vtp=1&amp;bbb=1"/>
          <p:cNvSpPr/>
          <p:nvPr/>
        </p:nvSpPr>
        <p:spPr>
          <a:xfrm>
            <a:off x="7236809" y="4327276"/>
            <a:ext cx="1200150" cy="381000"/>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恢复发光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6_AN.60_1#8edfbd3ba.blank?pid=ebe5ce691&amp;color=0,0,0&amp;vpa=22&amp;vtp=1&amp;bbb=1"/>
              <p:cNvSpPr/>
              <p:nvPr/>
            </p:nvSpPr>
            <p:spPr>
              <a:xfrm>
                <a:off x="2014601" y="4957768"/>
                <a:ext cx="5256213"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萤火虫发光的直接能源物质是</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不是葡萄糖</a:t>
                </a:r>
                <a:endParaRPr lang="en-US" altLang="zh-CN" sz="2000" dirty="0">
                  <a:solidFill>
                    <a:srgbClr val="00B050"/>
                  </a:solidFill>
                </a:endParaRPr>
              </a:p>
            </p:txBody>
          </p:sp>
        </mc:Choice>
        <mc:Fallback>
          <p:sp>
            <p:nvSpPr>
              <p:cNvPr id="8" name="QB_6_AN.60_1#8edfbd3ba.blank?pid=ebe5ce691&amp;color=0,0,0&amp;vpa=22&amp;vtp=1&amp;bbb=1"/>
              <p:cNvSpPr>
                <a:spLocks noRot="1" noChangeAspect="1" noMove="1" noResize="1" noEditPoints="1" noAdjustHandles="1" noChangeArrowheads="1" noChangeShapeType="1" noTextEdit="1"/>
              </p:cNvSpPr>
              <p:nvPr/>
            </p:nvSpPr>
            <p:spPr>
              <a:xfrm>
                <a:off x="2014601" y="4957768"/>
                <a:ext cx="5256213" cy="317500"/>
              </a:xfrm>
              <a:prstGeom prst="rect">
                <a:avLst/>
              </a:prstGeom>
              <a:blipFill rotWithShape="1">
                <a:blip r:embed="rId5"/>
                <a:stretch>
                  <a:fillRect l="-7" t="-3702" r="1" b="10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61_1#8edfbd3ba?pid=ebe5ce691&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本实验是研究萤火虫发光的直接能源物质是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还是葡萄糖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则实验的自变量是加入的物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，实验设计应遵循对照与单一变量原则，故实验中一组加入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一组加入葡萄糖溶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，对照组加入等量蒸馏水，因变量为是否发光。根据2和3试管经步骤②后都不发光，说明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入的是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加入的是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制剂，由于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是生命活动的直接能源物质，因此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恢复发光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，实验结论为萤火虫发光的直接能源物质是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不是葡萄糖。</a:t>
                </a:r>
                <a:endParaRPr lang="en-US" altLang="zh-CN" sz="2200" dirty="0"/>
              </a:p>
            </p:txBody>
          </p:sp>
        </mc:Choice>
        <mc:Fallback>
          <p:sp>
            <p:nvSpPr>
              <p:cNvPr id="2" name="QB_6_AS.61_1#8edfbd3ba?pid=ebe5ce691&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11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f0a4428e1?pid=0f913b586&amp;color=0,0,0&amp;mp=1&amp;vtp=1&amp;bt=1&amp;bbb=1&amp;hb=1"/>
              <p:cNvSpPr/>
              <p:nvPr/>
            </p:nvSpPr>
            <p:spPr>
              <a:xfrm>
                <a:off x="722376" y="972000"/>
                <a:ext cx="10753344" cy="1866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末端磷酸基团有一种离开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而与其他分子结合的趋势，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也就是具有较高的转移势能</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能释放能量的原因是其含有的特殊化学键容易断裂，并非所有化学键都容易断裂，A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正确；由于两个相邻的磷酸基团都带有负电荷而相互排斥等原因</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中的特殊化学键不稳定</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水解的过程就是释放能量的过程，1</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水解释放的能量高达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3_1#f0a4428e1?pid=0f913b586&amp;color=0,0,0&amp;mp=1&amp;vtp=1&amp;bt=1&amp;bbb=1&amp;h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r="-1565"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c030ee82b?pid=0f913b586&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“蓝眼泪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是海浪拍击聚集在一起的夜光藻等微生物激发的蓝色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，这一过程与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密切相关。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以下有关叙述错误的是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c030ee82b?pid=0f913b586&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5_1#c030ee82b.bracket?pid=0f913b586&amp;color=0,0,0&amp;vpa=2&amp;vtp=1"/>
          <p:cNvSpPr/>
          <p:nvPr/>
        </p:nvSpPr>
        <p:spPr>
          <a:xfrm>
            <a:off x="7218426"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4_2#c030ee82b.choices?pid=0f913b586&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是夜光藻细胞的直接能源物质</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含3个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Pi</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和2个特殊化学键</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.持续发光是因为夜光藻中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含量高</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.特定条件下才能产生“蓝眼泪”</a:t>
                </a:r>
                <a:endParaRPr lang="en-US" altLang="zh-CN" sz="2000" dirty="0"/>
              </a:p>
            </p:txBody>
          </p:sp>
        </mc:Choice>
        <mc:Fallback>
          <p:sp>
            <p:nvSpPr>
              <p:cNvPr id="4" name="QC_5_BD.4_2#c030ee82b.choices?pid=0f913b586&amp;color=0,0,0&amp;vtp=1&amp;bbb=1"/>
              <p:cNvSpPr>
                <a:spLocks noRot="1" noChangeAspect="1" noMove="1" noResize="1" noEditPoints="1" noAdjustHandles="1" noChangeArrowheads="1" noChangeShapeType="1" noTextEdit="1"/>
              </p:cNvSpPr>
              <p:nvPr/>
            </p:nvSpPr>
            <p:spPr>
              <a:xfrm>
                <a:off x="722376" y="1932662"/>
                <a:ext cx="10753344" cy="927100"/>
              </a:xfrm>
              <a:prstGeom prst="rect">
                <a:avLst/>
              </a:prstGeom>
              <a:blipFill rotWithShape="1">
                <a:blip r:embed="rId2"/>
                <a:stretch>
                  <a:fillRect l="-4" t="-39" b="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c030ee82b?pid=0f913b586&amp;color=0,0,0&amp;mp=1&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直接给细胞的生命活动提供能量，即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是夜光藻细胞的直接能源物质，A正确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由腺苷和3个磷酸基团组成，其中含有两个特殊的化学键，B正确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在细胞内的含量很少</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在细胞内的相互转化十分迅速，C错误；在海浪拍击的特定条件下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聚集在一起的夜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光藻等微生物被激发产生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“蓝眼泪”，D正确。</a:t>
                </a:r>
                <a:endParaRPr lang="en-US" altLang="zh-CN" sz="2200" dirty="0"/>
              </a:p>
            </p:txBody>
          </p:sp>
        </mc:Choice>
        <mc:Fallback>
          <p:sp>
            <p:nvSpPr>
              <p:cNvPr id="2" name="QC_5_AS.6_1#c030ee82b?pid=0f913b586&amp;color=0,0,0&amp;mp=1&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2197"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2b6ccf5b1?sp=1&amp;pid=0f913b586&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的结构示意图，①③表示组成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的物质或基团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表示化学键。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2b6ccf5b1?sp=1&amp;pid=0f913b586&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1045" b="49"/>
                </a:stretch>
              </a:blipFill>
            </p:spPr>
            <p:txBody>
              <a:bodyPr/>
              <a:lstStyle/>
              <a:p>
                <a:r>
                  <a:rPr lang="zh-CN" altLang="en-US">
                    <a:noFill/>
                  </a:rPr>
                  <a:t> </a:t>
                </a:r>
              </a:p>
            </p:txBody>
          </p:sp>
        </mc:Fallback>
      </mc:AlternateContent>
      <p:sp>
        <p:nvSpPr>
          <p:cNvPr id="3" name="QC_5_AN.8_1#2b6ccf5b1.bracket?pid=0f913b586&amp;color=0,0,0&amp;vpa=3&amp;vtp=1"/>
          <p:cNvSpPr/>
          <p:nvPr/>
        </p:nvSpPr>
        <p:spPr>
          <a:xfrm>
            <a:off x="5240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7_2#2b6ccf5b1?htil=1&amp;pid=0f913b58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294546" y="2021528"/>
            <a:ext cx="2679192" cy="85953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7_3#2b6ccf5b1.choices?htil=1&amp;pid=0f913b586&amp;color=0,0,0&amp;vtp=1&amp;bbb=1"/>
              <p:cNvSpPr/>
              <p:nvPr/>
            </p:nvSpPr>
            <p:spPr>
              <a:xfrm>
                <a:off x="722376" y="1932662"/>
                <a:ext cx="793699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A.①为腺苷，即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.化学键②易于水解，其水解过程总是与吸能反应相联系</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分子中④水解后形成的产物中，含有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组成成分之一</a:t>
                </a:r>
                <a:endParaRPr lang="en-US" altLang="zh-CN" sz="2000" dirty="0"/>
              </a:p>
            </p:txBody>
          </p:sp>
        </mc:Choice>
        <mc:Fallback>
          <p:sp>
            <p:nvSpPr>
              <p:cNvPr id="5" name="QC_5_BD.7_3#2b6ccf5b1.choices?htil=1&amp;pid=0f913b586&amp;color=0,0,0&amp;vtp=1&amp;bbb=1"/>
              <p:cNvSpPr>
                <a:spLocks noRot="1" noChangeAspect="1" noMove="1" noResize="1" noEditPoints="1" noAdjustHandles="1" noChangeArrowheads="1" noChangeShapeType="1" noTextEdit="1"/>
              </p:cNvSpPr>
              <p:nvPr/>
            </p:nvSpPr>
            <p:spPr>
              <a:xfrm>
                <a:off x="722376" y="1932662"/>
                <a:ext cx="7936992" cy="1866900"/>
              </a:xfrm>
              <a:prstGeom prst="rect">
                <a:avLst/>
              </a:prstGeom>
              <a:blipFill rotWithShape="1">
                <a:blip r:embed="rId3"/>
                <a:stretch>
                  <a:fillRect l="-5" t="-19" r="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2b6ccf5b1?pid=0f913b586&amp;color=0,0,0&amp;mp=1&amp;vtp=1&amp;bt=1&amp;bbb=1&amp;hb=1"/>
              <p:cNvSpPr/>
              <p:nvPr/>
            </p:nvSpPr>
            <p:spPr>
              <a:xfrm>
                <a:off x="722376" y="972000"/>
                <a:ext cx="10753344" cy="1524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①为腺嘌呤，而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中的“A”指的是腺苷，A错误；化学键</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是远离腺苷的特殊化学键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易于水解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，释放的能量常用于吸能反应，B正确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分子中④水解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脱去两个磷酸基团后形成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的产物为核糖核苷酸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的基本单位之一，C正确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中的五碳糖为核糖，D正确。</a:t>
                </a:r>
                <a:endParaRPr lang="en-US" altLang="zh-CN" sz="2200" dirty="0"/>
              </a:p>
            </p:txBody>
          </p:sp>
        </mc:Choice>
        <mc:Fallback>
          <p:sp>
            <p:nvSpPr>
              <p:cNvPr id="2" name="QC_5_AS.9_1#2b6ccf5b1?pid=0f913b586&amp;color=0,0,0&amp;mp=1&amp;vtp=1&amp;bt=1&amp;bbb=1&amp;hb=1"/>
              <p:cNvSpPr>
                <a:spLocks noRot="1" noChangeAspect="1" noMove="1" noResize="1" noEditPoints="1" noAdjustHandles="1" noChangeArrowheads="1" noChangeShapeType="1" noTextEdit="1"/>
              </p:cNvSpPr>
              <p:nvPr/>
            </p:nvSpPr>
            <p:spPr>
              <a:xfrm>
                <a:off x="722376" y="972000"/>
                <a:ext cx="10753344" cy="1524000"/>
              </a:xfrm>
              <a:prstGeom prst="rect">
                <a:avLst/>
              </a:prstGeom>
              <a:blipFill rotWithShape="1">
                <a:blip r:embed="rId1"/>
                <a:stretch>
                  <a:fillRect l="-4" t="-30" r="-1305" b="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f00fa14ce?sp=1&amp;pid=0f913b586&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（甲）是生命活动的直接能源物质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f00fa14ce?sp=1&amp;pid=0f913b586&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C_5_BD.10_2#f00fa14ce?pid=0f913b58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48456" y="2021528"/>
            <a:ext cx="4892040" cy="1609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11_1#f00fa14ce.bracket?pid=0f913b586&amp;color=0,0,0&amp;vpa=4&amp;vtp=1"/>
          <p:cNvSpPr/>
          <p:nvPr/>
        </p:nvSpPr>
        <p:spPr>
          <a:xfrm>
            <a:off x="116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10_3#f00fa14ce.choices?pid=0f913b586&amp;color=0,0,0&amp;vtp=1&amp;bbb=1"/>
              <p:cNvSpPr/>
              <p:nvPr/>
            </p:nvSpPr>
            <p:spPr>
              <a:xfrm>
                <a:off x="722376" y="37614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的中文名称叫腺苷三磷酸，图中丁表示腺嘌呤</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.胰岛素分泌过程中，甲的含量会显著减少</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乙过程，起催化作用的酶相同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的基本组成单位之一</a:t>
                </a:r>
                <a:endParaRPr lang="en-US" altLang="zh-CN" sz="2000" dirty="0"/>
              </a:p>
            </p:txBody>
          </p:sp>
        </mc:Choice>
        <mc:Fallback>
          <p:sp>
            <p:nvSpPr>
              <p:cNvPr id="5" name="QC_5_BD.10_3#f00fa14ce.choices?pid=0f913b586&amp;color=0,0,0&amp;vtp=1&amp;bbb=1"/>
              <p:cNvSpPr>
                <a:spLocks noRot="1" noChangeAspect="1" noMove="1" noResize="1" noEditPoints="1" noAdjustHandles="1" noChangeArrowheads="1" noChangeShapeType="1" noTextEdit="1"/>
              </p:cNvSpPr>
              <p:nvPr/>
            </p:nvSpPr>
            <p:spPr>
              <a:xfrm>
                <a:off x="722376" y="37614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6381</Words>
  <Application>WPS 演示</Application>
  <PresentationFormat>宽屏</PresentationFormat>
  <Paragraphs>346</Paragraphs>
  <Slides>39</Slides>
  <Notes>38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39</vt:i4>
      </vt:variant>
    </vt:vector>
  </HeadingPairs>
  <TitlesOfParts>
    <vt:vector size="6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2025-05-08T07:39:00Z</dcterms:created>
  <dcterms:modified xsi:type="dcterms:W3CDTF">2025-05-19T02:18:28Z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CD40349CA0B94F37B680C92BB4E192B0_12</vt:lpwstr>
  </property>
  <property fmtid="{D5CDD505-2E9C-101B-9397-08002B2CF9AE}" pid="3" name="KSOProductBuildVer">
    <vt:lpwstr>2052-12.1.0.20784</vt:lpwstr>
  </property>
</Properties>
</file>