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8" r:id="rId15"/>
    <p:sldId id="269" r:id="rId16"/>
    <p:sldId id="270" r:id="rId1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05" autoAdjust="0"/>
    <p:restoredTop sz="94610"/>
  </p:normalViewPr>
  <p:slideViewPr>
    <p:cSldViewPr snapToGrid="0" snapToObjects="1">
      <p:cViewPr varScale="1">
        <p:scale>
          <a:sx n="115" d="100"/>
          <a:sy n="115" d="100"/>
        </p:scale>
        <p:origin x="34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#df=dbc5cdfd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专题4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与酶相关的实验探究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biology#pid=6811efdd0bee9fc1ba322d54#tid=681b32a2b9ac520009b901a3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010144" y="4334256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生物学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010144" y="4782312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必修1 分子与细胞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19.png"/><Relationship Id="rId1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10.png"/><Relationship Id="rId1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10_1#218098df3?pid=f1f4cba74&amp;color=0,0,0&amp;mp=1&amp;vtp=1&amp;bt=1&amp;bbb=1&amp;hb=1"/>
              <p:cNvSpPr/>
              <p:nvPr/>
            </p:nvSpPr>
            <p:spPr>
              <a:xfrm>
                <a:off x="722376" y="972000"/>
                <a:ext cx="10753344" cy="1371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（1）图甲是一个含有酚类物质的琼脂块，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∼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代表分别用不同方法处理的4个位置，放入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37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℃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恒温箱中保温处理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后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观察到的现象是三角形</a:t>
                </a: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填数字）呈褐色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由此说明酶具有</a:t>
                </a: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</a:t>
                </a:r>
                <a:endParaRPr lang="en-US" altLang="zh-CN" sz="2000" i="0" smtClean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的特点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B_5_BD.10_1#218098df3?pid=f1f4cba74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71600"/>
              </a:xfrm>
              <a:prstGeom prst="rect">
                <a:avLst/>
              </a:prstGeom>
              <a:blipFill rotWithShape="1">
                <a:blip r:embed="rId1"/>
                <a:stretch>
                  <a:fillRect l="-4" t="-33" r="-94" b="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5_AN.11_1#218098df3.blank?pid=f1f4cba74&amp;color=0,0,0&amp;mp=1&amp;vpa=3&amp;vtp=1"/>
          <p:cNvSpPr/>
          <p:nvPr/>
        </p:nvSpPr>
        <p:spPr>
          <a:xfrm>
            <a:off x="6277039" y="1391100"/>
            <a:ext cx="341313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</a:t>
            </a:r>
            <a:endParaRPr lang="en-US" altLang="zh-CN" sz="2000" dirty="0"/>
          </a:p>
        </p:txBody>
      </p:sp>
      <p:sp>
        <p:nvSpPr>
          <p:cNvPr id="4" name="QB_5_AN.12_1#218098df3.blank?pid=f1f4cba74&amp;color=0,0,0&amp;mp=1&amp;vpa=4&amp;vtp=1&amp;bbb=1&amp;hb=1"/>
          <p:cNvSpPr/>
          <p:nvPr/>
        </p:nvSpPr>
        <p:spPr>
          <a:xfrm>
            <a:off x="722377" y="1391100"/>
            <a:ext cx="10749631" cy="9144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000" b="1" i="0" smtClean="0">
                <a:solidFill>
                  <a:srgbClr val="00B05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                                                                           </a:t>
            </a:r>
            <a:r>
              <a:rPr lang="en-US" altLang="zh-CN" sz="2000" b="1" i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专一性</a:t>
            </a:r>
            <a:endParaRPr lang="en-US" altLang="zh-CN" sz="2000" dirty="0"/>
          </a:p>
        </p:txBody>
      </p:sp>
      <p:sp>
        <p:nvSpPr>
          <p:cNvPr id="5" name="QB_5_AN.13_1#218098df3.blank?pid=f1f4cba74&amp;color=0,0,0&amp;mp=1&amp;vpa=5&amp;vtp=1&amp;bbb=1"/>
          <p:cNvSpPr/>
          <p:nvPr/>
        </p:nvSpPr>
        <p:spPr>
          <a:xfrm>
            <a:off x="1366901" y="1848300"/>
            <a:ext cx="2216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作用条件比较温和</a:t>
            </a:r>
            <a:endParaRPr lang="en-US" altLang="zh-CN" sz="2000" dirty="0"/>
          </a:p>
        </p:txBody>
      </p:sp>
      <p:sp>
        <p:nvSpPr>
          <p:cNvPr id="6" name="QB_5_AS.14_1#218098df3?pid=f1f4cba74&amp;color=0,0,0&amp;vtp=1&amp;bbb=1&amp;hb=1"/>
          <p:cNvSpPr/>
          <p:nvPr/>
        </p:nvSpPr>
        <p:spPr>
          <a:xfrm>
            <a:off x="722376" y="2397448"/>
            <a:ext cx="10753344" cy="184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多酚氧化酶可以将无色的酚类物质氧化成褐色，但1处强酸处理多酚氧化酶，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处高温处理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多酚氧化酶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，都能使酶空间结构发生改变，4处为等量的淀粉酶，由于酶的专一性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淀粉酶不能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催化酚类物质氧化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，因此1、2和4都不能出现褐色，3处用多酚氧化酶处理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可以将无色的酚类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物质氧化成褐色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，由此说明，酶具有专一性、作用条件比较温和的特点。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5_1#637cbc98d?sp=1&amp;pid=f1f4cba74&amp;color=0,0,0&amp;vtp=1&amp;bt=1&amp;bbb=1&amp;hb=1"/>
          <p:cNvSpPr/>
          <p:nvPr/>
        </p:nvSpPr>
        <p:spPr>
          <a:xfrm>
            <a:off x="722376" y="969264"/>
            <a:ext cx="10753344" cy="184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（2）绿茶的品质特点是“绿叶、绿汤”，在制作过程中用高温炒制，防止其褐变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其原理是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红茶在加工过程中要充分揉捻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，使茶叶颜色变为褐色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其原理是</a:t>
            </a: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</a:t>
            </a:r>
            <a:endParaRPr lang="en-US" altLang="zh-CN" sz="20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3" name="QB_5_AN.16_1#637cbc98d.blank?pid=f1f4cba74&amp;color=0,0,0&amp;vpa=6&amp;vtp=1&amp;bbb=1"/>
          <p:cNvSpPr/>
          <p:nvPr/>
        </p:nvSpPr>
        <p:spPr>
          <a:xfrm>
            <a:off x="731901" y="1388364"/>
            <a:ext cx="7296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高温使多酚氧化酶变性失活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，不能将无色的酚类物质氧化成褐色</a:t>
            </a:r>
            <a:endParaRPr lang="en-US" altLang="zh-CN" sz="2000" dirty="0"/>
          </a:p>
        </p:txBody>
      </p:sp>
      <p:sp>
        <p:nvSpPr>
          <p:cNvPr id="4" name="QB_5_AN.17_1#637cbc98d.blank?pid=f1f4cba74&amp;color=0,0,0&amp;vpa=7&amp;vtp=1&amp;bbb=1&amp;hb=1"/>
          <p:cNvSpPr/>
          <p:nvPr/>
        </p:nvSpPr>
        <p:spPr>
          <a:xfrm>
            <a:off x="722377" y="1858264"/>
            <a:ext cx="10749631" cy="9144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1" i="0" smtClean="0">
                <a:solidFill>
                  <a:srgbClr val="00B05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                                                     </a:t>
            </a:r>
            <a:r>
              <a:rPr lang="en-US" altLang="zh-CN" sz="2000" b="1" i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破坏植物细胞的生物膜系统，</a:t>
            </a:r>
            <a:endParaRPr lang="en-US" altLang="zh-CN" sz="2000" b="1" i="0" smtClean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1" i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使多酚氧化酶与酚类物质充分接触并将其氧化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，得到褐色的茶叶</a:t>
            </a:r>
            <a:endParaRPr lang="en-US" altLang="zh-CN" sz="2000" dirty="0"/>
          </a:p>
        </p:txBody>
      </p:sp>
      <p:sp>
        <p:nvSpPr>
          <p:cNvPr id="5" name="QB_5_AS.18_1#637cbc98d?pid=f1f4cba74&amp;color=0,0,0&amp;vtp=1&amp;bt=1&amp;bbb=1&amp;hb=1"/>
          <p:cNvSpPr/>
          <p:nvPr/>
        </p:nvSpPr>
        <p:spPr>
          <a:xfrm>
            <a:off x="722376" y="2852420"/>
            <a:ext cx="10753344" cy="184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高温使多酚氧化酶变性失活，不能将无色的酚类物质氧化成褐色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所以在制作绿茶过程中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用高温炒制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，防止其褐变。多酚氧化酶可以将无色的酚类物质氧化成褐色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红茶在加工过程中要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充分揉捻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，破坏植物细胞的生物膜系统，使多酚氧化酶与酚类物质充分接触并将其氧化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得到褐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色的茶叶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9_1#cf5b629c2?sp=1&amp;pid=f1f4cba74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（3）为减少绿茶制作过程中发生褐变，科研人员探究褐变抑制剂对多酚氧化酶活性的影响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其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中褐变抑制剂用磷酸盐缓冲液配制而成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，结果如图乙。</a:t>
            </a:r>
            <a:endParaRPr lang="en-US" altLang="zh-CN" sz="2000" dirty="0">
              <a:solidFill>
                <a:srgbClr val="000000"/>
              </a:solidFill>
            </a:endParaRPr>
          </a:p>
        </p:txBody>
      </p:sp>
      <p:pic>
        <p:nvPicPr>
          <p:cNvPr id="3" name="QB_5_BD.19_2#cf5b629c2?iti=2&amp;pid=f1f4cba74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22930" y="2021528"/>
            <a:ext cx="4952236" cy="2176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B_5_BD.19_3#cf5b629c2?iti=2&amp;pid=f1f4cba74&amp;color=0,0,0&amp;vtp=1"/>
          <p:cNvSpPr/>
          <p:nvPr/>
        </p:nvSpPr>
        <p:spPr>
          <a:xfrm>
            <a:off x="5943473" y="4324770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乙</a:t>
            </a:r>
            <a:endParaRPr lang="en-US" altLang="zh-CN" sz="2000" dirty="0">
              <a:solidFill>
                <a:srgbClr val="000000"/>
              </a:solidFill>
            </a:endParaRPr>
          </a:p>
        </p:txBody>
      </p:sp>
      <p:sp>
        <p:nvSpPr>
          <p:cNvPr id="5" name="QB_5_BD.19_4#cf5b629c2?pid=f1f4cba74&amp;color=0,0,0&amp;vtp=1&amp;bbb=1&amp;hb=1"/>
          <p:cNvSpPr/>
          <p:nvPr/>
        </p:nvSpPr>
        <p:spPr>
          <a:xfrm>
            <a:off x="722376" y="4821628"/>
            <a:ext cx="10753344" cy="137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为获得多酚氧化酶液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需对细胞做</a:t>
            </a: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处理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本实验的自变量是</a:t>
            </a: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，对照组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中应加入</a:t>
            </a: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等量的底物溶液和酶溶液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在适宜的条件下测出多酚氧化酶的相对酶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活性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据图分析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处理对多酚氧化酶活性的抑制效果最佳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>
              <a:solidFill>
                <a:srgbClr val="000000"/>
              </a:solidFill>
            </a:endParaRPr>
          </a:p>
        </p:txBody>
      </p:sp>
      <p:sp>
        <p:nvSpPr>
          <p:cNvPr id="6" name="QB_5_AN.20_1#cf5b629c2.blank?pid=f1f4cba74&amp;color=0,0,0&amp;vpa=8&amp;vtp=1&amp;bbb=1"/>
          <p:cNvSpPr/>
          <p:nvPr/>
        </p:nvSpPr>
        <p:spPr>
          <a:xfrm>
            <a:off x="4541901" y="4783528"/>
            <a:ext cx="692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破碎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p:sp>
        <p:nvSpPr>
          <p:cNvPr id="7" name="QB_5_AN.21_1#cf5b629c2.blank?pid=f1f4cba74&amp;color=0,0,0&amp;vpa=9&amp;vtp=1&amp;bbb=1"/>
          <p:cNvSpPr/>
          <p:nvPr/>
        </p:nvSpPr>
        <p:spPr>
          <a:xfrm>
            <a:off x="8097901" y="4783528"/>
            <a:ext cx="2216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抑制剂类型及浓度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p:sp>
        <p:nvSpPr>
          <p:cNvPr id="8" name="QB_5_AN.22_1#cf5b629c2.blank?pid=f1f4cba74&amp;color=0,0,0&amp;vpa=10&amp;vtp=1&amp;bbb=1"/>
          <p:cNvSpPr/>
          <p:nvPr/>
        </p:nvSpPr>
        <p:spPr>
          <a:xfrm>
            <a:off x="1747901" y="5240728"/>
            <a:ext cx="1708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磷酸盐缓冲液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QB_5_AN.23_1#cf5b629c2.blank?pid=f1f4cba74&amp;color=0,0,0&amp;vpa=11&amp;vtp=1&amp;bbb=1"/>
              <p:cNvSpPr/>
              <p:nvPr/>
            </p:nvSpPr>
            <p:spPr>
              <a:xfrm>
                <a:off x="2763901" y="5793428"/>
                <a:ext cx="1977517" cy="317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5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𝟏𝟎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%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的柠檬酸</a:t>
                </a:r>
                <a:endParaRPr lang="en-US" altLang="zh-CN" sz="100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9" name="QB_5_AN.23_1#cf5b629c2.blank?pid=f1f4cba74&amp;color=0,0,0&amp;vpa=11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63901" y="5793428"/>
                <a:ext cx="1977517" cy="317500"/>
              </a:xfrm>
              <a:prstGeom prst="rect">
                <a:avLst/>
              </a:prstGeom>
              <a:blipFill rotWithShape="1">
                <a:blip r:embed="rId2"/>
                <a:stretch>
                  <a:fillRect l="-19" t="-3702" r="26" b="10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7" grpId="0" animBg="1" build="p"/>
      <p:bldP spid="8" grpId="0" animBg="1" build="p"/>
      <p:bldP spid="9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AS.24_1#cf5b629c2?pid=f1f4cba74&amp;color=0,0,0&amp;vtp=1&amp;bt=1&amp;bbb=1&amp;hb=1"/>
              <p:cNvSpPr/>
              <p:nvPr/>
            </p:nvSpPr>
            <p:spPr>
              <a:xfrm>
                <a:off x="722376" y="972000"/>
                <a:ext cx="10753344" cy="2311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多酚氧化酶位于细胞内，为获得多酚氧化酶液，需对细胞做破碎处理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释放其中的多酚氧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化酶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。科研人员探究褐变抑制剂对多酚氧化酶活性的影响，结合题图可知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该实验的抑制剂类型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及浓度是自变量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。褐变抑制剂是用磷酸盐缓冲液配制而成，为了遵循单一变量原则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对照组中应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加入磷酸盐缓冲液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、等量的底物溶液和酶溶液，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在适宜的条件下测出多酚氧化酶的相对酶活性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据图分析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%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的柠檬酸处理对多酚氧化酶活性的抑制效果最佳。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B_5_AS.24_1#cf5b629c2?pid=f1f4cba7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311400"/>
              </a:xfrm>
              <a:prstGeom prst="rect">
                <a:avLst/>
              </a:prstGeom>
              <a:blipFill rotWithShape="1">
                <a:blip r:embed="rId1"/>
                <a:stretch>
                  <a:fillRect l="-4" t="-19" r="-402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416a386a6.fixed?pid=dbc5cdfdc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</a:t>
            </a:r>
            <a:endParaRPr lang="en-US" altLang="zh-CN" sz="7200" dirty="0"/>
          </a:p>
        </p:txBody>
      </p:sp>
      <p:sp>
        <p:nvSpPr>
          <p:cNvPr id="3" name="C_3#416a386a6.fixed?pid=dbc5cdfdc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专题4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与酶相关的实验探究</a:t>
            </a:r>
            <a:endParaRPr lang="en-US" altLang="zh-CN" sz="4400" dirty="0"/>
          </a:p>
        </p:txBody>
      </p:sp>
      <p:pic>
        <p:nvPicPr>
          <p:cNvPr id="4" name="C_3#416a386a6.fixed?pid=dbc5cdfdc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416a386a6.fixed?pid=dbc5cdfdc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刷难关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_1#ddf37b704?sp=1&amp;pid=416a386a6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［山东淄博2025高一上期中］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研究发现，酸可以催化蛋白质、脂肪以及淀粉的水解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研究人员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以蛋清为实验材料进行了如下实验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下列相关说法错误的是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2_1#ddf37b704.bracket?pid=416a386a6&amp;color=0,0,0&amp;vpa=1&amp;vtp=1"/>
          <p:cNvSpPr/>
          <p:nvPr/>
        </p:nvSpPr>
        <p:spPr>
          <a:xfrm>
            <a:off x="7513701" y="1429200"/>
            <a:ext cx="385763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pic>
        <p:nvPicPr>
          <p:cNvPr id="4" name="QC_4_BD.1_2#ddf37b704?pid=416a386a6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22192" y="2021528"/>
            <a:ext cx="4544568" cy="1435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1_3#ddf37b704.choices?pid=416a386a6&amp;color=0,0,0&amp;vtp=1&amp;bbb=1"/>
              <p:cNvSpPr/>
              <p:nvPr/>
            </p:nvSpPr>
            <p:spPr>
              <a:xfrm>
                <a:off x="722376" y="3596328"/>
                <a:ext cx="1075334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A.加热会破坏蛋白质的空间结构，从而导致其理化性质改变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.蛋白块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中的蛋白质分子比蛋清中的蛋白质分子更容易被蛋白酶水解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.处理相同时间，蛋白块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明显小于蛋白块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c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，可以证明酶具有高效性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.将盐酸与蛋白酶溶液混合后，加入蛋白块，可准确测定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pH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对蛋白酶活性的影响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4_BD.1_3#ddf37b704.choices?pid=416a386a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596328"/>
                <a:ext cx="10753344" cy="1866900"/>
              </a:xfrm>
              <a:prstGeom prst="rect">
                <a:avLst/>
              </a:prstGeom>
              <a:blipFill rotWithShape="1">
                <a:blip r:embed="rId2"/>
                <a:stretch>
                  <a:fillRect l="-4" t="-17" b="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EX.3_1#ddf37b704?pid=416a386a6&amp;color=0,0,0&amp;mp=1&amp;vtp=1&amp;bt=1&amp;bbb=1"/>
          <p:cNvSpPr/>
          <p:nvPr/>
        </p:nvSpPr>
        <p:spPr>
          <a:xfrm>
            <a:off x="722376" y="972000"/>
            <a:ext cx="10753344" cy="927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题图解读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pc="-5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由图可知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，①表示蛋清在高温下变性，②表示蛋白酶催化蛋白质水解，③表示盐酸催化蛋白质水解。</a:t>
            </a:r>
            <a:endParaRPr lang="en-US" altLang="zh-CN" sz="2000" spc="-5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4_1#ddf37b704?pid=416a386a6&amp;color=0,0,0&amp;mp=1&amp;vtp=1&amp;bt=1&amp;bbb=1&amp;hb=1"/>
              <p:cNvSpPr/>
              <p:nvPr/>
            </p:nvSpPr>
            <p:spPr>
              <a:xfrm>
                <a:off x="722376" y="972000"/>
                <a:ext cx="10753344" cy="22987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加热使蛋白质变性，蛋白质的空间结构会发生改变，从而导致其理化性质改变，A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正确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蛋白质加热后变性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，空间结构变得伸展、松散，容易被蛋白酶水解，B正确；处理相同时间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蛋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白块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明显小于蛋白块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c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，可以证明酶具有高效性，C正确；强酸可导致蛋白酶变性失活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同时酸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和蛋白酶都可以使蛋白质水解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，故将盐酸与蛋白酶溶液混合后，加入蛋白块，不可准确测定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pH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蛋白酶活性的影响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，D错误。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4_1#ddf37b704?pid=416a386a6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98700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974" b="2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5_1#c2c734c42?sp=1&amp;pid=416a386a6&amp;color=0,0,0&amp;vtp=1&amp;bt=1&amp;bbb=1&amp;hb=1"/>
              <p:cNvSpPr/>
              <p:nvPr/>
            </p:nvSpPr>
            <p:spPr>
              <a:xfrm>
                <a:off x="722376" y="972000"/>
                <a:ext cx="10753344" cy="2794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［河南顶级名校2024高一上联考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］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为研究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Cu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对唾液淀粉酶活性的影响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某小组设计了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如下操作顺序的实验方案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甲组：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CuSO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溶液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—缓冲液—淀粉酶溶液—淀粉溶液—保温—检测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乙组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NaCl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溶液—缓冲液—淀粉酶溶液—淀粉溶液—保温—检测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丙组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：蒸馏水—缓冲液—淀粉酶溶液—淀粉溶液—保温—检测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各组试剂量均适宜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，下列对该实验方案的评价，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不合理的是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(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4_BD.5_1#c2c734c42?sp=1&amp;pid=416a386a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794000"/>
              </a:xfrm>
              <a:prstGeom prst="rect">
                <a:avLst/>
              </a:prstGeom>
              <a:blipFill rotWithShape="1">
                <a:blip r:embed="rId1"/>
                <a:stretch>
                  <a:fillRect l="-4" t="-16" b="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6_1#c2c734c42.bracket?pid=416a386a6&amp;color=0,0,0&amp;vpa=2&amp;vtp=1"/>
          <p:cNvSpPr/>
          <p:nvPr/>
        </p:nvSpPr>
        <p:spPr>
          <a:xfrm>
            <a:off x="7513701" y="3308800"/>
            <a:ext cx="385763" cy="469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7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5_2#c2c734c42.choices?pid=416a386a6&amp;color=0,0,0&amp;vtp=1&amp;bbb=1"/>
              <p:cNvSpPr/>
              <p:nvPr/>
            </p:nvSpPr>
            <p:spPr>
              <a:xfrm>
                <a:off x="722376" y="3761462"/>
                <a:ext cx="1075334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A.缓冲液的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pH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应控制为最适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pH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.保温的温度应控制在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37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℃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左右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.宜选用碘液来检测淀粉的剩余量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设置的丙组实验能排除无关变量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Na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对唾液淀粉酶活性的影响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4_BD.5_2#c2c734c42.choices?pid=416a386a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761462"/>
                <a:ext cx="10753344" cy="1866900"/>
              </a:xfrm>
              <a:prstGeom prst="rect">
                <a:avLst/>
              </a:prstGeom>
              <a:blipFill rotWithShape="1">
                <a:blip r:embed="rId2"/>
                <a:stretch>
                  <a:fillRect l="-4" t="-19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EX.7_1#c2c734c42?pid=416a386a6&amp;color=0,0,0&amp;vtp=1&amp;bt=1&amp;bbb=1&amp;hb=1"/>
              <p:cNvSpPr/>
              <p:nvPr/>
            </p:nvSpPr>
            <p:spPr>
              <a:xfrm>
                <a:off x="722376" y="972000"/>
                <a:ext cx="10753344" cy="3225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教材变式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本题是教材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P82“影响酶活性的条件”探究实验的变式题。教材实验是探究温度和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pH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对酶活性的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影响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，分别使用淀粉和淀粉酶、过氧化氢和过氧化氢酶为实验材料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本题以淀粉酶和淀粉为实验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材料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探究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Cu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对酶活性的影响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，考查对实验方案进行评价的能力，考查的深度加大。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影响酶活性的因素有温度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pH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、酶的抑制剂或激活剂等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该实验的目的是探究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Cu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对唾液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淀粉酶活性的影响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实验的自变量为是否加入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Cu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或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因变量是酶的活性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其他条件属于无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关变量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，无关变量应保持相同且适宜。实验设计遵循对照原则和单一变量原则。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4_EX.7_1#c2c734c42?pid=416a386a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225800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r="-957" b="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8_1#c2c734c42?pid=416a386a6&amp;color=0,0,0&amp;vtp=1&amp;bt=1&amp;bbb=1&amp;hb=1"/>
              <p:cNvSpPr/>
              <p:nvPr/>
            </p:nvSpPr>
            <p:spPr>
              <a:xfrm>
                <a:off x="722376" y="972000"/>
                <a:ext cx="10753344" cy="2781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该实验中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pH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属于无关变量，无关变量要相同且适宜，实验中各组的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pH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应保证相同且是唾液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淀粉酶的适宜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pH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，A正确。该实验中温度属于无关变量，唾液淀粉酶的适宜温度为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37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℃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左右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保温的温度应控制在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37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℃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左右，B正确。淀粉遇碘显蓝色，宜选用碘液来检测淀粉的剩余量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设置的丙组实验不能确定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Na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对唾液淀粉酶的活性是否有影响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应增加一组</a:t>
                </a:r>
                <a:r>
                  <a:rPr lang="en-US" altLang="zh-CN" sz="22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</a:t>
                </a:r>
                <a:endParaRPr lang="en-US" altLang="zh-CN" sz="22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溶液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—缓冲液—淀粉酶溶液—淀粉溶液—保温—检测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确定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Na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对唾液淀粉酶催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化活性是否有影响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，D错误。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8_1#c2c734c42?pid=416a386a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781300"/>
              </a:xfrm>
              <a:prstGeom prst="rect">
                <a:avLst/>
              </a:prstGeom>
              <a:blipFill rotWithShape="1">
                <a:blip r:embed="rId1"/>
                <a:stretch>
                  <a:fillRect l="-4" t="-16" r="-968" b="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9_1#f1f4cba74?sp=1&amp;pid=416a386a6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［浙江台州2025高一上期中联考］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茶叶细胞中存在多种酚类物质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多酚氧化酶可以将无色的酚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类物质氧化成褐色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。请回答下列问题：</a:t>
            </a:r>
            <a:endParaRPr lang="en-US" altLang="zh-CN" sz="2000" dirty="0"/>
          </a:p>
        </p:txBody>
      </p:sp>
      <p:pic>
        <p:nvPicPr>
          <p:cNvPr id="3" name="QO_4_BD.9_2#f1f4cba74?iti=1&amp;pid=416a386a6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95928" y="2021528"/>
            <a:ext cx="4197096" cy="1463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O_4_BD.9_3#f1f4cba74?iti=1&amp;pid=416a386a6&amp;color=0,0,0&amp;vtp=1"/>
          <p:cNvSpPr/>
          <p:nvPr/>
        </p:nvSpPr>
        <p:spPr>
          <a:xfrm>
            <a:off x="5938901" y="3611568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甲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2642</Words>
  <Application>WPS 演示</Application>
  <PresentationFormat>宽屏</PresentationFormat>
  <Paragraphs>112</Paragraphs>
  <Slides>14</Slides>
  <Notes>14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32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黑体</vt:lpstr>
      <vt:lpstr>黑体</vt:lpstr>
      <vt:lpstr>宋体</vt:lpstr>
      <vt:lpstr>仿宋</vt:lpstr>
      <vt:lpstr>仿宋</vt:lpstr>
      <vt:lpstr>Cambria Math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蓝天</cp:lastModifiedBy>
  <cp:revision>4</cp:revision>
  <dcterms:created xsi:type="dcterms:W3CDTF">2025-05-08T05:29:00Z</dcterms:created>
  <dcterms:modified xsi:type="dcterms:W3CDTF">2025-05-19T02:23:08Z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7E9E5B4A541B402C946D8D4BABEBD39B_12</vt:lpwstr>
  </property>
  <property fmtid="{D5CDD505-2E9C-101B-9397-08002B2CF9AE}" pid="3" name="KSOProductBuildVer">
    <vt:lpwstr>2052-12.1.0.20784</vt:lpwstr>
  </property>
</Properties>
</file>