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4" r:id="rId18"/>
    <p:sldId id="276" r:id="rId19"/>
    <p:sldId id="278" r:id="rId20"/>
    <p:sldId id="279" r:id="rId21"/>
    <p:sldId id="281" r:id="rId22"/>
    <p:sldId id="282" r:id="rId23"/>
    <p:sldId id="283" r:id="rId24"/>
    <p:sldId id="285" r:id="rId25"/>
    <p:sldId id="286" r:id="rId26"/>
    <p:sldId id="287" r:id="rId27"/>
    <p:sldId id="289" r:id="rId28"/>
    <p:sldId id="291" r:id="rId29"/>
    <p:sldId id="293" r:id="rId30"/>
    <p:sldId id="295" r:id="rId31"/>
    <p:sldId id="296" r:id="rId32"/>
    <p:sldId id="298" r:id="rId33"/>
    <p:sldId id="300" r:id="rId34"/>
    <p:sldId id="301" r:id="rId35"/>
    <p:sldId id="302"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403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3f29a350009a8ee6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a:t>
            </a:r>
            <a:endParaRPr lang="en-US" sz="2400" dirty="0"/>
          </a:p>
        </p:txBody>
      </p:sp>
      <p:sp>
        <p:nvSpPr>
          <p:cNvPr id="4" name="MasterShapeName"/>
          <p:cNvSpPr/>
          <p:nvPr/>
        </p:nvSpPr>
        <p:spPr>
          <a:xfrm>
            <a:off x="8010144" y="4782312"/>
            <a:ext cx="3666744" cy="429768"/>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9.xml"/><Relationship Id="rId5" Type="http://schemas.openxmlformats.org/officeDocument/2006/relationships/image" Target="../media/image43.png"/><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9.xml"/><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9.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9.xml"/><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2_1#fa4f4e868.choices?pid=4f625bdda&amp;color=0,0,0&amp;vtp=1&amp;bt=1&amp;bbb=1"/>
              <p:cNvSpPr/>
              <p:nvPr/>
            </p:nvSpPr>
            <p:spPr>
              <a:xfrm>
                <a:off x="722376" y="972000"/>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A.若钟罩①中有色液滴向右移动，则说明小白鼠一定进行了无氧呼吸</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.若钟罩②中小白鼠进行了有氧呼吸，则会观察到有色液滴向右移动</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.若要测定小白鼠无氧呼吸速率的大小，应观察钟罩①中液滴移动情况</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.若温度从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25 ℃</m:t>
                    </m:r>
                  </m:oMath>
                </a14:m>
                <a:r>
                  <a:rPr lang="en-US" altLang="zh-CN" sz="2000" b="0" i="0" dirty="0">
                    <a:solidFill>
                      <a:srgbClr val="000000"/>
                    </a:solidFill>
                    <a:latin typeface="微软雅黑" pitchFamily="34" charset="0"/>
                    <a:ea typeface="微软雅黑" pitchFamily="34" charset="-122"/>
                    <a:cs typeface="微软雅黑" pitchFamily="34" charset="-120"/>
                  </a:rPr>
                  <a:t>降至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 ℃</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，钟罩②中有色液滴向左移动的距离将增加</a:t>
                </a:r>
                <a:endParaRPr lang="en-US" altLang="zh-CN" sz="2000" dirty="0"/>
              </a:p>
            </p:txBody>
          </p:sp>
        </mc:Choice>
        <mc:Fallback>
          <p:sp>
            <p:nvSpPr>
              <p:cNvPr id="2" name="QC_3_BD.12_1#fa4f4e868.choices?pid=4f625bdda&amp;color=0,0,0&amp;vtp=1&amp;bt=1&amp;bbb=1"/>
              <p:cNvSpPr>
                <a:spLocks noRot="1" noChangeAspect="1" noMove="1" noResize="1" noEditPoints="1" noAdjustHandles="1" noChangeArrowheads="1" noChangeShapeType="1" noTextEdit="1"/>
              </p:cNvSpPr>
              <p:nvPr/>
            </p:nvSpPr>
            <p:spPr>
              <a:xfrm>
                <a:off x="722376" y="972000"/>
                <a:ext cx="10753344" cy="1866900"/>
              </a:xfrm>
              <a:prstGeom prst="rect">
                <a:avLst/>
              </a:prstGeom>
              <a:blipFill>
                <a:blip r:embed="rId3"/>
                <a:stretch>
                  <a:fillRect l="-1474" b="-5212"/>
                </a:stretch>
              </a:blipFill>
              <a:ln/>
            </p:spPr>
            <p:txBody>
              <a:bodyPr/>
              <a:lstStyle/>
              <a:p>
                <a:r>
                  <a:rPr lang="zh-CN" altLang="en-US">
                    <a:noFill/>
                  </a:rPr>
                  <a:t> </a:t>
                </a:r>
              </a:p>
            </p:txBody>
          </p:sp>
        </mc:Fallback>
      </mc:AlternateContent>
      <p:sp>
        <p:nvSpPr>
          <p:cNvPr id="3" name="QC_3_AN.11_1#fa4f4e868.bracket?pid=4f625bdda&amp;color=0,0,0&amp;vpa=4&amp;vtp=1&amp;answeroption=D"/>
          <p:cNvSpPr txBox="1"/>
          <p:nvPr/>
        </p:nvSpPr>
        <p:spPr>
          <a:xfrm>
            <a:off x="595376" y="2468060"/>
            <a:ext cx="397545" cy="477054"/>
          </a:xfrm>
          <a:prstGeom prst="rect">
            <a:avLst/>
          </a:prstGeom>
          <a:noFill/>
        </p:spPr>
        <p:txBody>
          <a:bodyPr vert="horz" wrap="none" lIns="0" tIns="0" rIns="0" bIns="0" rtlCol="0">
            <a:spAutoFit/>
          </a:bodyPr>
          <a:lstStyle/>
          <a:p>
            <a:r>
              <a:rPr lang="zh-CN" altLang="en-US" sz="3100" b="1" smtClean="0">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3_1#fa4f4e868?pid=4f625bdda&amp;color=0,0,0&amp;mp=1&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若钟罩①中有色液滴向右移动，表明钟罩①内的气体压强增大，</a:t>
                </a:r>
                <a:r>
                  <a:rPr lang="en-US" altLang="zh-CN" sz="2000" b="0" i="0">
                    <a:solidFill>
                      <a:srgbClr val="000000"/>
                    </a:solidFill>
                    <a:latin typeface="微软雅黑" pitchFamily="34" charset="0"/>
                    <a:ea typeface="微软雅黑" pitchFamily="34" charset="-122"/>
                    <a:cs typeface="微软雅黑" pitchFamily="34" charset="-120"/>
                  </a:rPr>
                  <a:t>若小白鼠进行无氧呼吸</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则其产物是乳酸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既不消耗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mtClean="0">
                    <a:solidFill>
                      <a:srgbClr val="000000"/>
                    </a:solidFill>
                    <a:latin typeface="微软雅黑" pitchFamily="34" charset="0"/>
                    <a:ea typeface="微软雅黑" pitchFamily="34" charset="-122"/>
                    <a:cs typeface="微软雅黑" pitchFamily="34" charset="-120"/>
                  </a:rPr>
                  <a:t>，也不产生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钟罩①内的气体压强不变，</a:t>
                </a:r>
                <a:r>
                  <a:rPr lang="en-US" altLang="zh-CN" sz="2000" b="0" i="0">
                    <a:solidFill>
                      <a:srgbClr val="000000"/>
                    </a:solidFill>
                    <a:latin typeface="微软雅黑" pitchFamily="34" charset="0"/>
                    <a:ea typeface="微软雅黑" pitchFamily="34" charset="-122"/>
                    <a:cs typeface="微软雅黑" pitchFamily="34" charset="-120"/>
                  </a:rPr>
                  <a:t>有色液滴应该不移动</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错误；若钟罩②中小白鼠进行了有氧呼吸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则消耗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mtClean="0">
                    <a:solidFill>
                      <a:srgbClr val="000000"/>
                    </a:solidFill>
                    <a:latin typeface="微软雅黑" pitchFamily="34" charset="0"/>
                    <a:ea typeface="微软雅黑" pitchFamily="34" charset="-122"/>
                    <a:cs typeface="微软雅黑" pitchFamily="34" charset="-120"/>
                  </a:rPr>
                  <a:t>，且产生的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smtClean="0">
                    <a:solidFill>
                      <a:srgbClr val="000000"/>
                    </a:solidFill>
                    <a:latin typeface="微软雅黑" pitchFamily="34" charset="0"/>
                    <a:ea typeface="微软雅黑" pitchFamily="34" charset="-122"/>
                    <a:cs typeface="微软雅黑" pitchFamily="34" charset="-120"/>
                  </a:rPr>
                  <a:t>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溶液吸收，</a:t>
                </a:r>
                <a:r>
                  <a:rPr lang="en-US" altLang="zh-CN" sz="2000" b="0" i="0">
                    <a:solidFill>
                      <a:srgbClr val="000000"/>
                    </a:solidFill>
                    <a:latin typeface="微软雅黑" pitchFamily="34" charset="0"/>
                    <a:ea typeface="微软雅黑" pitchFamily="34" charset="-122"/>
                    <a:cs typeface="微软雅黑" pitchFamily="34" charset="-120"/>
                  </a:rPr>
                  <a:t>钟罩</a:t>
                </a:r>
                <a:r>
                  <a:rPr lang="en-US" altLang="zh-CN" sz="2000" b="0" i="0" smtClean="0">
                    <a:solidFill>
                      <a:srgbClr val="000000"/>
                    </a:solidFill>
                    <a:latin typeface="微软雅黑" pitchFamily="34" charset="0"/>
                    <a:ea typeface="微软雅黑" pitchFamily="34" charset="-122"/>
                    <a:cs typeface="微软雅黑" pitchFamily="34" charset="-120"/>
                  </a:rPr>
                  <a:t>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内的气体压强会变小</a:t>
                </a:r>
                <a:r>
                  <a:rPr lang="en-US" altLang="zh-CN" sz="2000" b="0" i="0" dirty="0">
                    <a:solidFill>
                      <a:srgbClr val="000000"/>
                    </a:solidFill>
                    <a:latin typeface="微软雅黑" pitchFamily="34" charset="0"/>
                    <a:ea typeface="微软雅黑" pitchFamily="34" charset="-122"/>
                    <a:cs typeface="微软雅黑" pitchFamily="34" charset="-120"/>
                  </a:rPr>
                  <a:t>，因此会观察到有色液滴向左移动，B错误；小白鼠进行无氧呼吸时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不消</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mtClean="0">
                    <a:solidFill>
                      <a:srgbClr val="000000"/>
                    </a:solidFill>
                    <a:latin typeface="微软雅黑" pitchFamily="34" charset="0"/>
                    <a:ea typeface="微软雅黑" pitchFamily="34" charset="-122"/>
                    <a:cs typeface="微软雅黑" pitchFamily="34" charset="-120"/>
                  </a:rPr>
                  <a:t>，也不产生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钟罩①中有色液滴不会移动，</a:t>
                </a:r>
                <a:r>
                  <a:rPr lang="en-US" altLang="zh-CN" sz="2000" b="0" i="0">
                    <a:solidFill>
                      <a:srgbClr val="000000"/>
                    </a:solidFill>
                    <a:latin typeface="微软雅黑" pitchFamily="34" charset="0"/>
                    <a:ea typeface="微软雅黑" pitchFamily="34" charset="-122"/>
                    <a:cs typeface="微软雅黑" pitchFamily="34" charset="-120"/>
                  </a:rPr>
                  <a:t>因此若要测定小白鼠无氧呼吸速率的大小</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不能通过观察钟罩</a:t>
                </a:r>
                <a:r>
                  <a:rPr lang="en-US" altLang="zh-CN" sz="2000" b="0" i="0" dirty="0">
                    <a:solidFill>
                      <a:srgbClr val="000000"/>
                    </a:solidFill>
                    <a:latin typeface="微软雅黑" pitchFamily="34" charset="0"/>
                    <a:ea typeface="微软雅黑" pitchFamily="34" charset="-122"/>
                    <a:cs typeface="微软雅黑" pitchFamily="34" charset="-120"/>
                  </a:rPr>
                  <a:t>①中液滴移动情况实现，C错误；小白鼠是恒温动物，若温度从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25 ℃</m:t>
                    </m:r>
                  </m:oMath>
                </a14:m>
                <a:r>
                  <a:rPr lang="en-US" altLang="zh-CN" sz="2000" b="0" i="0" dirty="0">
                    <a:solidFill>
                      <a:srgbClr val="000000"/>
                    </a:solidFill>
                    <a:latin typeface="微软雅黑" pitchFamily="34" charset="0"/>
                    <a:ea typeface="微软雅黑" pitchFamily="34" charset="-122"/>
                    <a:cs typeface="微软雅黑" pitchFamily="34" charset="-120"/>
                  </a:rPr>
                  <a:t>降至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 ℃</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小白鼠散热增加</a:t>
                </a:r>
                <a:r>
                  <a:rPr lang="en-US" altLang="zh-CN" sz="2000" b="0" i="0" dirty="0">
                    <a:solidFill>
                      <a:srgbClr val="000000"/>
                    </a:solidFill>
                    <a:latin typeface="微软雅黑" pitchFamily="34" charset="0"/>
                    <a:ea typeface="微软雅黑" pitchFamily="34" charset="-122"/>
                    <a:cs typeface="微软雅黑" pitchFamily="34" charset="-120"/>
                  </a:rPr>
                  <a:t>，代谢产热也会相应增加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则小白鼠消耗的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smtClean="0">
                    <a:solidFill>
                      <a:srgbClr val="000000"/>
                    </a:solidFill>
                    <a:latin typeface="微软雅黑" pitchFamily="34" charset="0"/>
                    <a:ea typeface="微软雅黑" pitchFamily="34" charset="-122"/>
                    <a:cs typeface="微软雅黑" pitchFamily="34" charset="-120"/>
                  </a:rPr>
                  <a:t>增多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smtClean="0">
                    <a:solidFill>
                      <a:srgbClr val="000000"/>
                    </a:solidFill>
                    <a:latin typeface="微软雅黑" pitchFamily="34" charset="0"/>
                    <a:ea typeface="微软雅黑" pitchFamily="34" charset="-122"/>
                    <a:cs typeface="微软雅黑" pitchFamily="34" charset="-120"/>
                  </a:rPr>
                  <a:t>会被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溶液吸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收</a:t>
                </a:r>
                <a:r>
                  <a:rPr lang="en-US" altLang="zh-CN" sz="2000" b="0" i="0" dirty="0">
                    <a:solidFill>
                      <a:srgbClr val="000000"/>
                    </a:solidFill>
                    <a:latin typeface="微软雅黑" pitchFamily="34" charset="0"/>
                    <a:ea typeface="微软雅黑" pitchFamily="34" charset="-122"/>
                    <a:cs typeface="微软雅黑" pitchFamily="34" charset="-120"/>
                  </a:rPr>
                  <a:t>，钟罩②中有色液滴向左移动的距离将增加，D正确。</a:t>
                </a:r>
                <a:endParaRPr lang="en-US" altLang="zh-CN" sz="2200" dirty="0"/>
              </a:p>
            </p:txBody>
          </p:sp>
        </mc:Choice>
        <mc:Fallback>
          <p:sp>
            <p:nvSpPr>
              <p:cNvPr id="2" name="QC_3_AS.13_1#fa4f4e868?pid=4f625bdda&amp;color=0,0,0&amp;mp=1&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a:blip r:embed="rId3"/>
                <a:stretch>
                  <a:fillRect l="-1587" r="-2721" b="-265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EX.14_1#fa4f4e868?pid=4f625bdda&amp;color=0,0,0&amp;mp=1&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拨动物无氧呼吸产生乳酸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mtClean="0">
                    <a:solidFill>
                      <a:srgbClr val="000000"/>
                    </a:solidFill>
                    <a:latin typeface="微软雅黑" pitchFamily="34" charset="0"/>
                    <a:ea typeface="微软雅黑" pitchFamily="34" charset="-122"/>
                    <a:cs typeface="微软雅黑" pitchFamily="34" charset="-120"/>
                  </a:rPr>
                  <a:t>，也不产生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不能通过液滴移动（气压变化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判断有无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无氧呼吸</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p:sp>
            <p:nvSpPr>
              <p:cNvPr id="2" name="QC_3_EX.14_1#fa4f4e868?pid=4f625bdda&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a:blip r:embed="rId3"/>
                <a:stretch>
                  <a:fillRect l="-1474" r="-340" b="-70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5_1#4831542fb?sp=1&amp;pid=4f625bdda&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［河南南阳2024高一上月考］</a:t>
                </a:r>
                <a:r>
                  <a:rPr lang="en-US" altLang="zh-CN" sz="2000" b="0" i="0" dirty="0">
                    <a:solidFill>
                      <a:srgbClr val="000000"/>
                    </a:solidFill>
                    <a:latin typeface="微软雅黑" pitchFamily="34" charset="0"/>
                    <a:ea typeface="微软雅黑" pitchFamily="34" charset="-122"/>
                    <a:cs typeface="微软雅黑" pitchFamily="34" charset="-120"/>
                  </a:rPr>
                  <a:t>表1、表</a:t>
                </a:r>
                <a:r>
                  <a:rPr lang="en-US" altLang="zh-CN" sz="2000" b="0" i="0">
                    <a:solidFill>
                      <a:srgbClr val="000000"/>
                    </a:solidFill>
                    <a:latin typeface="微软雅黑" pitchFamily="34" charset="0"/>
                    <a:ea typeface="微软雅黑" pitchFamily="34" charset="-122"/>
                    <a:cs typeface="微软雅黑" pitchFamily="34" charset="-120"/>
                  </a:rPr>
                  <a:t>2</a:t>
                </a:r>
                <a:r>
                  <a:rPr lang="en-US" altLang="zh-CN" sz="2000" b="0" i="0" smtClean="0">
                    <a:solidFill>
                      <a:srgbClr val="000000"/>
                    </a:solidFill>
                    <a:latin typeface="微软雅黑" pitchFamily="34" charset="0"/>
                    <a:ea typeface="微软雅黑" pitchFamily="34" charset="-122"/>
                    <a:cs typeface="微软雅黑" pitchFamily="34" charset="-120"/>
                  </a:rPr>
                  <a:t>分别是某兴趣小组探究温度对酶活性的影响的实验步骤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和探究过氧化氢酶作用的最适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的实验结果。已知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𝛼</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淀粉酶作用的最适温度为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 ℃</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据此回答</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表</a:t>
                </a: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实验一：探究温度对酶活性的影响</a:t>
                </a:r>
                <a:endParaRPr lang="en-US" altLang="zh-CN" sz="2000" dirty="0"/>
              </a:p>
            </p:txBody>
          </p:sp>
        </mc:Choice>
        <mc:Fallback>
          <p:sp>
            <p:nvSpPr>
              <p:cNvPr id="2" name="QO_3_BD.15_1#4831542fb?sp=1&amp;pid=4f625bdda&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a:blip r:embed="rId3"/>
                <a:stretch>
                  <a:fillRect l="-1474" r="-1020" b="-528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4" name="QO_3_BD.15_2#4831542fb?colgroup=5,16,4,4,7&amp;pid=4f625bdda&amp;color=0,0,0&amp;vtp=1&amp;bbb=1"/>
              <p:cNvGraphicFramePr>
                <a:graphicFrameLocks noGrp="1"/>
              </p:cNvGraphicFramePr>
              <p:nvPr>
                <p:extLst>
                  <p:ext uri="{D42A27DB-BD31-4B8C-83A1-F6EECF244321}">
                    <p14:modId xmlns:p14="http://schemas.microsoft.com/office/powerpoint/2010/main" val="2002725525"/>
                  </p:ext>
                </p:extLst>
              </p:nvPr>
            </p:nvGraphicFramePr>
            <p:xfrm>
              <a:off x="722376" y="2935928"/>
              <a:ext cx="10698480" cy="2298700"/>
            </p:xfrm>
            <a:graphic>
              <a:graphicData uri="http://schemas.openxmlformats.org/drawingml/2006/table">
                <a:tbl>
                  <a:tblPr/>
                  <a:tblGrid>
                    <a:gridCol w="1472184">
                      <a:extLst>
                        <a:ext uri="{9D8B030D-6E8A-4147-A177-3AD203B41FA5}">
                          <a16:colId xmlns:a16="http://schemas.microsoft.com/office/drawing/2014/main" val="20000"/>
                        </a:ext>
                      </a:extLst>
                    </a:gridCol>
                    <a:gridCol w="4306824">
                      <a:extLst>
                        <a:ext uri="{9D8B030D-6E8A-4147-A177-3AD203B41FA5}">
                          <a16:colId xmlns:a16="http://schemas.microsoft.com/office/drawing/2014/main" val="20001"/>
                        </a:ext>
                      </a:extLst>
                    </a:gridCol>
                    <a:gridCol w="1389888">
                      <a:extLst>
                        <a:ext uri="{9D8B030D-6E8A-4147-A177-3AD203B41FA5}">
                          <a16:colId xmlns:a16="http://schemas.microsoft.com/office/drawing/2014/main" val="20002"/>
                        </a:ext>
                      </a:extLst>
                    </a:gridCol>
                    <a:gridCol w="1389888">
                      <a:extLst>
                        <a:ext uri="{9D8B030D-6E8A-4147-A177-3AD203B41FA5}">
                          <a16:colId xmlns:a16="http://schemas.microsoft.com/office/drawing/2014/main" val="20003"/>
                        </a:ext>
                      </a:extLst>
                    </a:gridCol>
                    <a:gridCol w="2139696">
                      <a:extLst>
                        <a:ext uri="{9D8B030D-6E8A-4147-A177-3AD203B41FA5}">
                          <a16:colId xmlns:a16="http://schemas.microsoft.com/office/drawing/2014/main" val="20004"/>
                        </a:ext>
                      </a:extLst>
                    </a:gridCol>
                  </a:tblGrid>
                  <a:tr h="459740">
                    <a:tc rowSpan="5">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实验步骤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①新鲜</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𝛼</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淀粉酶溶液/</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②可溶性淀粉溶液/</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③水浴温度/</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vMerge="1">
                      <a:txBody>
                        <a:bodyPr/>
                        <a:lstStyle/>
                        <a:p>
                          <a:endParaRPr lang="zh-CN"/>
                        </a:p>
                      </a:txBody>
                      <a:tcPr/>
                    </a:tc>
                    <a:tc gridSpan="4">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④测定单位时间内淀粉的____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bl>
              </a:graphicData>
            </a:graphic>
          </p:graphicFrame>
        </mc:Choice>
        <mc:Fallback>
          <p:graphicFrame>
            <p:nvGraphicFramePr>
              <p:cNvPr id="14" name="QO_3_BD.15_2#4831542fb?colgroup=5,16,4,4,7&amp;pid=4f625bdda&amp;color=0,0,0&amp;vtp=1&amp;bbb=1"/>
              <p:cNvGraphicFramePr>
                <a:graphicFrameLocks noGrp="1"/>
              </p:cNvGraphicFramePr>
              <p:nvPr>
                <p:extLst>
                  <p:ext uri="{D42A27DB-BD31-4B8C-83A1-F6EECF244321}">
                    <p14:modId xmlns:p14="http://schemas.microsoft.com/office/powerpoint/2010/main" val="2002725525"/>
                  </p:ext>
                </p:extLst>
              </p:nvPr>
            </p:nvGraphicFramePr>
            <p:xfrm>
              <a:off x="722376" y="2935928"/>
              <a:ext cx="10698480" cy="2298700"/>
            </p:xfrm>
            <a:graphic>
              <a:graphicData uri="http://schemas.openxmlformats.org/drawingml/2006/table">
                <a:tbl>
                  <a:tblPr/>
                  <a:tblGrid>
                    <a:gridCol w="1472184">
                      <a:extLst>
                        <a:ext uri="{9D8B030D-6E8A-4147-A177-3AD203B41FA5}">
                          <a16:colId xmlns:a16="http://schemas.microsoft.com/office/drawing/2014/main" val="20000"/>
                        </a:ext>
                      </a:extLst>
                    </a:gridCol>
                    <a:gridCol w="4306824">
                      <a:extLst>
                        <a:ext uri="{9D8B030D-6E8A-4147-A177-3AD203B41FA5}">
                          <a16:colId xmlns:a16="http://schemas.microsoft.com/office/drawing/2014/main" val="20001"/>
                        </a:ext>
                      </a:extLst>
                    </a:gridCol>
                    <a:gridCol w="1389888">
                      <a:extLst>
                        <a:ext uri="{9D8B030D-6E8A-4147-A177-3AD203B41FA5}">
                          <a16:colId xmlns:a16="http://schemas.microsoft.com/office/drawing/2014/main" val="20002"/>
                        </a:ext>
                      </a:extLst>
                    </a:gridCol>
                    <a:gridCol w="1389888">
                      <a:extLst>
                        <a:ext uri="{9D8B030D-6E8A-4147-A177-3AD203B41FA5}">
                          <a16:colId xmlns:a16="http://schemas.microsoft.com/office/drawing/2014/main" val="20003"/>
                        </a:ext>
                      </a:extLst>
                    </a:gridCol>
                    <a:gridCol w="2139696">
                      <a:extLst>
                        <a:ext uri="{9D8B030D-6E8A-4147-A177-3AD203B41FA5}">
                          <a16:colId xmlns:a16="http://schemas.microsoft.com/office/drawing/2014/main" val="20004"/>
                        </a:ext>
                      </a:extLst>
                    </a:gridCol>
                  </a:tblGrid>
                  <a:tr h="459740">
                    <a:tc rowSpan="5">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实验步骤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371" t="-102667" r="-114427" b="-324000"/>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371" t="-200000" r="-114427" b="-219737"/>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371" t="-304000" r="-114427" b="-122667"/>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vMerge="1">
                      <a:txBody>
                        <a:bodyPr/>
                        <a:lstStyle/>
                        <a:p>
                          <a:endParaRPr lang="zh-CN"/>
                        </a:p>
                      </a:txBody>
                      <a:tcPr/>
                    </a:tc>
                    <a:tc gridSpan="4">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④测定单位时间内淀粉的____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bl>
              </a:graphicData>
            </a:graphic>
          </p:graphicFrame>
        </mc:Fallback>
      </mc:AlternateContent>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5_3#4831542fb?pid=4f625bdda&amp;color=0,0,0&amp;mp=1&amp;vtp=1&amp;bt=1&amp;bbb=1"/>
              <p:cNvSpPr/>
              <p:nvPr/>
            </p:nvSpPr>
            <p:spPr>
              <a:xfrm>
                <a:off x="722376" y="972000"/>
                <a:ext cx="10753344" cy="4445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表2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实验二:探究过氧化氢酶作用的最适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p:sp>
            <p:nvSpPr>
              <p:cNvPr id="2" name="QO_3_BD.15_3#4831542fb?pid=4f625bdda&amp;color=0,0,0&amp;mp=1&amp;vtp=1&amp;bt=1&amp;bbb=1"/>
              <p:cNvSpPr>
                <a:spLocks noRot="1" noChangeAspect="1" noMove="1" noResize="1" noEditPoints="1" noAdjustHandles="1" noChangeArrowheads="1" noChangeShapeType="1" noTextEdit="1"/>
              </p:cNvSpPr>
              <p:nvPr/>
            </p:nvSpPr>
            <p:spPr>
              <a:xfrm>
                <a:off x="722376" y="972000"/>
                <a:ext cx="10753344" cy="444500"/>
              </a:xfrm>
              <a:prstGeom prst="rect">
                <a:avLst/>
              </a:prstGeom>
              <a:blipFill>
                <a:blip r:embed="rId3"/>
                <a:stretch>
                  <a:fillRect l="-1474" b="-2465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5" name="QO_3_BD.15_4#4831542fb?colgroup=16,4,4,4,4,4&amp;pid=4f625bdda&amp;color=0,0,0&amp;mp=1&amp;vtp=1&amp;bbb=1"/>
              <p:cNvGraphicFramePr>
                <a:graphicFrameLocks noGrp="1"/>
              </p:cNvGraphicFramePr>
              <p:nvPr>
                <p:extLst>
                  <p:ext uri="{D42A27DB-BD31-4B8C-83A1-F6EECF244321}">
                    <p14:modId xmlns:p14="http://schemas.microsoft.com/office/powerpoint/2010/main" val="3857290071"/>
                  </p:ext>
                </p:extLst>
              </p:nvPr>
            </p:nvGraphicFramePr>
            <p:xfrm>
              <a:off x="722376" y="1497653"/>
              <a:ext cx="10707624" cy="1749552"/>
            </p:xfrm>
            <a:graphic>
              <a:graphicData uri="http://schemas.openxmlformats.org/drawingml/2006/table">
                <a:tbl>
                  <a:tblPr/>
                  <a:tblGrid>
                    <a:gridCol w="4306824">
                      <a:extLst>
                        <a:ext uri="{9D8B030D-6E8A-4147-A177-3AD203B41FA5}">
                          <a16:colId xmlns:a16="http://schemas.microsoft.com/office/drawing/2014/main" val="20000"/>
                        </a:ext>
                      </a:extLst>
                    </a:gridCol>
                    <a:gridCol w="1280160">
                      <a:extLst>
                        <a:ext uri="{9D8B030D-6E8A-4147-A177-3AD203B41FA5}">
                          <a16:colId xmlns:a16="http://schemas.microsoft.com/office/drawing/2014/main" val="20001"/>
                        </a:ext>
                      </a:extLst>
                    </a:gridCol>
                    <a:gridCol w="1280160">
                      <a:extLst>
                        <a:ext uri="{9D8B030D-6E8A-4147-A177-3AD203B41FA5}">
                          <a16:colId xmlns:a16="http://schemas.microsoft.com/office/drawing/2014/main" val="20002"/>
                        </a:ext>
                      </a:extLst>
                    </a:gridCol>
                    <a:gridCol w="1280160">
                      <a:extLst>
                        <a:ext uri="{9D8B030D-6E8A-4147-A177-3AD203B41FA5}">
                          <a16:colId xmlns:a16="http://schemas.microsoft.com/office/drawing/2014/main" val="20003"/>
                        </a:ext>
                      </a:extLst>
                    </a:gridCol>
                    <a:gridCol w="1280160">
                      <a:extLst>
                        <a:ext uri="{9D8B030D-6E8A-4147-A177-3AD203B41FA5}">
                          <a16:colId xmlns:a16="http://schemas.microsoft.com/office/drawing/2014/main" val="20004"/>
                        </a:ext>
                      </a:extLst>
                    </a:gridCol>
                    <a:gridCol w="1280160">
                      <a:extLst>
                        <a:ext uri="{9D8B030D-6E8A-4147-A177-3AD203B41FA5}">
                          <a16:colId xmlns:a16="http://schemas.microsoft.com/office/drawing/2014/main" val="20005"/>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30072">
                    <a:tc>
                      <a:txBody>
                        <a:bodyPr/>
                        <a:lstStyle/>
                        <a:p>
                          <a:pPr algn="l" latinLnBrk="1" hangingPunct="0">
                            <a:lnSpc>
                              <a:spcPts val="32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1" i="0" dirty="0" smtClean="0">
                              <a:solidFill>
                                <a:srgbClr val="000000"/>
                              </a:solidFill>
                              <a:latin typeface="微软雅黑" pitchFamily="34" charset="0"/>
                              <a:ea typeface="微软雅黑" pitchFamily="34" charset="-122"/>
                              <a:cs typeface="微软雅黑" pitchFamily="34" charset="-120"/>
                            </a:rPr>
                            <a:t>完全分解所需</a:t>
                          </a:r>
                          <a:endParaRPr lang="en-US" altLang="zh-CN" sz="1200" dirty="0"/>
                        </a:p>
                        <a:p>
                          <a:pPr algn="l"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时间</a:t>
                          </a:r>
                          <a:r>
                            <a:rPr lang="en-US" altLang="zh-CN" sz="2000" b="1"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284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15" name="QO_3_BD.15_4#4831542fb?colgroup=16,4,4,4,4,4&amp;pid=4f625bdda&amp;color=0,0,0&amp;mp=1&amp;vtp=1&amp;bbb=1"/>
              <p:cNvGraphicFramePr>
                <a:graphicFrameLocks noGrp="1"/>
              </p:cNvGraphicFramePr>
              <p:nvPr>
                <p:extLst>
                  <p:ext uri="{D42A27DB-BD31-4B8C-83A1-F6EECF244321}">
                    <p14:modId xmlns:p14="http://schemas.microsoft.com/office/powerpoint/2010/main" val="3857290071"/>
                  </p:ext>
                </p:extLst>
              </p:nvPr>
            </p:nvGraphicFramePr>
            <p:xfrm>
              <a:off x="722376" y="1497653"/>
              <a:ext cx="10707624" cy="1749552"/>
            </p:xfrm>
            <a:graphic>
              <a:graphicData uri="http://schemas.openxmlformats.org/drawingml/2006/table">
                <a:tbl>
                  <a:tblPr/>
                  <a:tblGrid>
                    <a:gridCol w="4306824">
                      <a:extLst>
                        <a:ext uri="{9D8B030D-6E8A-4147-A177-3AD203B41FA5}">
                          <a16:colId xmlns:a16="http://schemas.microsoft.com/office/drawing/2014/main" val="20000"/>
                        </a:ext>
                      </a:extLst>
                    </a:gridCol>
                    <a:gridCol w="1280160">
                      <a:extLst>
                        <a:ext uri="{9D8B030D-6E8A-4147-A177-3AD203B41FA5}">
                          <a16:colId xmlns:a16="http://schemas.microsoft.com/office/drawing/2014/main" val="20001"/>
                        </a:ext>
                      </a:extLst>
                    </a:gridCol>
                    <a:gridCol w="1280160">
                      <a:extLst>
                        <a:ext uri="{9D8B030D-6E8A-4147-A177-3AD203B41FA5}">
                          <a16:colId xmlns:a16="http://schemas.microsoft.com/office/drawing/2014/main" val="20002"/>
                        </a:ext>
                      </a:extLst>
                    </a:gridCol>
                    <a:gridCol w="1280160">
                      <a:extLst>
                        <a:ext uri="{9D8B030D-6E8A-4147-A177-3AD203B41FA5}">
                          <a16:colId xmlns:a16="http://schemas.microsoft.com/office/drawing/2014/main" val="20003"/>
                        </a:ext>
                      </a:extLst>
                    </a:gridCol>
                    <a:gridCol w="1280160">
                      <a:extLst>
                        <a:ext uri="{9D8B030D-6E8A-4147-A177-3AD203B41FA5}">
                          <a16:colId xmlns:a16="http://schemas.microsoft.com/office/drawing/2014/main" val="20004"/>
                        </a:ext>
                      </a:extLst>
                    </a:gridCol>
                    <a:gridCol w="1280160">
                      <a:extLst>
                        <a:ext uri="{9D8B030D-6E8A-4147-A177-3AD203B41FA5}">
                          <a16:colId xmlns:a16="http://schemas.microsoft.com/office/drawing/2014/main" val="20005"/>
                        </a:ext>
                      </a:extLst>
                    </a:gridCol>
                  </a:tblGrid>
                  <a:tr h="45974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37143" t="-1316" r="-952" b="-303947"/>
                          </a:stretch>
                        </a:blipFill>
                      </a:tcPr>
                    </a:tc>
                    <a:extLst>
                      <a:ext uri="{0D108BD9-81ED-4DB2-BD59-A6C34878D82A}">
                        <a16:rowId xmlns:a16="http://schemas.microsoft.com/office/drawing/2014/main" val="10000"/>
                      </a:ext>
                    </a:extLst>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1" t="-102667" r="-148798" b="-208000"/>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3007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1" t="-110949" r="-148798" b="-13869"/>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284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mc:Choice xmlns:a14="http://schemas.microsoft.com/office/drawing/2010/main" Requires="a14">
          <p:sp>
            <p:nvSpPr>
              <p:cNvPr id="4" name="QB_4_BD.16_1#cc334518c?pid=4831542fb&amp;color=0,0,0&amp;vtp=1&amp;bbb=1"/>
              <p:cNvSpPr/>
              <p:nvPr/>
            </p:nvSpPr>
            <p:spPr>
              <a:xfrm>
                <a:off x="722376" y="3377253"/>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在实验一中属于</a:t>
                </a:r>
                <a:r>
                  <a:rPr lang="en-US" altLang="zh-CN" sz="2000" i="0" smtClean="0">
                    <a:solidFill>
                      <a:srgbClr val="000000"/>
                    </a:solidFill>
                    <a:latin typeface="SimSun" pitchFamily="34" charset="0"/>
                    <a:ea typeface="SimSun" pitchFamily="34" charset="-122"/>
                    <a:cs typeface="SimSun" pitchFamily="34" charset="-120"/>
                  </a:rPr>
                  <a:t>______</a:t>
                </a:r>
                <a:r>
                  <a:rPr lang="en-US" altLang="zh-CN" sz="2000" b="0" i="0" smtClean="0">
                    <a:solidFill>
                      <a:srgbClr val="000000"/>
                    </a:solidFill>
                    <a:latin typeface="微软雅黑" pitchFamily="34" charset="0"/>
                    <a:ea typeface="微软雅黑" pitchFamily="34" charset="-122"/>
                    <a:cs typeface="微软雅黑" pitchFamily="34" charset="-120"/>
                  </a:rPr>
                  <a:t>变量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在实验二中属于</a:t>
                </a:r>
                <a:r>
                  <a:rPr lang="en-US" altLang="zh-CN" sz="2000" i="0" smtClean="0">
                    <a:solidFill>
                      <a:srgbClr val="000000"/>
                    </a:solidFill>
                    <a:latin typeface="SimSun" pitchFamily="34" charset="0"/>
                    <a:ea typeface="SimSun" pitchFamily="34" charset="-122"/>
                    <a:cs typeface="SimSun" pitchFamily="34" charset="-120"/>
                  </a:rPr>
                  <a:t>____</a:t>
                </a:r>
                <a:r>
                  <a:rPr lang="en-US" altLang="zh-CN" sz="2000" b="0" i="0" smtClean="0">
                    <a:solidFill>
                      <a:srgbClr val="000000"/>
                    </a:solidFill>
                    <a:latin typeface="微软雅黑" pitchFamily="34" charset="0"/>
                    <a:ea typeface="微软雅黑" pitchFamily="34" charset="-122"/>
                    <a:cs typeface="微软雅黑" pitchFamily="34" charset="-120"/>
                  </a:rPr>
                  <a:t>变量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p:sp>
            <p:nvSpPr>
              <p:cNvPr id="4" name="QB_4_BD.16_1#cc334518c?pid=4831542fb&amp;color=0,0,0&amp;vtp=1&amp;bbb=1"/>
              <p:cNvSpPr>
                <a:spLocks noRot="1" noChangeAspect="1" noMove="1" noResize="1" noEditPoints="1" noAdjustHandles="1" noChangeArrowheads="1" noChangeShapeType="1" noTextEdit="1"/>
              </p:cNvSpPr>
              <p:nvPr/>
            </p:nvSpPr>
            <p:spPr>
              <a:xfrm>
                <a:off x="722376" y="3377253"/>
                <a:ext cx="10753344" cy="431800"/>
              </a:xfrm>
              <a:prstGeom prst="rect">
                <a:avLst/>
              </a:prstGeom>
              <a:blipFill>
                <a:blip r:embed="rId5"/>
                <a:stretch>
                  <a:fillRect l="-1474" t="-4225" b="-25352"/>
                </a:stretch>
              </a:blipFill>
              <a:ln/>
            </p:spPr>
            <p:txBody>
              <a:bodyPr/>
              <a:lstStyle/>
              <a:p>
                <a:r>
                  <a:rPr lang="zh-CN" altLang="en-US">
                    <a:noFill/>
                  </a:rPr>
                  <a:t> </a:t>
                </a:r>
              </a:p>
            </p:txBody>
          </p:sp>
        </mc:Fallback>
      </mc:AlternateContent>
      <p:sp>
        <p:nvSpPr>
          <p:cNvPr id="5" name="QB_4_AN.17_1#cc334518c.blank?pid=4831542fb&amp;color=0,0,0&amp;vpa=5&amp;vtp=1&amp;bbb=1"/>
          <p:cNvSpPr/>
          <p:nvPr/>
        </p:nvSpPr>
        <p:spPr>
          <a:xfrm>
            <a:off x="3483039" y="3339153"/>
            <a:ext cx="6921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无关</a:t>
            </a:r>
            <a:endParaRPr lang="en-US" altLang="zh-CN" sz="2000" dirty="0"/>
          </a:p>
        </p:txBody>
      </p:sp>
      <p:sp>
        <p:nvSpPr>
          <p:cNvPr id="6" name="QB_4_AN.18_1#cc334518c.blank?pid=4831542fb&amp;color=0,0,0&amp;vpa=6&amp;vtp=1"/>
          <p:cNvSpPr/>
          <p:nvPr/>
        </p:nvSpPr>
        <p:spPr>
          <a:xfrm>
            <a:off x="6785039" y="3339153"/>
            <a:ext cx="4381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自</a:t>
            </a:r>
            <a:endParaRPr lang="en-US" altLang="zh-CN" sz="2000" dirty="0"/>
          </a:p>
        </p:txBody>
      </p:sp>
      <mc:AlternateContent xmlns:mc="http://schemas.openxmlformats.org/markup-compatibility/2006">
        <mc:Choice xmlns:a14="http://schemas.microsoft.com/office/drawing/2010/main" Requires="a14">
          <p:sp>
            <p:nvSpPr>
              <p:cNvPr id="7" name="QB_4_AS.19_1#cc334518c?pid=4831542fb&amp;color=0,0,0&amp;vtp=1&amp;bbb=1&amp;hb=1"/>
              <p:cNvSpPr/>
              <p:nvPr/>
            </p:nvSpPr>
            <p:spPr>
              <a:xfrm>
                <a:off x="722376" y="3763206"/>
                <a:ext cx="10753344" cy="13970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实验一探究的是温度对酶活性的影响，该实验的自变量是温度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因变量是酶活性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淀粉的剩余量）。实验二探究的是过氧化氢酶作用的最适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，因此自变量是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因变量是过</a:t>
                </a: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氧化氢酶的活性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smtClean="0">
                    <a:solidFill>
                      <a:srgbClr val="000000"/>
                    </a:solidFill>
                    <a:latin typeface="微软雅黑" pitchFamily="34" charset="0"/>
                    <a:ea typeface="微软雅黑" pitchFamily="34" charset="-122"/>
                    <a:cs typeface="微软雅黑" pitchFamily="34" charset="-120"/>
                  </a:rPr>
                  <a:t>完全分解所需时间</a:t>
                </a:r>
                <a14:m>
                  <m:oMath xmlns:m="http://schemas.openxmlformats.org/officeDocument/2006/math">
                    <m:r>
                      <a:rPr lang="en-US" altLang="zh-CN" sz="2200" b="0" i="0" dirty="0" smtClean="0">
                        <a:solidFill>
                          <a:srgbClr val="639319"/>
                        </a:solidFill>
                        <a:latin typeface="Cambria Math" panose="02040503050406030204" pitchFamily="18" charset="0"/>
                        <a:ea typeface="微软雅黑" pitchFamily="34" charset="-122"/>
                        <a:cs typeface="微软雅黑" pitchFamily="34" charset="-120"/>
                      </a:rPr>
                      <m:t>)</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p:sp>
            <p:nvSpPr>
              <p:cNvPr id="7" name="QB_4_AS.19_1#cc334518c?pid=4831542fb&amp;color=0,0,0&amp;vtp=1&amp;bbb=1&amp;hb=1"/>
              <p:cNvSpPr>
                <a:spLocks noRot="1" noChangeAspect="1" noMove="1" noResize="1" noEditPoints="1" noAdjustHandles="1" noChangeArrowheads="1" noChangeShapeType="1" noTextEdit="1"/>
              </p:cNvSpPr>
              <p:nvPr/>
            </p:nvSpPr>
            <p:spPr>
              <a:xfrm>
                <a:off x="722376" y="3763206"/>
                <a:ext cx="10753344" cy="1397000"/>
              </a:xfrm>
              <a:prstGeom prst="rect">
                <a:avLst/>
              </a:prstGeom>
              <a:blipFill>
                <a:blip r:embed="rId6"/>
                <a:stretch>
                  <a:fillRect l="-1587" b="-742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4_BD.20_1#fb1f642f0?pid=4831542f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实验一中的对照组为</a:t>
            </a:r>
            <a:r>
              <a:rPr lang="en-US" altLang="zh-CN" sz="2000" i="0" smtClean="0">
                <a:solidFill>
                  <a:srgbClr val="000000"/>
                </a:solidFill>
                <a:latin typeface="SimSun" pitchFamily="34" charset="0"/>
                <a:ea typeface="SimSun" pitchFamily="34" charset="-122"/>
                <a:cs typeface="SimSun" pitchFamily="34" charset="-120"/>
              </a:rPr>
              <a:t>____</a:t>
            </a:r>
            <a:r>
              <a:rPr lang="en-US" altLang="zh-CN" sz="2000" b="0" i="0" smtClean="0">
                <a:solidFill>
                  <a:srgbClr val="000000"/>
                </a:solidFill>
                <a:latin typeface="微软雅黑" pitchFamily="34" charset="0"/>
                <a:ea typeface="微软雅黑" pitchFamily="34" charset="-122"/>
                <a:cs typeface="微软雅黑" pitchFamily="34" charset="-120"/>
              </a:rPr>
              <a:t>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4_AN.21_1#fb1f642f0.blank?pid=4831542fb&amp;color=0,0,0&amp;vpa=7&amp;vtp=1"/>
          <p:cNvSpPr/>
          <p:nvPr/>
        </p:nvSpPr>
        <p:spPr>
          <a:xfrm>
            <a:off x="3675126" y="931164"/>
            <a:ext cx="4381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乙</a:t>
            </a:r>
            <a:endParaRPr lang="en-US" altLang="zh-CN" sz="2000" dirty="0"/>
          </a:p>
        </p:txBody>
      </p:sp>
      <mc:AlternateContent xmlns:mc="http://schemas.openxmlformats.org/markup-compatibility/2006">
        <mc:Choice xmlns:a14="http://schemas.microsoft.com/office/drawing/2010/main" Requires="a14">
          <p:sp>
            <p:nvSpPr>
              <p:cNvPr id="4" name="QB_4_AS.22_1#fb1f642f0?pid=4831542fb&amp;color=0,0,0&amp;vtp=1&amp;bt=1&amp;bbb=1&amp;hb=1"/>
              <p:cNvSpPr/>
              <p:nvPr/>
            </p:nvSpPr>
            <p:spPr>
              <a:xfrm>
                <a:off x="722376" y="1363853"/>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探究温度对酶活性的影响实验中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 ℃</m:t>
                    </m:r>
                  </m:oMath>
                </a14:m>
                <a:r>
                  <a:rPr lang="en-US" altLang="zh-CN" sz="20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𝛼</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淀粉酶作用的最适温度，</a:t>
                </a:r>
                <a:r>
                  <a:rPr lang="en-US" altLang="zh-CN" sz="2000" b="0" i="0">
                    <a:solidFill>
                      <a:srgbClr val="000000"/>
                    </a:solidFill>
                    <a:latin typeface="微软雅黑" pitchFamily="34" charset="0"/>
                    <a:ea typeface="微软雅黑" pitchFamily="34" charset="-122"/>
                    <a:cs typeface="微软雅黑" pitchFamily="34" charset="-120"/>
                  </a:rPr>
                  <a:t>是实验前已知的</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故乙组的实验结果是另外两组的对照</a:t>
                </a:r>
                <a:r>
                  <a:rPr lang="en-US" altLang="zh-CN" sz="2000" b="0" i="0" dirty="0">
                    <a:solidFill>
                      <a:srgbClr val="000000"/>
                    </a:solidFill>
                    <a:latin typeface="微软雅黑" pitchFamily="34" charset="0"/>
                    <a:ea typeface="微软雅黑" pitchFamily="34" charset="-122"/>
                    <a:cs typeface="微软雅黑" pitchFamily="34" charset="-120"/>
                  </a:rPr>
                  <a:t>，为对照组。</a:t>
                </a:r>
                <a:endParaRPr lang="en-US" altLang="zh-CN" sz="2200" dirty="0"/>
              </a:p>
            </p:txBody>
          </p:sp>
        </mc:Choice>
        <mc:Fallback>
          <p:sp>
            <p:nvSpPr>
              <p:cNvPr id="4" name="QB_4_AS.22_1#fb1f642f0?pid=4831542fb&amp;color=0,0,0&amp;vtp=1&amp;bt=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a:blip r:embed="rId3"/>
                <a:stretch>
                  <a:fillRect l="-1587" r="-57" b="-1075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4_BD.23_1#8eed0e01e?pid=4831542f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（3）实验一的第</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smtClean="0">
                <a:solidFill>
                  <a:srgbClr val="000000"/>
                </a:solidFill>
                <a:latin typeface="微软雅黑" pitchFamily="34" charset="0"/>
                <a:ea typeface="微软雅黑" pitchFamily="34" charset="-122"/>
                <a:cs typeface="微软雅黑" pitchFamily="34" charset="-120"/>
              </a:rPr>
              <a:t>步最好选用</a:t>
            </a:r>
            <a:r>
              <a:rPr lang="en-US" altLang="zh-CN" sz="2000" i="0" smtClean="0">
                <a:solidFill>
                  <a:srgbClr val="000000"/>
                </a:solidFill>
                <a:latin typeface="SimSun" pitchFamily="34" charset="0"/>
                <a:ea typeface="SimSun" pitchFamily="34" charset="-122"/>
                <a:cs typeface="SimSun" pitchFamily="34" charset="-120"/>
              </a:rPr>
              <a:t>______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填试剂名称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测定单位时间内淀粉的</a:t>
            </a:r>
            <a:r>
              <a:rPr lang="en-US" altLang="zh-CN" sz="2000" i="0" smtClean="0">
                <a:solidFill>
                  <a:srgbClr val="000000"/>
                </a:solidFill>
                <a:latin typeface="SimSun" pitchFamily="34" charset="0"/>
                <a:ea typeface="SimSun" pitchFamily="34" charset="-122"/>
                <a:cs typeface="SimSun" pitchFamily="34" charset="-120"/>
              </a:rPr>
              <a:t>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4_AN.24_1#8eed0e01e.blank?pid=4831542fb&amp;color=0,0,0&amp;vpa=8&amp;vtp=1&amp;bbb=1"/>
          <p:cNvSpPr/>
          <p:nvPr/>
        </p:nvSpPr>
        <p:spPr>
          <a:xfrm>
            <a:off x="4183126" y="931164"/>
            <a:ext cx="6921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碘液</a:t>
            </a:r>
            <a:endParaRPr lang="en-US" altLang="zh-CN" sz="2000" dirty="0"/>
          </a:p>
        </p:txBody>
      </p:sp>
      <p:sp>
        <p:nvSpPr>
          <p:cNvPr id="4" name="QB_4_AN.25_1#8eed0e01e.blank?pid=4831542fb&amp;color=0,0,0&amp;vpa=9&amp;vtp=1&amp;bbb=1"/>
          <p:cNvSpPr/>
          <p:nvPr/>
        </p:nvSpPr>
        <p:spPr>
          <a:xfrm>
            <a:off x="9263126" y="931164"/>
            <a:ext cx="9461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剩余量</a:t>
            </a:r>
            <a:endParaRPr lang="en-US" altLang="zh-CN" sz="2000" dirty="0"/>
          </a:p>
        </p:txBody>
      </p:sp>
      <p:sp>
        <p:nvSpPr>
          <p:cNvPr id="5" name="QB_4_AS.26_1#8eed0e01e?pid=4831542fb&amp;color=0,0,0&amp;vtp=1&amp;bt=1&amp;bbb=1&amp;hb=1"/>
          <p:cNvSpPr/>
          <p:nvPr/>
        </p:nvSpPr>
        <p:spPr>
          <a:xfrm>
            <a:off x="722376" y="1409573"/>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由于斐林试剂检验还原糖需要水浴加热，会影响实验一的结果，因此实验一的第</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smtClean="0">
                <a:solidFill>
                  <a:srgbClr val="000000"/>
                </a:solidFill>
                <a:latin typeface="微软雅黑" pitchFamily="34" charset="0"/>
                <a:ea typeface="微软雅黑" pitchFamily="34" charset="-122"/>
                <a:cs typeface="微软雅黑" pitchFamily="34" charset="-120"/>
              </a:rPr>
              <a:t>步最好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选用碘液</a:t>
            </a:r>
            <a:r>
              <a:rPr lang="en-US" altLang="zh-CN" sz="2000" b="0" i="0" dirty="0">
                <a:solidFill>
                  <a:srgbClr val="000000"/>
                </a:solidFill>
                <a:latin typeface="微软雅黑" pitchFamily="34" charset="0"/>
                <a:ea typeface="微软雅黑" pitchFamily="34" charset="-122"/>
                <a:cs typeface="微软雅黑" pitchFamily="34" charset="-120"/>
              </a:rPr>
              <a:t>，测定单位时间内淀粉的剩余量，淀粉的剩余量越多，说明酶活性越低。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7_1#59356395e?pid=4831542fb&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（4）如将实验一的新鲜</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𝛼</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smtClean="0">
                    <a:solidFill>
                      <a:srgbClr val="000000"/>
                    </a:solidFill>
                    <a:latin typeface="微软雅黑" pitchFamily="34" charset="0"/>
                    <a:ea typeface="微软雅黑" pitchFamily="34" charset="-122"/>
                    <a:cs typeface="微软雅黑" pitchFamily="34" charset="-120"/>
                  </a:rPr>
                  <a:t>淀粉酶溶液和可溶性淀粉溶液换为新鲜肝脏研磨液和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溶液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认为是否科学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为什么</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i="0" smtClean="0">
                    <a:solidFill>
                      <a:srgbClr val="000000"/>
                    </a:solidFill>
                    <a:latin typeface="SimSun" pitchFamily="34" charset="0"/>
                    <a:ea typeface="SimSun" pitchFamily="34" charset="-122"/>
                    <a:cs typeface="SimSun" pitchFamily="34" charset="-120"/>
                  </a:rPr>
                  <a:t>_______________________________________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p:sp>
            <p:nvSpPr>
              <p:cNvPr id="2" name="QB_4_BD.27_1#59356395e?pid=4831542fb&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a:blip r:embed="rId3"/>
                <a:stretch>
                  <a:fillRect l="-1474" b="-11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28_1#59356395e.blank?pid=4831542fb&amp;color=0,0,0&amp;vpa=10&amp;vtp=1&amp;bbb=1"/>
              <p:cNvSpPr/>
              <p:nvPr/>
            </p:nvSpPr>
            <p:spPr>
              <a:xfrm>
                <a:off x="3538601" y="1472888"/>
                <a:ext cx="4859782" cy="317500"/>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不科学</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因为温度会直接影响</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smtClean="0">
                    <a:solidFill>
                      <a:srgbClr val="00B050"/>
                    </a:solidFill>
                    <a:latin typeface="微软雅黑" pitchFamily="34" charset="0"/>
                    <a:ea typeface="微软雅黑" pitchFamily="34" charset="-122"/>
                    <a:cs typeface="微软雅黑" pitchFamily="34" charset="-120"/>
                  </a:rPr>
                  <a:t>的分解</a:t>
                </a:r>
                <a:endParaRPr lang="en-US" altLang="zh-CN" sz="2000" dirty="0">
                  <a:solidFill>
                    <a:srgbClr val="00B050"/>
                  </a:solidFill>
                </a:endParaRPr>
              </a:p>
            </p:txBody>
          </p:sp>
        </mc:Choice>
        <mc:Fallback>
          <p:sp>
            <p:nvSpPr>
              <p:cNvPr id="3" name="QB_4_AN.28_1#59356395e.blank?pid=4831542fb&amp;color=0,0,0&amp;vpa=10&amp;vtp=1&amp;bbb=1"/>
              <p:cNvSpPr>
                <a:spLocks noRot="1" noChangeAspect="1" noMove="1" noResize="1" noEditPoints="1" noAdjustHandles="1" noChangeArrowheads="1" noChangeShapeType="1" noTextEdit="1"/>
              </p:cNvSpPr>
              <p:nvPr/>
            </p:nvSpPr>
            <p:spPr>
              <a:xfrm>
                <a:off x="3538601" y="1472888"/>
                <a:ext cx="4859782" cy="317500"/>
              </a:xfrm>
              <a:prstGeom prst="rect">
                <a:avLst/>
              </a:prstGeom>
              <a:blipFill>
                <a:blip r:embed="rId4"/>
                <a:stretch>
                  <a:fillRect l="-1504" t="-26923" r="-1378" b="-4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AS.29_1#59356395e?pid=4831542fb&amp;color=0,0,0&amp;vtp=1&amp;bt=1&amp;bbb=1&amp;hb=1"/>
              <p:cNvSpPr/>
              <p:nvPr/>
            </p:nvSpPr>
            <p:spPr>
              <a:xfrm>
                <a:off x="722376" y="1894528"/>
                <a:ext cx="10753344" cy="965200"/>
              </a:xfrm>
              <a:prstGeom prst="rect">
                <a:avLst/>
              </a:prstGeom>
              <a:noFill/>
              <a:ln/>
            </p:spPr>
            <p:txBody>
              <a:bodyPr wrap="none" lIns="0" tIns="0" rIns="0" bIns="0" rtlCol="0" anchor="t"/>
              <a:lstStyle/>
              <a:p>
                <a:pPr algn="l" latinLnBrk="1">
                  <a:lnSpc>
                    <a:spcPts val="4000"/>
                  </a:lnSpc>
                </a:pPr>
                <a:r>
                  <a:rPr lang="en-US" altLang="zh-CN" sz="2200" b="1" i="0">
                    <a:solidFill>
                      <a:srgbClr val="639319"/>
                    </a:solidFill>
                    <a:latin typeface="微软雅黑" pitchFamily="34" charset="0"/>
                    <a:ea typeface="微软雅黑" pitchFamily="34" charset="-122"/>
                    <a:cs typeface="微软雅黑" pitchFamily="34" charset="-120"/>
                  </a:rPr>
                  <a:t>解析</a:t>
                </a:r>
                <a:r>
                  <a:rPr lang="en-US" altLang="zh-CN" sz="2200" b="1" i="0">
                    <a:solidFill>
                      <a:srgbClr val="639319"/>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由于温度会直接影响</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smtClean="0">
                    <a:solidFill>
                      <a:srgbClr val="000000"/>
                    </a:solidFill>
                    <a:latin typeface="微软雅黑" pitchFamily="34" charset="0"/>
                    <a:ea typeface="微软雅黑" pitchFamily="34" charset="-122"/>
                    <a:cs typeface="微软雅黑" pitchFamily="34" charset="-120"/>
                  </a:rPr>
                  <a:t>的分解</a:t>
                </a:r>
                <a:r>
                  <a:rPr lang="en-US" altLang="zh-CN" sz="2000" b="0" i="0" dirty="0">
                    <a:solidFill>
                      <a:srgbClr val="000000"/>
                    </a:solidFill>
                    <a:latin typeface="微软雅黑" pitchFamily="34" charset="0"/>
                    <a:ea typeface="微软雅黑" pitchFamily="34" charset="-122"/>
                    <a:cs typeface="微软雅黑" pitchFamily="34" charset="-120"/>
                  </a:rPr>
                  <a:t>，因此实验一的新鲜</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𝛼</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淀粉酶溶液和可溶性淀粉溶液不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能换为新鲜肝脏研磨液和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溶液</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p:sp>
            <p:nvSpPr>
              <p:cNvPr id="4" name="QB_4_AS.29_1#59356395e?pid=4831542fb&amp;color=0,0,0&amp;vtp=1&amp;bt=1&amp;bbb=1&amp;hb=1"/>
              <p:cNvSpPr>
                <a:spLocks noRot="1" noChangeAspect="1" noMove="1" noResize="1" noEditPoints="1" noAdjustHandles="1" noChangeArrowheads="1" noChangeShapeType="1" noTextEdit="1"/>
              </p:cNvSpPr>
              <p:nvPr/>
            </p:nvSpPr>
            <p:spPr>
              <a:xfrm>
                <a:off x="722376" y="1894528"/>
                <a:ext cx="10753344" cy="965200"/>
              </a:xfrm>
              <a:prstGeom prst="rect">
                <a:avLst/>
              </a:prstGeom>
              <a:blipFill>
                <a:blip r:embed="rId5"/>
                <a:stretch>
                  <a:fillRect l="-1587" b="-1075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0_1#520a461df?pid=4831542fb&amp;color=0,0,0&amp;vtp=1&amp;bt=1&amp;bbb=1&amp;hb=1"/>
              <p:cNvSpPr/>
              <p:nvPr/>
            </p:nvSpPr>
            <p:spPr>
              <a:xfrm>
                <a:off x="722376" y="969264"/>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（5）分析实验二的结果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可得到的结论是</a:t>
                </a:r>
                <a:r>
                  <a:rPr lang="en-US" altLang="zh-CN" sz="2000" i="0" smtClean="0">
                    <a:solidFill>
                      <a:srgbClr val="000000"/>
                    </a:solidFill>
                    <a:latin typeface="SimSun" pitchFamily="34" charset="0"/>
                    <a:ea typeface="SimSun" pitchFamily="34" charset="-122"/>
                    <a:cs typeface="SimSun" pitchFamily="34" charset="-120"/>
                  </a:rPr>
                  <a:t>_______________________________________________</a:t>
                </a:r>
              </a:p>
              <a:p>
                <a:pPr latinLnBrk="1">
                  <a:lnSpc>
                    <a:spcPts val="3600"/>
                  </a:lnSpc>
                </a:pPr>
                <a:r>
                  <a:rPr lang="en-US" altLang="zh-CN" sz="2000" i="0" smtClean="0">
                    <a:solidFill>
                      <a:srgbClr val="000000"/>
                    </a:solidFill>
                    <a:latin typeface="SimSun" pitchFamily="34" charset="0"/>
                    <a:ea typeface="SimSun" pitchFamily="34" charset="-122"/>
                    <a:cs typeface="SimSun" pitchFamily="34" charset="-120"/>
                  </a:rPr>
                  <a:t>_____________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在该预实验的基础上要进一步探究该过氧化氢酶的最适</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，可在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为</a:t>
                </a:r>
                <a:r>
                  <a:rPr lang="en-US" altLang="zh-CN" sz="2000" i="0" smtClean="0">
                    <a:solidFill>
                      <a:srgbClr val="000000"/>
                    </a:solidFill>
                    <a:latin typeface="SimSun" pitchFamily="34" charset="0"/>
                    <a:ea typeface="SimSun" pitchFamily="34" charset="-122"/>
                    <a:cs typeface="SimSun" pitchFamily="34" charset="-120"/>
                  </a:rPr>
                  <a:t>______</a:t>
                </a:r>
                <a:r>
                  <a:rPr lang="en-US" altLang="zh-CN" sz="2000" b="0" i="0" smtClean="0">
                    <a:solidFill>
                      <a:srgbClr val="000000"/>
                    </a:solidFill>
                    <a:latin typeface="微软雅黑" pitchFamily="34" charset="0"/>
                    <a:ea typeface="微软雅黑" pitchFamily="34" charset="-122"/>
                    <a:cs typeface="微软雅黑" pitchFamily="34" charset="-120"/>
                  </a:rPr>
                  <a:t>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范围内设置更小梯度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p:sp>
            <p:nvSpPr>
              <p:cNvPr id="2" name="QB_4_BD.30_1#520a461df?pid=4831542fb&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a:blip r:embed="rId3"/>
                <a:stretch>
                  <a:fillRect l="-1474" r="-1020" b="-711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31_1#520a461df.blank?pid=4831542fb&amp;color=0,0,0&amp;vpa=11&amp;vtp=1&amp;bbb=1&amp;hb=1"/>
              <p:cNvSpPr/>
              <p:nvPr/>
            </p:nvSpPr>
            <p:spPr>
              <a:xfrm>
                <a:off x="722377" y="931164"/>
                <a:ext cx="10749631" cy="914400"/>
              </a:xfrm>
              <a:prstGeom prst="rect">
                <a:avLst/>
              </a:prstGeom>
              <a:noFill/>
              <a:ln/>
            </p:spPr>
            <p:txBody>
              <a:bodyPr wrap="square" lIns="0" tIns="0" rIns="0" bIns="0" rtlCol="0" anchor="t"/>
              <a:lstStyle/>
              <a:p>
                <a:pPr latinLnBrk="1">
                  <a:lnSpc>
                    <a:spcPts val="3600"/>
                  </a:lnSpc>
                </a:pPr>
                <a:r>
                  <a:rPr lang="en-US" altLang="zh-CN" sz="2000" b="1" i="0" smtClean="0">
                    <a:solidFill>
                      <a:srgbClr val="00B050"/>
                    </a:solidFill>
                    <a:latin typeface="SimSun" panose="02010600030101010101" pitchFamily="2" charset="-122"/>
                    <a:ea typeface="微软雅黑" pitchFamily="34" charset="-122"/>
                    <a:cs typeface="微软雅黑" pitchFamily="34" charset="-120"/>
                  </a:rPr>
                  <a:t>                                      </a:t>
                </a:r>
                <a:r>
                  <a:rPr lang="en-US" altLang="zh-CN" sz="2000" b="1" i="0" smtClean="0">
                    <a:solidFill>
                      <a:srgbClr val="00B050"/>
                    </a:solidFill>
                    <a:latin typeface="微软雅黑" pitchFamily="34" charset="0"/>
                    <a:ea typeface="微软雅黑" pitchFamily="34" charset="-122"/>
                    <a:cs typeface="微软雅黑" pitchFamily="34" charset="-120"/>
                  </a:rPr>
                  <a:t>该过氧化氢酶作用的最适</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𝐩𝐇</m:t>
                    </m:r>
                  </m:oMath>
                </a14:m>
                <a:r>
                  <a:rPr lang="en-US" altLang="zh-CN" sz="2000" b="1" i="0" dirty="0">
                    <a:solidFill>
                      <a:srgbClr val="00B050"/>
                    </a:solidFill>
                    <a:latin typeface="微软雅黑" pitchFamily="34" charset="0"/>
                    <a:ea typeface="微软雅黑" pitchFamily="34" charset="-122"/>
                    <a:cs typeface="微软雅黑" pitchFamily="34" charset="-120"/>
                  </a:rPr>
                  <a:t>约为7，</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𝐩𝐇</m:t>
                    </m:r>
                  </m:oMath>
                </a14:m>
                <a:r>
                  <a:rPr lang="en-US" altLang="zh-CN" sz="2000" b="1" i="0" smtClean="0">
                    <a:solidFill>
                      <a:srgbClr val="00B050"/>
                    </a:solidFill>
                    <a:latin typeface="微软雅黑" pitchFamily="34" charset="0"/>
                    <a:ea typeface="微软雅黑" pitchFamily="34" charset="-122"/>
                    <a:cs typeface="微软雅黑" pitchFamily="34" charset="-120"/>
                  </a:rPr>
                  <a:t>降低或升高</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酶活性均降低</a:t>
                </a:r>
                <a:endParaRPr lang="en-US" altLang="zh-CN" sz="2000" dirty="0">
                  <a:solidFill>
                    <a:srgbClr val="00B050"/>
                  </a:solidFill>
                </a:endParaRPr>
              </a:p>
            </p:txBody>
          </p:sp>
        </mc:Choice>
        <mc:Fallback>
          <p:sp>
            <p:nvSpPr>
              <p:cNvPr id="3" name="QB_4_AN.31_1#520a461df.blank?pid=4831542fb&amp;color=0,0,0&amp;vpa=11&amp;vtp=1&amp;bbb=1&amp;hb=1"/>
              <p:cNvSpPr>
                <a:spLocks noRot="1" noChangeAspect="1" noMove="1" noResize="1" noEditPoints="1" noAdjustHandles="1" noChangeArrowheads="1" noChangeShapeType="1" noTextEdit="1"/>
              </p:cNvSpPr>
              <p:nvPr/>
            </p:nvSpPr>
            <p:spPr>
              <a:xfrm>
                <a:off x="722377" y="931164"/>
                <a:ext cx="10749631" cy="914400"/>
              </a:xfrm>
              <a:prstGeom prst="rect">
                <a:avLst/>
              </a:prstGeom>
              <a:blipFill>
                <a:blip r:embed="rId4"/>
                <a:stretch>
                  <a:fillRect l="-1475" b="-10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AN.32_1#520a461df.blank?pid=4831542fb&amp;color=0,0,0&amp;vpa=12&amp;vtp=1&amp;bbb=1"/>
              <p:cNvSpPr/>
              <p:nvPr/>
            </p:nvSpPr>
            <p:spPr>
              <a:xfrm>
                <a:off x="10407714" y="1479486"/>
                <a:ext cx="688975" cy="317500"/>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𝟔</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𝟖</m:t>
                    </m:r>
                  </m:oMath>
                </a14:m>
                <a:r>
                  <a:rPr lang="en-US" altLang="zh-CN" sz="100" b="1" i="0" kern="0" spc="-99900" dirty="0" smtClean="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B_4_AN.32_1#520a461df.blank?pid=4831542fb&amp;color=0,0,0&amp;vpa=12&amp;vtp=1&amp;bbb=1"/>
              <p:cNvSpPr>
                <a:spLocks noRot="1" noChangeAspect="1" noMove="1" noResize="1" noEditPoints="1" noAdjustHandles="1" noChangeArrowheads="1" noChangeShapeType="1" noTextEdit="1"/>
              </p:cNvSpPr>
              <p:nvPr/>
            </p:nvSpPr>
            <p:spPr>
              <a:xfrm>
                <a:off x="10407714" y="1479486"/>
                <a:ext cx="688975" cy="317500"/>
              </a:xfrm>
              <a:prstGeom prst="rect">
                <a:avLst/>
              </a:prstGeom>
              <a:blipFill>
                <a:blip r:embed="rId5"/>
                <a:stretch>
                  <a:fillRect l="-3540" r="-3540" b="-19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4_AS.33_1#520a461df?pid=4831542fb&amp;color=0,0,0&amp;vtp=1&amp;bt=1&amp;bbb=1&amp;hb=1"/>
              <p:cNvSpPr/>
              <p:nvPr/>
            </p:nvSpPr>
            <p:spPr>
              <a:xfrm>
                <a:off x="722376" y="2349500"/>
                <a:ext cx="10753344" cy="18542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由实验二的结果可知，在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5∼7</m:t>
                    </m:r>
                  </m:oMath>
                </a14:m>
                <a:r>
                  <a:rPr lang="en-US" altLang="zh-CN" sz="2000" b="0" i="0" dirty="0">
                    <a:solidFill>
                      <a:srgbClr val="000000"/>
                    </a:solidFill>
                    <a:latin typeface="微软雅黑" pitchFamily="34" charset="0"/>
                    <a:ea typeface="微软雅黑" pitchFamily="34" charset="-122"/>
                    <a:cs typeface="微软雅黑" pitchFamily="34" charset="-120"/>
                  </a:rPr>
                  <a:t>时，随</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的升高该过氧化氢酶的活性逐渐升高，在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00" b="0" i="0" kern="0" spc="-99900" smtClean="0">
                  <a:solidFill>
                    <a:srgbClr val="FFFFFF"/>
                  </a:solidFill>
                  <a:latin typeface="微软雅黑" pitchFamily="34" charset="0"/>
                  <a:ea typeface="微软雅黑" pitchFamily="34" charset="-122"/>
                  <a:cs typeface="微软雅黑" pitchFamily="34" charset="-120"/>
                </a:endParaRP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7</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9</m:t>
                    </m:r>
                  </m:oMath>
                </a14:m>
                <a:r>
                  <a:rPr lang="en-US" altLang="zh-CN" sz="2000" b="0" i="0" dirty="0">
                    <a:solidFill>
                      <a:srgbClr val="000000"/>
                    </a:solidFill>
                    <a:latin typeface="微软雅黑" pitchFamily="34" charset="0"/>
                    <a:ea typeface="微软雅黑" pitchFamily="34" charset="-122"/>
                    <a:cs typeface="微软雅黑" pitchFamily="34" charset="-120"/>
                  </a:rPr>
                  <a:t>时，随</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的升高该过氧化氢酶的活性逐渐降低，说明该过氧化氢酶作用的最适</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约为</a:t>
                </a:r>
                <a:r>
                  <a:rPr lang="en-US" altLang="zh-CN" sz="2000" b="0" i="0">
                    <a:solidFill>
                      <a:srgbClr val="000000"/>
                    </a:solidFill>
                    <a:latin typeface="微软雅黑" pitchFamily="34" charset="0"/>
                    <a:ea typeface="微软雅黑" pitchFamily="34" charset="-122"/>
                    <a:cs typeface="微软雅黑" pitchFamily="34" charset="-120"/>
                  </a:rPr>
                  <a:t>7</a:t>
                </a:r>
                <a:r>
                  <a:rPr lang="en-US" altLang="zh-CN" sz="22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降低或升高酶活性均降低；在该预实验的基础上要进一步探究该过氧化氢酶的最适</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可在</a:t>
                </a: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6</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8</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的范围内设置更小梯度进行探究。</a:t>
                </a:r>
                <a:endParaRPr lang="en-US" altLang="zh-CN" sz="2200" dirty="0">
                  <a:solidFill>
                    <a:srgbClr val="000000"/>
                  </a:solidFill>
                </a:endParaRPr>
              </a:p>
            </p:txBody>
          </p:sp>
        </mc:Choice>
        <mc:Fallback>
          <p:sp>
            <p:nvSpPr>
              <p:cNvPr id="5" name="QB_4_AS.33_1#520a461df?pid=4831542fb&amp;color=0,0,0&amp;vtp=1&amp;bt=1&amp;bbb=1&amp;hb=1"/>
              <p:cNvSpPr>
                <a:spLocks noRot="1" noChangeAspect="1" noMove="1" noResize="1" noEditPoints="1" noAdjustHandles="1" noChangeArrowheads="1" noChangeShapeType="1" noTextEdit="1"/>
              </p:cNvSpPr>
              <p:nvPr/>
            </p:nvSpPr>
            <p:spPr>
              <a:xfrm>
                <a:off x="722376" y="2349500"/>
                <a:ext cx="10753344" cy="1854200"/>
              </a:xfrm>
              <a:prstGeom prst="rect">
                <a:avLst/>
              </a:prstGeom>
              <a:blipFill>
                <a:blip r:embed="rId6"/>
                <a:stretch>
                  <a:fillRect l="-1587" r="-1587" b="-524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3_EX.34_1#4831542fb?pid=4f625bdda&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p:txBody>
      </p:sp>
      <p:pic>
        <p:nvPicPr>
          <p:cNvPr id="3" name="QO_3_EX.34_2#4831542fb?pid=4f625bdd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1563312"/>
            <a:ext cx="5879592" cy="429768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4f625bdda.fixed?pid=0fec88924&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4f625bdda.fixed?pid=0fec8892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素养提升集训1——实验探究题</a:t>
            </a:r>
            <a:endParaRPr lang="en-US" altLang="zh-CN" sz="4400" dirty="0"/>
          </a:p>
        </p:txBody>
      </p:sp>
      <p:pic>
        <p:nvPicPr>
          <p:cNvPr id="4" name="C_2#4f625bdda.fixed?pid=0fec8892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2_BD#4f625bdda.fixed?pid=0fec88924&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刷难关</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3_BD.35_1#f3683e326?pid=4f625bdda&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［河北冀州中学2025高一上期中］</a:t>
            </a:r>
            <a:r>
              <a:rPr lang="en-US" altLang="zh-CN" sz="2000" b="0" i="0" dirty="0">
                <a:solidFill>
                  <a:srgbClr val="000000"/>
                </a:solidFill>
                <a:latin typeface="微软雅黑" pitchFamily="34" charset="0"/>
                <a:ea typeface="微软雅黑" pitchFamily="34" charset="-122"/>
                <a:cs typeface="微软雅黑" pitchFamily="34" charset="-120"/>
              </a:rPr>
              <a:t>大棚种植在现代农业生产中得到广泛使用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其最大优点是在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人为干预下</a:t>
            </a:r>
            <a:r>
              <a:rPr lang="en-US" altLang="zh-CN" sz="2000" b="0" i="0" dirty="0">
                <a:solidFill>
                  <a:srgbClr val="000000"/>
                </a:solidFill>
                <a:latin typeface="微软雅黑" pitchFamily="34" charset="0"/>
                <a:ea typeface="微软雅黑" pitchFamily="34" charset="-122"/>
                <a:cs typeface="微软雅黑" pitchFamily="34" charset="-120"/>
              </a:rPr>
              <a:t>，在一定范围内控制农作物的生活环境，减少农作物对自然环境的依赖性，</a:t>
            </a:r>
            <a:r>
              <a:rPr lang="en-US" altLang="zh-CN" sz="2000" b="0" i="0">
                <a:solidFill>
                  <a:srgbClr val="000000"/>
                </a:solidFill>
                <a:latin typeface="微软雅黑" pitchFamily="34" charset="0"/>
                <a:ea typeface="微软雅黑" pitchFamily="34" charset="-122"/>
                <a:cs typeface="微软雅黑" pitchFamily="34" charset="-120"/>
              </a:rPr>
              <a:t>提高产量</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现有甲</a:t>
            </a:r>
            <a:r>
              <a:rPr lang="en-US" altLang="zh-CN" sz="2000" b="0" i="0" dirty="0">
                <a:solidFill>
                  <a:srgbClr val="000000"/>
                </a:solidFill>
                <a:latin typeface="微软雅黑" pitchFamily="34" charset="0"/>
                <a:ea typeface="微软雅黑" pitchFamily="34" charset="-122"/>
                <a:cs typeface="微软雅黑" pitchFamily="34" charset="-120"/>
              </a:rPr>
              <a:t>、乙两种农作物，在管理方法一致的条件下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大棚种植时甲农作物的产量明显高于乙农作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物</a:t>
            </a:r>
            <a:r>
              <a:rPr lang="en-US" altLang="zh-CN" sz="2000" b="0" i="0" dirty="0">
                <a:solidFill>
                  <a:srgbClr val="000000"/>
                </a:solidFill>
                <a:latin typeface="微软雅黑" pitchFamily="34" charset="0"/>
                <a:ea typeface="微软雅黑" pitchFamily="34" charset="-122"/>
                <a:cs typeface="微软雅黑" pitchFamily="34" charset="-120"/>
              </a:rPr>
              <a:t>，但在大田种植时甲、乙两种农作物的产量无明显差异。根据上述资料回答下列问题：</a:t>
            </a:r>
            <a:endParaRPr lang="en-US" altLang="zh-CN" sz="2000" dirty="0">
              <a:solidFill>
                <a:srgbClr val="000000"/>
              </a:solidFill>
            </a:endParaRPr>
          </a:p>
        </p:txBody>
      </p:sp>
      <p:sp>
        <p:nvSpPr>
          <p:cNvPr id="3" name="QB_4_BD.36_1#4726d6a0f?pid=f3683e326&amp;color=0,0,0&amp;vtp=1&amp;bbb=1"/>
          <p:cNvSpPr/>
          <p:nvPr/>
        </p:nvSpPr>
        <p:spPr>
          <a:xfrm>
            <a:off x="722376" y="2847062"/>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（1）在大棚种植中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影响农作物光合速率的主要因素是</a:t>
            </a:r>
            <a:r>
              <a:rPr lang="en-US" altLang="zh-CN" sz="2000" i="0" smtClean="0">
                <a:solidFill>
                  <a:srgbClr val="000000"/>
                </a:solidFill>
                <a:latin typeface="SimSun" pitchFamily="34" charset="0"/>
                <a:ea typeface="SimSun" pitchFamily="34" charset="-122"/>
                <a:cs typeface="SimSun" pitchFamily="34" charset="-120"/>
              </a:rPr>
              <a:t>_________</a:t>
            </a:r>
            <a:r>
              <a:rPr lang="en-US" altLang="zh-CN" sz="2000" b="0" i="0" smtClean="0">
                <a:solidFill>
                  <a:srgbClr val="000000"/>
                </a:solidFill>
                <a:latin typeface="微软雅黑" pitchFamily="34" charset="0"/>
                <a:ea typeface="微软雅黑" pitchFamily="34" charset="-122"/>
                <a:cs typeface="微软雅黑" pitchFamily="34" charset="-120"/>
              </a:rPr>
              <a:t>和</a:t>
            </a:r>
            <a:r>
              <a:rPr lang="en-US" altLang="zh-CN" sz="2000" i="0" smtClean="0">
                <a:solidFill>
                  <a:srgbClr val="000000"/>
                </a:solidFill>
                <a:latin typeface="SimSun" pitchFamily="34" charset="0"/>
                <a:ea typeface="SimSun" pitchFamily="34" charset="-122"/>
                <a:cs typeface="SimSun" pitchFamily="34" charset="-120"/>
              </a:rPr>
              <a:t>__________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4_AN.37_1#4726d6a0f.blank?pid=f3683e326&amp;color=0,0,0&amp;vpa=13&amp;vtp=1&amp;bbb=1"/>
              <p:cNvSpPr/>
              <p:nvPr/>
            </p:nvSpPr>
            <p:spPr>
              <a:xfrm>
                <a:off x="6939026" y="2899352"/>
                <a:ext cx="1144016" cy="317500"/>
              </a:xfrm>
              <a:prstGeom prst="rect">
                <a:avLst/>
              </a:prstGeom>
              <a:noFill/>
              <a:ln/>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smtClean="0">
                    <a:solidFill>
                      <a:srgbClr val="00B050"/>
                    </a:solidFill>
                    <a:latin typeface="微软雅黑" pitchFamily="34" charset="0"/>
                    <a:ea typeface="微软雅黑" pitchFamily="34" charset="-122"/>
                    <a:cs typeface="微软雅黑" pitchFamily="34" charset="-120"/>
                  </a:rPr>
                  <a:t>浓度</a:t>
                </a:r>
                <a:endParaRPr lang="en-US" altLang="zh-CN" sz="100" dirty="0">
                  <a:solidFill>
                    <a:srgbClr val="00B050"/>
                  </a:solidFill>
                </a:endParaRPr>
              </a:p>
            </p:txBody>
          </p:sp>
        </mc:Choice>
        <mc:Fallback>
          <p:sp>
            <p:nvSpPr>
              <p:cNvPr id="4" name="QB_4_AN.37_1#4726d6a0f.blank?pid=f3683e326&amp;color=0,0,0&amp;vpa=13&amp;vtp=1&amp;bbb=1"/>
              <p:cNvSpPr>
                <a:spLocks noRot="1" noChangeAspect="1" noMove="1" noResize="1" noEditPoints="1" noAdjustHandles="1" noChangeArrowheads="1" noChangeShapeType="1" noTextEdit="1"/>
              </p:cNvSpPr>
              <p:nvPr/>
            </p:nvSpPr>
            <p:spPr>
              <a:xfrm>
                <a:off x="6939026" y="2899352"/>
                <a:ext cx="1144016" cy="317500"/>
              </a:xfrm>
              <a:prstGeom prst="rect">
                <a:avLst/>
              </a:prstGeom>
              <a:blipFill>
                <a:blip r:embed="rId3"/>
                <a:stretch>
                  <a:fillRect t="-26923" r="-5851" b="-42308"/>
                </a:stretch>
              </a:blipFill>
              <a:ln/>
            </p:spPr>
            <p:txBody>
              <a:bodyPr/>
              <a:lstStyle/>
              <a:p>
                <a:r>
                  <a:rPr lang="zh-CN" altLang="en-US">
                    <a:noFill/>
                  </a:rPr>
                  <a:t> </a:t>
                </a:r>
              </a:p>
            </p:txBody>
          </p:sp>
        </mc:Fallback>
      </mc:AlternateContent>
      <p:sp>
        <p:nvSpPr>
          <p:cNvPr id="5" name="QB_4_AN.38_1#4726d6a0f.blank?pid=f3683e326&amp;color=0,0,0&amp;vpa=14&amp;vtp=1&amp;bbb=1"/>
          <p:cNvSpPr/>
          <p:nvPr/>
        </p:nvSpPr>
        <p:spPr>
          <a:xfrm>
            <a:off x="8374126" y="2808962"/>
            <a:ext cx="12001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光照强度</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4_AS.39_1#4726d6a0f?pid=f3683e326&amp;color=0,0,0&amp;vtp=1&amp;bt=1&amp;bbb=1&amp;hb=1"/>
              <p:cNvSpPr/>
              <p:nvPr/>
            </p:nvSpPr>
            <p:spPr>
              <a:xfrm>
                <a:off x="722376" y="3291401"/>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与大田种植相比，大棚内的空气流通性较差，且塑料薄膜对光线的透过有一定的影响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此</a:t>
                </a:r>
                <a:r>
                  <a:rPr lang="en-US" altLang="zh-CN" sz="2000" b="0" i="0" dirty="0">
                    <a:solidFill>
                      <a:srgbClr val="000000"/>
                    </a:solidFill>
                    <a:latin typeface="微软雅黑" pitchFamily="34" charset="0"/>
                    <a:ea typeface="微软雅黑" pitchFamily="34" charset="-122"/>
                    <a:cs typeface="微软雅黑" pitchFamily="34" charset="-120"/>
                  </a:rPr>
                  <a:t>，在温室大棚种植中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影响农作物光合速率的主要因素是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浓度和光照强度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p:sp>
            <p:nvSpPr>
              <p:cNvPr id="6" name="QB_4_AS.39_1#4726d6a0f?pid=f3683e326&amp;color=0,0,0&amp;vtp=1&amp;bt=1&amp;bbb=1&amp;hb=1"/>
              <p:cNvSpPr>
                <a:spLocks noRot="1" noChangeAspect="1" noMove="1" noResize="1" noEditPoints="1" noAdjustHandles="1" noChangeArrowheads="1" noChangeShapeType="1" noTextEdit="1"/>
              </p:cNvSpPr>
              <p:nvPr/>
            </p:nvSpPr>
            <p:spPr>
              <a:xfrm>
                <a:off x="722376" y="3291401"/>
                <a:ext cx="10753344" cy="965200"/>
              </a:xfrm>
              <a:prstGeom prst="rect">
                <a:avLst/>
              </a:prstGeom>
              <a:blipFill>
                <a:blip r:embed="rId4"/>
                <a:stretch>
                  <a:fillRect l="-1587" r="-227" b="-1075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40_1#d491c90d1?sp=1&amp;pid=f3683e326&amp;color=0,0,0&amp;vtp=1&amp;bt=1&amp;bbb=1&amp;hb=1"/>
              <p:cNvSpPr/>
              <p:nvPr/>
            </p:nvSpPr>
            <p:spPr>
              <a:xfrm>
                <a:off x="722376" y="972000"/>
                <a:ext cx="10753344" cy="5283200"/>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（2）根据上述大棚种植时甲、乙两种农作物的产量不同的观点，</a:t>
                </a:r>
                <a:r>
                  <a:rPr lang="en-US" altLang="zh-CN" sz="2000" b="0" i="0">
                    <a:solidFill>
                      <a:srgbClr val="000000"/>
                    </a:solidFill>
                    <a:latin typeface="微软雅黑" pitchFamily="34" charset="0"/>
                    <a:ea typeface="微软雅黑" pitchFamily="34" charset="-122"/>
                    <a:cs typeface="微软雅黑" pitchFamily="34" charset="-120"/>
                  </a:rPr>
                  <a:t>某同学做了一个实验探究方案</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具体如下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实验目的</a:t>
                </a:r>
                <a:r>
                  <a:rPr lang="en-US" altLang="zh-CN" sz="2000" b="0" i="0" dirty="0">
                    <a:solidFill>
                      <a:srgbClr val="000000"/>
                    </a:solidFill>
                    <a:latin typeface="微软雅黑" pitchFamily="34" charset="0"/>
                    <a:ea typeface="微软雅黑" pitchFamily="34" charset="-122"/>
                    <a:cs typeface="微软雅黑" pitchFamily="34" charset="-120"/>
                  </a:rPr>
                  <a:t>：探究甲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乙两种农作物的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利用率是否存在差异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实验步骤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第一步</a:t>
                </a:r>
                <a:r>
                  <a:rPr lang="en-US" altLang="zh-CN" sz="2000" b="0" i="0" dirty="0">
                    <a:solidFill>
                      <a:srgbClr val="000000"/>
                    </a:solidFill>
                    <a:latin typeface="微软雅黑" pitchFamily="34" charset="0"/>
                    <a:ea typeface="微软雅黑" pitchFamily="34" charset="-122"/>
                    <a:cs typeface="微软雅黑" pitchFamily="34" charset="-120"/>
                  </a:rPr>
                  <a:t>：选择生长状态相似的甲、乙两种农作物的幼苗若干。</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第二步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将两种农作物分别置于</a:t>
                </a:r>
                <a:r>
                  <a:rPr lang="en-US" altLang="zh-CN" sz="2000" i="0" smtClean="0">
                    <a:solidFill>
                      <a:srgbClr val="000000"/>
                    </a:solidFill>
                    <a:latin typeface="SimSun" pitchFamily="34" charset="0"/>
                    <a:ea typeface="SimSun" pitchFamily="34" charset="-122"/>
                    <a:cs typeface="SimSun" pitchFamily="34" charset="-120"/>
                  </a:rPr>
                  <a:t>_____________________________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在光照、温度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水分均适宜</a:t>
                </a: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的条件下培养一段时间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第三步</a:t>
                </a:r>
                <a:r>
                  <a:rPr lang="en-US" altLang="zh-CN" sz="2000" b="0" i="0" dirty="0">
                    <a:solidFill>
                      <a:srgbClr val="000000"/>
                    </a:solidFill>
                    <a:latin typeface="微软雅黑" pitchFamily="34" charset="0"/>
                    <a:ea typeface="微软雅黑" pitchFamily="34" charset="-122"/>
                    <a:cs typeface="微软雅黑" pitchFamily="34" charset="-120"/>
                  </a:rPr>
                  <a:t>，观察和记录两种农作物幼苗的生长状态。</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实验现象及结论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若</a:t>
                </a:r>
                <a:r>
                  <a:rPr lang="en-US" altLang="zh-CN" sz="2000" i="0" smtClean="0">
                    <a:solidFill>
                      <a:srgbClr val="000000"/>
                    </a:solidFill>
                    <a:latin typeface="SimSun" pitchFamily="34" charset="0"/>
                    <a:ea typeface="SimSun" pitchFamily="34" charset="-122"/>
                    <a:cs typeface="SimSun" pitchFamily="34" charset="-120"/>
                  </a:rPr>
                  <a:t>______________________________________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则甲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乙两种农作物对环境中</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的利用率相同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若</a:t>
                </a:r>
                <a:r>
                  <a:rPr lang="en-US" altLang="zh-CN" sz="2000" i="0" smtClean="0">
                    <a:solidFill>
                      <a:srgbClr val="000000"/>
                    </a:solidFill>
                    <a:latin typeface="SimSun" pitchFamily="34" charset="0"/>
                    <a:ea typeface="SimSun" pitchFamily="34" charset="-122"/>
                    <a:cs typeface="SimSun" pitchFamily="34" charset="-120"/>
                  </a:rPr>
                  <a:t>________________________________________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200"/>
                  </a:lnSpc>
                </a:pPr>
                <a:r>
                  <a:rPr lang="en-US" altLang="zh-CN" sz="2000" b="0" i="0" smtClean="0">
                    <a:solidFill>
                      <a:srgbClr val="000000"/>
                    </a:solidFill>
                    <a:latin typeface="微软雅黑" pitchFamily="34" charset="0"/>
                    <a:ea typeface="微软雅黑" pitchFamily="34" charset="-122"/>
                    <a:cs typeface="微软雅黑" pitchFamily="34" charset="-120"/>
                  </a:rPr>
                  <a:t>则甲种农作物对环境中</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的利用率高于乙种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p:sp>
            <p:nvSpPr>
              <p:cNvPr id="2" name="QB_4_BD.40_1#d491c90d1?sp=1&amp;pid=f3683e326&amp;color=0,0,0&amp;vtp=1&amp;bt=1&amp;bbb=1&amp;hb=1"/>
              <p:cNvSpPr>
                <a:spLocks noRot="1" noChangeAspect="1" noMove="1" noResize="1" noEditPoints="1" noAdjustHandles="1" noChangeArrowheads="1" noChangeShapeType="1" noTextEdit="1"/>
              </p:cNvSpPr>
              <p:nvPr/>
            </p:nvSpPr>
            <p:spPr>
              <a:xfrm>
                <a:off x="722376" y="972000"/>
                <a:ext cx="10753344" cy="5283200"/>
              </a:xfrm>
              <a:prstGeom prst="rect">
                <a:avLst/>
              </a:prstGeom>
              <a:blipFill>
                <a:blip r:embed="rId3"/>
                <a:stretch>
                  <a:fillRect l="-1474" t="-346" r="-2154" b="-21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41_1#d491c90d1.blank?pid=f3683e326&amp;color=0,0,0&amp;vpa=15&amp;vtp=1&amp;bbb=1"/>
              <p:cNvSpPr/>
              <p:nvPr/>
            </p:nvSpPr>
            <p:spPr>
              <a:xfrm>
                <a:off x="4249801" y="3014668"/>
                <a:ext cx="3684016" cy="317500"/>
              </a:xfrm>
              <a:prstGeom prst="rect">
                <a:avLst/>
              </a:prstGeom>
              <a:noFill/>
              <a:ln/>
            </p:spPr>
            <p:txBody>
              <a:bodyPr wrap="none" lIns="0" tIns="0" rIns="0" bIns="0" rtlCol="0" anchor="t"/>
              <a:lstStyle/>
              <a:p>
                <a:pPr algn="ctr" latinLnBrk="1">
                  <a:lnSpc>
                    <a:spcPts val="2500"/>
                  </a:lnSpc>
                </a:pPr>
                <a:r>
                  <a:rPr lang="en-US" altLang="zh-CN" sz="2000" b="1" i="0" smtClean="0">
                    <a:solidFill>
                      <a:srgbClr val="00B050"/>
                    </a:solidFill>
                    <a:latin typeface="微软雅黑" pitchFamily="34" charset="0"/>
                    <a:ea typeface="微软雅黑" pitchFamily="34" charset="-122"/>
                    <a:cs typeface="微软雅黑" pitchFamily="34" charset="-120"/>
                  </a:rPr>
                  <a:t>初始</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smtClean="0">
                    <a:solidFill>
                      <a:srgbClr val="00B050"/>
                    </a:solidFill>
                    <a:latin typeface="微软雅黑" pitchFamily="34" charset="0"/>
                    <a:ea typeface="微软雅黑" pitchFamily="34" charset="-122"/>
                    <a:cs typeface="微软雅黑" pitchFamily="34" charset="-120"/>
                  </a:rPr>
                  <a:t>浓度适宜的密闭装置内</a:t>
                </a:r>
                <a:endParaRPr lang="en-US" altLang="zh-CN" sz="2000" dirty="0">
                  <a:solidFill>
                    <a:srgbClr val="00B050"/>
                  </a:solidFill>
                </a:endParaRPr>
              </a:p>
            </p:txBody>
          </p:sp>
        </mc:Choice>
        <mc:Fallback>
          <p:sp>
            <p:nvSpPr>
              <p:cNvPr id="3" name="QB_4_AN.41_1#d491c90d1.blank?pid=f3683e326&amp;color=0,0,0&amp;vpa=15&amp;vtp=1&amp;bbb=1"/>
              <p:cNvSpPr>
                <a:spLocks noRot="1" noChangeAspect="1" noMove="1" noResize="1" noEditPoints="1" noAdjustHandles="1" noChangeArrowheads="1" noChangeShapeType="1" noTextEdit="1"/>
              </p:cNvSpPr>
              <p:nvPr/>
            </p:nvSpPr>
            <p:spPr>
              <a:xfrm>
                <a:off x="4249801" y="3014668"/>
                <a:ext cx="3684016" cy="317500"/>
              </a:xfrm>
              <a:prstGeom prst="rect">
                <a:avLst/>
              </a:prstGeom>
              <a:blipFill>
                <a:blip r:embed="rId4"/>
                <a:stretch>
                  <a:fillRect l="-1987" t="-26923" r="-1987" b="-42308"/>
                </a:stretch>
              </a:blipFill>
              <a:ln/>
            </p:spPr>
            <p:txBody>
              <a:bodyPr/>
              <a:lstStyle/>
              <a:p>
                <a:r>
                  <a:rPr lang="zh-CN" altLang="en-US">
                    <a:noFill/>
                  </a:rPr>
                  <a:t> </a:t>
                </a:r>
              </a:p>
            </p:txBody>
          </p:sp>
        </mc:Fallback>
      </mc:AlternateContent>
      <p:sp>
        <p:nvSpPr>
          <p:cNvPr id="4" name="QB_4_AN.42_1#d491c90d1.blank?pid=f3683e326&amp;color=0,0,0&amp;vpa=16&amp;vtp=1&amp;bbb=1"/>
          <p:cNvSpPr/>
          <p:nvPr/>
        </p:nvSpPr>
        <p:spPr>
          <a:xfrm>
            <a:off x="985901" y="4598612"/>
            <a:ext cx="4756150" cy="406400"/>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甲、乙两种农作物幼苗的生长状态无差异</a:t>
            </a:r>
            <a:endParaRPr lang="en-US" altLang="zh-CN" sz="2000" dirty="0">
              <a:solidFill>
                <a:srgbClr val="00B050"/>
              </a:solidFill>
            </a:endParaRPr>
          </a:p>
        </p:txBody>
      </p:sp>
      <p:sp>
        <p:nvSpPr>
          <p:cNvPr id="5" name="QB_4_AN.43_1#d491c90d1.blank?pid=f3683e326&amp;color=0,0,0&amp;vpa=17&amp;vtp=1&amp;bbb=1"/>
          <p:cNvSpPr/>
          <p:nvPr/>
        </p:nvSpPr>
        <p:spPr>
          <a:xfrm>
            <a:off x="985901" y="5411412"/>
            <a:ext cx="5010150" cy="406400"/>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甲种农作物幼苗的生长状态好于乙种农作物</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44_1#d491c90d1?pid=f3683e326&amp;color=0,0,0&amp;vtp=1&amp;bt=1&amp;bbb=1&amp;hb=1"/>
              <p:cNvSpPr/>
              <p:nvPr/>
            </p:nvSpPr>
            <p:spPr>
              <a:xfrm>
                <a:off x="722376" y="972000"/>
                <a:ext cx="10753344" cy="36830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该实验的目的是探究大棚种植时甲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乙两种农作物的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利用率是否存在差异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自变量是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农作物的种类</a:t>
                </a:r>
                <a:r>
                  <a:rPr lang="en-US" altLang="zh-CN" sz="2000" b="0" i="0" dirty="0">
                    <a:solidFill>
                      <a:srgbClr val="000000"/>
                    </a:solidFill>
                    <a:latin typeface="微软雅黑" pitchFamily="34" charset="0"/>
                    <a:ea typeface="微软雅黑" pitchFamily="34" charset="-122"/>
                    <a:cs typeface="微软雅黑" pitchFamily="34" charset="-120"/>
                  </a:rPr>
                  <a:t>，因变量是农作物幼苗的生长状态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而在实验过程中对农作物生长有影响的无关变</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量应控制相同且适宜</a:t>
                </a:r>
                <a:r>
                  <a:rPr lang="en-US" altLang="zh-CN" sz="2000" b="0" i="0" dirty="0">
                    <a:solidFill>
                      <a:srgbClr val="000000"/>
                    </a:solidFill>
                    <a:latin typeface="微软雅黑" pitchFamily="34" charset="0"/>
                    <a:ea typeface="微软雅黑" pitchFamily="34" charset="-122"/>
                    <a:cs typeface="微软雅黑" pitchFamily="34" charset="-120"/>
                  </a:rPr>
                  <a:t>。根据实验设计应遵循对照原则和单一变量原则可推知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本实验步骤的第二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步应为将甲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乙两种农作物置于初始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浓度适宜的密闭装置内</a:t>
                </a:r>
                <a:r>
                  <a:rPr lang="en-US" altLang="zh-CN" sz="2000" b="0" i="0" dirty="0">
                    <a:solidFill>
                      <a:srgbClr val="000000"/>
                    </a:solidFill>
                    <a:latin typeface="微软雅黑" pitchFamily="34" charset="0"/>
                    <a:ea typeface="微软雅黑" pitchFamily="34" charset="-122"/>
                    <a:cs typeface="微软雅黑" pitchFamily="34" charset="-120"/>
                  </a:rPr>
                  <a:t>，在光照、温度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水分均适宜的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条件下培养一段时间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实验现象及结论</a:t>
                </a:r>
                <a:r>
                  <a:rPr lang="en-US" altLang="zh-CN" sz="2000" b="0" i="0" dirty="0">
                    <a:solidFill>
                      <a:srgbClr val="000000"/>
                    </a:solidFill>
                    <a:latin typeface="微软雅黑" pitchFamily="34" charset="0"/>
                    <a:ea typeface="微软雅黑" pitchFamily="34" charset="-122"/>
                    <a:cs typeface="微软雅黑" pitchFamily="34" charset="-120"/>
                  </a:rPr>
                  <a:t>：若甲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乙两种农作物对环境中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的利用率相同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则两种农作物幼苗的生长状</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态无差异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若甲种农作物对环境中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的利用率高于乙种农作物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则甲种农作物幼苗的生长状态好</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于乙种农作物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p:sp>
            <p:nvSpPr>
              <p:cNvPr id="2" name="QB_4_AS.44_1#d491c90d1?pid=f3683e326&amp;color=0,0,0&amp;vtp=1&amp;bt=1&amp;bbb=1&amp;hb=1"/>
              <p:cNvSpPr>
                <a:spLocks noRot="1" noChangeAspect="1" noMove="1" noResize="1" noEditPoints="1" noAdjustHandles="1" noChangeArrowheads="1" noChangeShapeType="1" noTextEdit="1"/>
              </p:cNvSpPr>
              <p:nvPr/>
            </p:nvSpPr>
            <p:spPr>
              <a:xfrm>
                <a:off x="722376" y="972000"/>
                <a:ext cx="10753344" cy="3683000"/>
              </a:xfrm>
              <a:prstGeom prst="rect">
                <a:avLst/>
              </a:prstGeom>
              <a:blipFill>
                <a:blip r:embed="rId3"/>
                <a:stretch>
                  <a:fillRect l="-1587" r="-794" b="-264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B_4_BD.45_1#9f0e1cd8f?pid=f3683e32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（3）某小组根据上述实验结论推测，甲、乙植株中干重大的光合作用生产的有机物更多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谈谈</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你对此观点的认识：</a:t>
            </a:r>
            <a:r>
              <a:rPr lang="en-US" altLang="zh-CN" sz="2000" i="0" smtClean="0">
                <a:solidFill>
                  <a:srgbClr val="000000"/>
                </a:solidFill>
                <a:latin typeface="SimSun" pitchFamily="34" charset="0"/>
                <a:ea typeface="SimSun" pitchFamily="34" charset="-122"/>
                <a:cs typeface="SimSun" pitchFamily="34" charset="-120"/>
              </a:rPr>
              <a:t>__________________________________________________________________</a:t>
            </a:r>
          </a:p>
          <a:p>
            <a:pPr latinLnBrk="1">
              <a:lnSpc>
                <a:spcPts val="3600"/>
              </a:lnSpc>
            </a:pPr>
            <a:r>
              <a:rPr lang="en-US" altLang="zh-CN" sz="2000" i="0" smtClean="0">
                <a:solidFill>
                  <a:srgbClr val="000000"/>
                </a:solidFill>
                <a:latin typeface="SimSun" pitchFamily="34" charset="0"/>
                <a:ea typeface="SimSun" pitchFamily="34" charset="-122"/>
                <a:cs typeface="SimSun" pitchFamily="34" charset="-120"/>
              </a:rPr>
              <a:t>____________________________________________________________________________________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4_AN.46_1#9f0e1cd8f.blank?pid=f3683e326&amp;color=0,0,0&amp;vpa=18&amp;vtp=1&amp;bbb=1&amp;hb=1"/>
          <p:cNvSpPr/>
          <p:nvPr/>
        </p:nvSpPr>
        <p:spPr>
          <a:xfrm>
            <a:off x="722377" y="1391100"/>
            <a:ext cx="10749631" cy="914400"/>
          </a:xfrm>
          <a:prstGeom prst="rect">
            <a:avLst/>
          </a:prstGeom>
          <a:noFill/>
          <a:ln/>
        </p:spPr>
        <p:txBody>
          <a:bodyPr wrap="square" lIns="0" tIns="0" rIns="0" bIns="0" rtlCol="0" anchor="t"/>
          <a:lstStyle/>
          <a:p>
            <a:pPr latinLnBrk="1">
              <a:lnSpc>
                <a:spcPct val="150000"/>
              </a:lnSpc>
            </a:pPr>
            <a:r>
              <a:rPr lang="en-US" altLang="zh-CN" sz="2000" b="1" i="0" smtClean="0">
                <a:solidFill>
                  <a:srgbClr val="00B050"/>
                </a:solidFill>
                <a:latin typeface="SimSun" panose="02010600030101010101" pitchFamily="2" charset="-122"/>
                <a:ea typeface="微软雅黑" pitchFamily="34" charset="-122"/>
                <a:cs typeface="微软雅黑" pitchFamily="34" charset="-120"/>
              </a:rPr>
              <a:t>                   </a:t>
            </a:r>
            <a:r>
              <a:rPr lang="en-US" altLang="zh-CN" sz="2000" b="1" i="0" smtClean="0">
                <a:solidFill>
                  <a:srgbClr val="00B050"/>
                </a:solidFill>
                <a:latin typeface="微软雅黑" pitchFamily="34" charset="0"/>
                <a:ea typeface="微软雅黑" pitchFamily="34" charset="-122"/>
                <a:cs typeface="微软雅黑" pitchFamily="34" charset="-120"/>
              </a:rPr>
              <a:t>该观点错误</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植株干重是光合作用产生有机物量与呼吸作用消耗有机物量的差值</a:t>
            </a:r>
            <a:r>
              <a:rPr lang="en-US" altLang="zh-CN" sz="2000" b="1" i="0" dirty="0">
                <a:solidFill>
                  <a:srgbClr val="00B050"/>
                </a:solidFill>
                <a:latin typeface="微软雅黑" pitchFamily="34" charset="0"/>
                <a:ea typeface="微软雅黑" pitchFamily="34" charset="-122"/>
                <a:cs typeface="微软雅黑" pitchFamily="34" charset="-120"/>
              </a:rPr>
              <a:t>，植株干重较大也可能是光合作用强度差异不大，而呼吸消耗量较少所致（答案合理即可）</a:t>
            </a:r>
            <a:endParaRPr lang="en-US" altLang="zh-CN" sz="2000" dirty="0"/>
          </a:p>
        </p:txBody>
      </p:sp>
      <p:sp>
        <p:nvSpPr>
          <p:cNvPr id="4" name="QB_4_AS.47_1#9f0e1cd8f?pid=f3683e326&amp;color=0,0,0&amp;vtp=1&amp;bt=1&amp;bbb=1&amp;hb=1"/>
          <p:cNvSpPr/>
          <p:nvPr/>
        </p:nvSpPr>
        <p:spPr>
          <a:xfrm>
            <a:off x="722376" y="2397448"/>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植株干重是光合作用产生的有机物量与呼吸作用消耗的有机物量的差值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所以某小组根据</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上述实验结论推测的</a:t>
            </a:r>
            <a:r>
              <a:rPr lang="en-US" altLang="zh-CN" sz="2000" b="0" i="0" dirty="0">
                <a:solidFill>
                  <a:srgbClr val="000000"/>
                </a:solidFill>
                <a:latin typeface="微软雅黑" pitchFamily="34" charset="0"/>
                <a:ea typeface="微软雅黑" pitchFamily="34" charset="-122"/>
                <a:cs typeface="微软雅黑" pitchFamily="34" charset="-120"/>
              </a:rPr>
              <a:t>“甲、乙植株中干重大的光合作用生产的有机物更多”的观点是错误的。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pic>
        <p:nvPicPr>
          <p:cNvPr id="2" name="QO_3_BD.48_1#e918952aa?htil=2&amp;pid=4f625bdda&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14307" y="1054296"/>
            <a:ext cx="3017520" cy="41422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3_BD.48_2#e918952aa?htil=2&amp;sp=1&amp;pid=4f625bdda&amp;color=0,0,0&amp;vtp=1&amp;bt=1&amp;bbb=1&amp;hb=1"/>
          <p:cNvSpPr/>
          <p:nvPr/>
        </p:nvSpPr>
        <p:spPr>
          <a:xfrm>
            <a:off x="722376" y="972000"/>
            <a:ext cx="7607808"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7.如图表示用洋葱作为实验材料的三个实验的操作流程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回答下列问</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4_BD.49_1#2f70f62ca?htil=2&amp;sp=1&amp;pid=e918952aa&amp;color=0,0,0&amp;vtp=1&amp;bbb=1&amp;hb=1"/>
          <p:cNvSpPr/>
          <p:nvPr/>
        </p:nvSpPr>
        <p:spPr>
          <a:xfrm>
            <a:off x="722376" y="1932662"/>
            <a:ext cx="7607808" cy="3708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（1）步骤A表示研磨提取洋葱叶肉细胞中的色素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研磨后过滤获得</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滤液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在研钵中可以加入的是</a:t>
            </a:r>
            <a:r>
              <a:rPr lang="en-US" altLang="zh-CN" sz="2000" i="0" smtClean="0">
                <a:solidFill>
                  <a:srgbClr val="000000"/>
                </a:solidFill>
                <a:latin typeface="SimSun" pitchFamily="34" charset="0"/>
                <a:ea typeface="SimSun" pitchFamily="34" charset="-122"/>
                <a:cs typeface="SimSun" pitchFamily="34" charset="-120"/>
              </a:rPr>
              <a:t>__________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将色素提取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液进行过滤时漏斗中要放入</a:t>
            </a:r>
            <a:r>
              <a:rPr lang="en-US" altLang="zh-CN" sz="2000" i="0" smtClean="0">
                <a:solidFill>
                  <a:srgbClr val="000000"/>
                </a:solidFill>
                <a:latin typeface="SimSun" pitchFamily="34" charset="0"/>
                <a:ea typeface="SimSun" pitchFamily="34" charset="-122"/>
                <a:cs typeface="SimSun" pitchFamily="34" charset="-120"/>
              </a:rPr>
              <a:t>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剪碎的洋葱绿叶</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②少量的二氧化硅</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少量的碳酸钙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④无水乙醇</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⑤层析液</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微软雅黑" pitchFamily="34" charset="-122"/>
                <a:cs typeface="微软雅黑" pitchFamily="34" charset="-120"/>
              </a:rPr>
              <a:t>单层尼龙布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⑦定性滤纸</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⑧单层纱布</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若滤纸条出现的现象如图中甲所示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造成这一结果的原因可能是</a:t>
            </a:r>
          </a:p>
          <a:p>
            <a:pPr latinLnBrk="1">
              <a:lnSpc>
                <a:spcPts val="3600"/>
              </a:lnSpc>
            </a:pPr>
            <a:r>
              <a:rPr lang="en-US" altLang="zh-CN" sz="2000" i="0" smtClean="0">
                <a:solidFill>
                  <a:srgbClr val="000000"/>
                </a:solidFill>
                <a:latin typeface="SimSun" pitchFamily="34" charset="0"/>
                <a:ea typeface="SimSun" pitchFamily="34" charset="-122"/>
                <a:cs typeface="SimSun" pitchFamily="34" charset="-120"/>
              </a:rPr>
              <a:t>________________________________________________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B_4_AN.50_1#2f70f62ca.blank?pid=e918952aa&amp;color=0,0,0&amp;vpa=19&amp;vtp=1&amp;bbb=1"/>
          <p:cNvSpPr/>
          <p:nvPr/>
        </p:nvSpPr>
        <p:spPr>
          <a:xfrm>
            <a:off x="4033901" y="2351762"/>
            <a:ext cx="1200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①②③④</a:t>
            </a:r>
            <a:endParaRPr lang="en-US" altLang="zh-CN" sz="2000" dirty="0"/>
          </a:p>
        </p:txBody>
      </p:sp>
      <p:sp>
        <p:nvSpPr>
          <p:cNvPr id="6" name="QB_4_AN.51_1#2f70f62ca.blank?pid=e918952aa&amp;color=0,0,0&amp;vpa=20&amp;vtp=1"/>
          <p:cNvSpPr/>
          <p:nvPr/>
        </p:nvSpPr>
        <p:spPr>
          <a:xfrm>
            <a:off x="3779901" y="2808962"/>
            <a:ext cx="438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⑥</a:t>
            </a:r>
            <a:endParaRPr lang="en-US" altLang="zh-CN" sz="2000" dirty="0"/>
          </a:p>
        </p:txBody>
      </p:sp>
      <p:sp>
        <p:nvSpPr>
          <p:cNvPr id="7" name="QB_4_AN.52_1#2f70f62ca.blank?pid=e918952aa&amp;color=0,0,0&amp;vpa=21&amp;vtp=1&amp;bbb=1"/>
          <p:cNvSpPr/>
          <p:nvPr/>
        </p:nvSpPr>
        <p:spPr>
          <a:xfrm>
            <a:off x="731901" y="5145762"/>
            <a:ext cx="6026150" cy="457200"/>
          </a:xfrm>
          <a:prstGeom prst="rect">
            <a:avLst/>
          </a:prstGeom>
          <a:noFill/>
          <a:ln/>
        </p:spPr>
        <p:txBody>
          <a:bodyPr wrap="none" lIns="0" tIns="0" rIns="0" bIns="0" rtlCol="0" anchor="t"/>
          <a:lstStyle/>
          <a:p>
            <a:pPr algn="ct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洋葱绿叶放置时间过久发黄</a:t>
            </a:r>
            <a:r>
              <a:rPr lang="en-US" altLang="zh-CN" sz="2000" b="1" i="0" dirty="0">
                <a:solidFill>
                  <a:srgbClr val="00B050"/>
                </a:solidFill>
                <a:latin typeface="微软雅黑" pitchFamily="34" charset="0"/>
                <a:ea typeface="微软雅黑" pitchFamily="34" charset="-122"/>
                <a:cs typeface="微软雅黑" pitchFamily="34" charset="-120"/>
              </a:rPr>
              <a:t>；研磨时没有添加碳酸钙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53_1#2f70f62ca?pid=e918952a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在研磨提取洋葱叶肉细胞中的色素时，应向研钵中加入剪碎的洋葱绿叶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再加入少量的二</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氧化硅使研磨更充分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加入少量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smtClean="0">
                    <a:solidFill>
                      <a:srgbClr val="000000"/>
                    </a:solidFill>
                    <a:latin typeface="微软雅黑" pitchFamily="34" charset="0"/>
                    <a:ea typeface="微软雅黑" pitchFamily="34" charset="-122"/>
                    <a:cs typeface="微软雅黑" pitchFamily="34" charset="-120"/>
                  </a:rPr>
                  <a:t>防止研磨中色素被破坏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加入无水乙醇提取绿叶中的色素</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研磨后过滤时</a:t>
                </a:r>
                <a:r>
                  <a:rPr lang="en-US" altLang="zh-CN" sz="2000" b="0" i="0" dirty="0">
                    <a:solidFill>
                      <a:srgbClr val="000000"/>
                    </a:solidFill>
                    <a:latin typeface="微软雅黑" pitchFamily="34" charset="0"/>
                    <a:ea typeface="微软雅黑" pitchFamily="34" charset="-122"/>
                    <a:cs typeface="微软雅黑" pitchFamily="34" charset="-120"/>
                  </a:rPr>
                  <a:t>，漏斗基部放一块单层尼龙布进行过滤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图中甲所示滤纸条上只有叶黄素和胡萝卜</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素两条色素带</a:t>
                </a:r>
                <a:r>
                  <a:rPr lang="en-US" altLang="zh-CN" sz="2000" b="0" i="0" dirty="0">
                    <a:solidFill>
                      <a:srgbClr val="000000"/>
                    </a:solidFill>
                    <a:latin typeface="微软雅黑" pitchFamily="34" charset="0"/>
                    <a:ea typeface="微软雅黑" pitchFamily="34" charset="-122"/>
                    <a:cs typeface="微软雅黑" pitchFamily="34" charset="-120"/>
                  </a:rPr>
                  <a:t>，缺少叶绿素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和叶绿素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的色素带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造成这一结果的原因可能是洋葱绿叶放置时间</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过久发黄</a:t>
                </a:r>
                <a:r>
                  <a:rPr lang="en-US" altLang="zh-CN" sz="2000" b="0" i="0" dirty="0">
                    <a:solidFill>
                      <a:srgbClr val="000000"/>
                    </a:solidFill>
                    <a:latin typeface="微软雅黑" pitchFamily="34" charset="0"/>
                    <a:ea typeface="微软雅黑" pitchFamily="34" charset="-122"/>
                    <a:cs typeface="微软雅黑" pitchFamily="34" charset="-120"/>
                  </a:rPr>
                  <a:t>；研磨时没有添加碳酸钙，使叶绿素被破坏。</a:t>
                </a:r>
                <a:endParaRPr lang="en-US" altLang="zh-CN" sz="2200" dirty="0"/>
              </a:p>
            </p:txBody>
          </p:sp>
        </mc:Choice>
        <mc:Fallback>
          <p:sp>
            <p:nvSpPr>
              <p:cNvPr id="2" name="QB_4_AS.53_1#2f70f62ca?pid=e918952aa&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a:blip r:embed="rId3"/>
                <a:stretch>
                  <a:fillRect l="-1587" r="-2551" b="-423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54_1#a08c37caf?pid=e918952aa&amp;color=0,0,0&amp;vtp=1&amp;bt=1&amp;bbb=1&amp;hb=1"/>
              <p:cNvSpPr/>
              <p:nvPr/>
            </p:nvSpPr>
            <p:spPr>
              <a:xfrm>
                <a:off x="722376" y="969264"/>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（2）观察洋葱根尖分生区组织细胞有丝分裂实验中，</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smtClean="0">
                    <a:solidFill>
                      <a:srgbClr val="000000"/>
                    </a:solidFill>
                    <a:latin typeface="微软雅黑" pitchFamily="34" charset="0"/>
                    <a:ea typeface="微软雅黑" pitchFamily="34" charset="-122"/>
                    <a:cs typeface="微软雅黑" pitchFamily="34" charset="-120"/>
                  </a:rPr>
                  <a:t>的步骤为</a:t>
                </a:r>
                <a:r>
                  <a:rPr lang="en-US" altLang="zh-CN" sz="2000" i="0" smtClean="0">
                    <a:solidFill>
                      <a:srgbClr val="000000"/>
                    </a:solidFill>
                    <a:latin typeface="SimSun" pitchFamily="34" charset="0"/>
                    <a:ea typeface="SimSun" pitchFamily="34" charset="-122"/>
                    <a:cs typeface="SimSun" pitchFamily="34" charset="-120"/>
                  </a:rPr>
                  <a:t>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实验可选择的染液有质量浓度为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0.01 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mL</m:t>
                    </m:r>
                  </m:oMath>
                </a14:m>
                <a:r>
                  <a:rPr lang="en-US" altLang="zh-CN" sz="20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的甲紫溶液或醋酸洋红液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均为</a:t>
                </a:r>
                <a:r>
                  <a:rPr lang="en-US" altLang="zh-CN" sz="2000" i="0" smtClean="0">
                    <a:solidFill>
                      <a:srgbClr val="000000"/>
                    </a:solidFill>
                    <a:latin typeface="SimSun" pitchFamily="34" charset="0"/>
                    <a:ea typeface="SimSun" pitchFamily="34" charset="-122"/>
                    <a:cs typeface="SimSun" pitchFamily="34" charset="-120"/>
                  </a:rPr>
                  <a:t>______</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填“酸性”或“碱性”）染液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视野中观察到最多的应是处于</a:t>
                </a:r>
                <a:r>
                  <a:rPr lang="en-US" altLang="zh-CN" sz="2000" i="0" smtClean="0">
                    <a:solidFill>
                      <a:srgbClr val="000000"/>
                    </a:solidFill>
                    <a:latin typeface="SimSun" pitchFamily="34" charset="0"/>
                    <a:ea typeface="SimSun" pitchFamily="34" charset="-122"/>
                    <a:cs typeface="SimSun" pitchFamily="34" charset="-120"/>
                  </a:rPr>
                  <a:t>____________</a:t>
                </a:r>
                <a:r>
                  <a:rPr lang="en-US" altLang="zh-CN" sz="2000" b="0" i="0" smtClean="0">
                    <a:solidFill>
                      <a:srgbClr val="000000"/>
                    </a:solidFill>
                    <a:latin typeface="微软雅黑" pitchFamily="34" charset="0"/>
                    <a:ea typeface="微软雅黑" pitchFamily="34" charset="-122"/>
                    <a:cs typeface="微软雅黑" pitchFamily="34" charset="-120"/>
                  </a:rPr>
                  <a:t>期的细胞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实验过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程中</a:t>
                </a:r>
                <a:r>
                  <a:rPr lang="en-US" altLang="zh-CN" sz="2000" b="0" i="0" dirty="0">
                    <a:solidFill>
                      <a:srgbClr val="000000"/>
                    </a:solidFill>
                    <a:latin typeface="微软雅黑" pitchFamily="34" charset="0"/>
                    <a:ea typeface="微软雅黑" pitchFamily="34" charset="-122"/>
                    <a:cs typeface="微软雅黑" pitchFamily="34" charset="-120"/>
                  </a:rPr>
                  <a:t>，若视野中细胞重叠，从解离的角度分析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可能的原因是</a:t>
                </a:r>
                <a:r>
                  <a:rPr lang="en-US" altLang="zh-CN" sz="2000" i="0" smtClean="0">
                    <a:solidFill>
                      <a:srgbClr val="000000"/>
                    </a:solidFill>
                    <a:latin typeface="SimSun" pitchFamily="34" charset="0"/>
                    <a:ea typeface="SimSun" pitchFamily="34" charset="-122"/>
                    <a:cs typeface="SimSun" pitchFamily="34" charset="-120"/>
                  </a:rPr>
                  <a:t>______________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p:sp>
            <p:nvSpPr>
              <p:cNvPr id="2" name="QB_4_BD.54_1#a08c37caf?pid=e918952aa&amp;color=0,0,0&amp;vtp=1&amp;bt=1&amp;bbb=1&amp;hb=1"/>
              <p:cNvSpPr>
                <a:spLocks noRot="1" noChangeAspect="1" noMove="1" noResize="1" noEditPoints="1" noAdjustHandles="1" noChangeArrowheads="1" noChangeShapeType="1" noTextEdit="1"/>
              </p:cNvSpPr>
              <p:nvPr/>
            </p:nvSpPr>
            <p:spPr>
              <a:xfrm>
                <a:off x="722376" y="969264"/>
                <a:ext cx="10753344" cy="1828800"/>
              </a:xfrm>
              <a:prstGeom prst="rect">
                <a:avLst/>
              </a:prstGeom>
              <a:blipFill>
                <a:blip r:embed="rId3"/>
                <a:stretch>
                  <a:fillRect l="-1474" r="-1417" b="-5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55_1#a08c37caf.blank?pid=e918952aa&amp;color=0,0,0&amp;vpa=22&amp;vtp=1&amp;bbb=1"/>
              <p:cNvSpPr/>
              <p:nvPr/>
            </p:nvSpPr>
            <p:spPr>
              <a:xfrm>
                <a:off x="7908989" y="1012952"/>
                <a:ext cx="3240088" cy="317500"/>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解离</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漂洗</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染色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制片</a:t>
                </a:r>
                <a:endParaRPr lang="en-US" altLang="zh-CN" sz="2000" dirty="0">
                  <a:solidFill>
                    <a:srgbClr val="00B050"/>
                  </a:solidFill>
                </a:endParaRPr>
              </a:p>
            </p:txBody>
          </p:sp>
        </mc:Choice>
        <mc:Fallback>
          <p:sp>
            <p:nvSpPr>
              <p:cNvPr id="3" name="QB_4_AN.55_1#a08c37caf.blank?pid=e918952aa&amp;color=0,0,0&amp;vpa=22&amp;vtp=1&amp;bbb=1"/>
              <p:cNvSpPr>
                <a:spLocks noRot="1" noChangeAspect="1" noMove="1" noResize="1" noEditPoints="1" noAdjustHandles="1" noChangeArrowheads="1" noChangeShapeType="1" noTextEdit="1"/>
              </p:cNvSpPr>
              <p:nvPr/>
            </p:nvSpPr>
            <p:spPr>
              <a:xfrm>
                <a:off x="7908989" y="1012952"/>
                <a:ext cx="3240088" cy="317500"/>
              </a:xfrm>
              <a:prstGeom prst="rect">
                <a:avLst/>
              </a:prstGeom>
              <a:blipFill>
                <a:blip r:embed="rId4"/>
                <a:stretch>
                  <a:fillRect l="-1880" t="-26923" r="-2068" b="-44231"/>
                </a:stretch>
              </a:blipFill>
              <a:ln/>
            </p:spPr>
            <p:txBody>
              <a:bodyPr/>
              <a:lstStyle/>
              <a:p>
                <a:r>
                  <a:rPr lang="zh-CN" altLang="en-US">
                    <a:noFill/>
                  </a:rPr>
                  <a:t> </a:t>
                </a:r>
              </a:p>
            </p:txBody>
          </p:sp>
        </mc:Fallback>
      </mc:AlternateContent>
      <p:sp>
        <p:nvSpPr>
          <p:cNvPr id="4" name="QB_4_AN.56_1#a08c37caf.blank?pid=e918952aa&amp;color=0,0,0&amp;vpa=23&amp;vtp=1&amp;bbb=1"/>
          <p:cNvSpPr/>
          <p:nvPr/>
        </p:nvSpPr>
        <p:spPr>
          <a:xfrm>
            <a:off x="10355326" y="1388364"/>
            <a:ext cx="692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碱性</a:t>
            </a:r>
            <a:endParaRPr lang="en-US" altLang="zh-CN" sz="2000" dirty="0">
              <a:solidFill>
                <a:srgbClr val="00B050"/>
              </a:solidFill>
            </a:endParaRPr>
          </a:p>
        </p:txBody>
      </p:sp>
      <p:sp>
        <p:nvSpPr>
          <p:cNvPr id="5" name="QB_4_AN.57_1#a08c37caf.blank?pid=e918952aa&amp;color=0,0,0&amp;vpa=24&amp;vtp=1&amp;bbb=1"/>
          <p:cNvSpPr/>
          <p:nvPr/>
        </p:nvSpPr>
        <p:spPr>
          <a:xfrm>
            <a:off x="7843901" y="1845564"/>
            <a:ext cx="1454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（分裂）间</a:t>
            </a:r>
            <a:endParaRPr lang="en-US" altLang="zh-CN" sz="2000" dirty="0">
              <a:solidFill>
                <a:srgbClr val="00B050"/>
              </a:solidFill>
            </a:endParaRPr>
          </a:p>
        </p:txBody>
      </p:sp>
      <p:sp>
        <p:nvSpPr>
          <p:cNvPr id="6" name="QB_4_AN.58_1#a08c37caf.blank?pid=e918952aa&amp;color=0,0,0&amp;vpa=25&amp;vtp=1&amp;bbb=1"/>
          <p:cNvSpPr/>
          <p:nvPr/>
        </p:nvSpPr>
        <p:spPr>
          <a:xfrm>
            <a:off x="7589901" y="2302764"/>
            <a:ext cx="1708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解离时间过短</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4_AS.59_1#a08c37caf?pid=e918952aa&amp;color=0,0,0&amp;vtp=1&amp;bt=1&amp;bbb=1&amp;hb=1"/>
              <p:cNvSpPr/>
              <p:nvPr/>
            </p:nvSpPr>
            <p:spPr>
              <a:xfrm>
                <a:off x="722376" y="28067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观察洋葱根尖分生区组织细胞有丝分裂的实验中，制作装片的步骤为解离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漂洗</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染色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endParaRPr lang="en-US" altLang="zh-CN" sz="2000" b="0" i="0" smtClean="0">
                  <a:solidFill>
                    <a:srgbClr val="000000"/>
                  </a:solidFill>
                  <a:latin typeface="SimSun" pitchFamily="34" charset="0"/>
                  <a:ea typeface="SimSun" pitchFamily="34" charset="-122"/>
                  <a:cs typeface="SimSun" pitchFamily="34" charset="-120"/>
                </a:endParaRP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制片</a:t>
                </a:r>
                <a:r>
                  <a:rPr lang="en-US" altLang="zh-CN" sz="2000" b="0" i="0" dirty="0">
                    <a:solidFill>
                      <a:srgbClr val="000000"/>
                    </a:solidFill>
                    <a:latin typeface="微软雅黑" pitchFamily="34" charset="0"/>
                    <a:ea typeface="微软雅黑" pitchFamily="34" charset="-122"/>
                    <a:cs typeface="微软雅黑" pitchFamily="34" charset="-120"/>
                  </a:rPr>
                  <a:t>。由于染色体易被碱性染料着色，故实验可选择的质量浓度为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0.01 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mL</m:t>
                    </m:r>
                  </m:oMath>
                </a14:m>
                <a:r>
                  <a:rPr lang="en-US" altLang="zh-CN" sz="20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的甲紫</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溶液或醋酸洋红液</a:t>
                </a:r>
                <a:r>
                  <a:rPr lang="en-US" altLang="zh-CN" sz="2000" b="0" i="0" dirty="0">
                    <a:solidFill>
                      <a:srgbClr val="000000"/>
                    </a:solidFill>
                    <a:latin typeface="微软雅黑" pitchFamily="34" charset="0"/>
                    <a:ea typeface="微软雅黑" pitchFamily="34" charset="-122"/>
                    <a:cs typeface="微软雅黑" pitchFamily="34" charset="-120"/>
                  </a:rPr>
                  <a:t>，均为碱性染液。由于分裂间期的时间最长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因此视野中观察到最多的应是处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于间期的细胞</a:t>
                </a:r>
                <a:r>
                  <a:rPr lang="en-US" altLang="zh-CN" sz="2000" b="0" i="0" dirty="0">
                    <a:solidFill>
                      <a:srgbClr val="000000"/>
                    </a:solidFill>
                    <a:latin typeface="微软雅黑" pitchFamily="34" charset="0"/>
                    <a:ea typeface="微软雅黑" pitchFamily="34" charset="-122"/>
                    <a:cs typeface="微软雅黑" pitchFamily="34" charset="-120"/>
                  </a:rPr>
                  <a:t>。实验过程中，若视野中细胞重叠，从解离的角度分析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可能的原因是解离时间过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短</a:t>
                </a:r>
                <a:r>
                  <a:rPr lang="en-US" altLang="zh-CN" sz="2000" b="0" i="0" dirty="0">
                    <a:solidFill>
                      <a:srgbClr val="000000"/>
                    </a:solidFill>
                    <a:latin typeface="微软雅黑" pitchFamily="34" charset="0"/>
                    <a:ea typeface="微软雅黑" pitchFamily="34" charset="-122"/>
                    <a:cs typeface="微软雅黑" pitchFamily="34" charset="-120"/>
                  </a:rPr>
                  <a:t>，细胞没有充分分离。</a:t>
                </a:r>
                <a:endParaRPr lang="en-US" altLang="zh-CN" sz="2200" dirty="0">
                  <a:solidFill>
                    <a:srgbClr val="000000"/>
                  </a:solidFill>
                </a:endParaRPr>
              </a:p>
            </p:txBody>
          </p:sp>
        </mc:Choice>
        <mc:Fallback>
          <p:sp>
            <p:nvSpPr>
              <p:cNvPr id="7" name="QB_4_AS.59_1#a08c37caf?pid=e918952aa&amp;color=0,0,0&amp;vtp=1&amp;bt=1&amp;bbb=1&amp;hb=1"/>
              <p:cNvSpPr>
                <a:spLocks noRot="1" noChangeAspect="1" noMove="1" noResize="1" noEditPoints="1" noAdjustHandles="1" noChangeArrowheads="1" noChangeShapeType="1" noTextEdit="1"/>
              </p:cNvSpPr>
              <p:nvPr/>
            </p:nvSpPr>
            <p:spPr>
              <a:xfrm>
                <a:off x="722376" y="2806700"/>
                <a:ext cx="10753344" cy="2298700"/>
              </a:xfrm>
              <a:prstGeom prst="rect">
                <a:avLst/>
              </a:prstGeom>
              <a:blipFill>
                <a:blip r:embed="rId5"/>
                <a:stretch>
                  <a:fillRect l="-1587" r="-794" b="-423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4" end="4"/>
                                            </p:txEl>
                                          </p:spTgt>
                                        </p:tgtEl>
                                        <p:attrNameLst>
                                          <p:attrName>style.visibility</p:attrName>
                                        </p:attrNameLst>
                                      </p:cBhvr>
                                      <p:to>
                                        <p:strVal val="visible"/>
                                      </p:to>
                                    </p:set>
                                    <p:animEffect transition="in" filter="fade">
                                      <p:cBhvr>
                                        <p:cTn id="54"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B_4_BD.60_1#84a35a1da?pid=e918952aa&amp;color=0,0,0&amp;vtp=1&amp;bt=1&amp;bbb=1&amp;hb=1"/>
          <p:cNvSpPr/>
          <p:nvPr/>
        </p:nvSpPr>
        <p:spPr>
          <a:xfrm>
            <a:off x="722376" y="969264"/>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（3）图中乙所示状态时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丙处溶液浓度</a:t>
            </a:r>
            <a:r>
              <a:rPr lang="en-US" altLang="zh-CN" sz="2000" i="0" smtClean="0">
                <a:solidFill>
                  <a:srgbClr val="000000"/>
                </a:solidFill>
                <a:latin typeface="SimSun" pitchFamily="34" charset="0"/>
                <a:ea typeface="SimSun" pitchFamily="34" charset="-122"/>
                <a:cs typeface="SimSun" pitchFamily="34" charset="-120"/>
              </a:rPr>
              <a:t>____________</a:t>
            </a:r>
            <a:r>
              <a:rPr lang="en-US" altLang="zh-CN" sz="2000" b="0" i="0" smtClean="0">
                <a:solidFill>
                  <a:srgbClr val="000000"/>
                </a:solidFill>
                <a:latin typeface="微软雅黑" pitchFamily="34" charset="0"/>
                <a:ea typeface="微软雅黑" pitchFamily="34" charset="-122"/>
                <a:cs typeface="微软雅黑" pitchFamily="34" charset="-120"/>
              </a:rPr>
              <a:t>细胞液浓度</a:t>
            </a:r>
            <a:r>
              <a:rPr lang="en-US" altLang="zh-CN" sz="2000" b="0" i="0" dirty="0">
                <a:solidFill>
                  <a:srgbClr val="000000"/>
                </a:solidFill>
                <a:latin typeface="微软雅黑" pitchFamily="34" charset="0"/>
                <a:ea typeface="微软雅黑" pitchFamily="34" charset="-122"/>
                <a:cs typeface="微软雅黑" pitchFamily="34" charset="-120"/>
              </a:rPr>
              <a:t>；某学生在进行步骤D时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现实验现象与滴加清水前无明显变化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可能的原因是</a:t>
            </a:r>
            <a:r>
              <a:rPr lang="en-US" altLang="zh-CN" sz="2000" i="0" smtClean="0">
                <a:solidFill>
                  <a:srgbClr val="000000"/>
                </a:solidFill>
                <a:latin typeface="SimSun" pitchFamily="34" charset="0"/>
                <a:ea typeface="SimSun" pitchFamily="34" charset="-122"/>
                <a:cs typeface="SimSun" pitchFamily="34" charset="-120"/>
              </a:rPr>
              <a:t>______________________________________</a:t>
            </a:r>
          </a:p>
          <a:p>
            <a:pPr latinLnBrk="1">
              <a:lnSpc>
                <a:spcPts val="3600"/>
              </a:lnSpc>
            </a:pPr>
            <a:r>
              <a:rPr lang="en-US" altLang="zh-CN" sz="2000" i="0" smtClean="0">
                <a:solidFill>
                  <a:srgbClr val="000000"/>
                </a:solidFill>
                <a:latin typeface="SimSun" pitchFamily="34" charset="0"/>
                <a:ea typeface="SimSun" pitchFamily="34" charset="-122"/>
                <a:cs typeface="SimSun" pitchFamily="34" charset="-120"/>
              </a:rPr>
              <a:t>_____</a:t>
            </a:r>
            <a:r>
              <a:rPr lang="en-US" altLang="zh-CN" sz="2000" b="0" i="0" smtClean="0">
                <a:solidFill>
                  <a:srgbClr val="000000"/>
                </a:solidFill>
                <a:latin typeface="微软雅黑" pitchFamily="34" charset="0"/>
                <a:ea typeface="微软雅黑" pitchFamily="34" charset="-122"/>
                <a:cs typeface="微软雅黑" pitchFamily="34" charset="-120"/>
              </a:rPr>
              <a:t>。该实验也可选择根尖的</a:t>
            </a:r>
            <a:r>
              <a:rPr lang="en-US" altLang="zh-CN" sz="2000" i="0" smtClean="0">
                <a:solidFill>
                  <a:srgbClr val="000000"/>
                </a:solidFill>
                <a:latin typeface="SimSun" pitchFamily="34" charset="0"/>
                <a:ea typeface="SimSun" pitchFamily="34" charset="-122"/>
                <a:cs typeface="SimSun" pitchFamily="34" charset="-120"/>
              </a:rPr>
              <a:t>______</a:t>
            </a:r>
            <a:r>
              <a:rPr lang="en-US" altLang="zh-CN" sz="2000" b="0" i="0" smtClean="0">
                <a:solidFill>
                  <a:srgbClr val="000000"/>
                </a:solidFill>
                <a:latin typeface="微软雅黑" pitchFamily="34" charset="0"/>
                <a:ea typeface="微软雅黑" pitchFamily="34" charset="-122"/>
                <a:cs typeface="微软雅黑" pitchFamily="34" charset="-120"/>
              </a:rPr>
              <a:t>区细胞作为实验材料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4_AN.61_1#84a35a1da.blank?pid=e918952aa&amp;color=0,0,0&amp;vpa=26&amp;vtp=1&amp;bbb=1"/>
          <p:cNvSpPr/>
          <p:nvPr/>
        </p:nvSpPr>
        <p:spPr>
          <a:xfrm>
            <a:off x="5199126" y="931164"/>
            <a:ext cx="1454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大于或等于</a:t>
            </a:r>
            <a:endParaRPr lang="en-US" altLang="zh-CN" sz="2000" dirty="0"/>
          </a:p>
        </p:txBody>
      </p:sp>
      <p:sp>
        <p:nvSpPr>
          <p:cNvPr id="4" name="QB_4_AN.62_1#84a35a1da.blank?pid=e918952aa&amp;color=0,0,0&amp;vpa=27&amp;vtp=1&amp;bbb=1&amp;hb=1"/>
          <p:cNvSpPr/>
          <p:nvPr/>
        </p:nvSpPr>
        <p:spPr>
          <a:xfrm>
            <a:off x="722377" y="1388364"/>
            <a:ext cx="10749631" cy="914400"/>
          </a:xfrm>
          <a:prstGeom prst="rect">
            <a:avLst/>
          </a:prstGeom>
          <a:noFill/>
          <a:ln/>
        </p:spPr>
        <p:txBody>
          <a:bodyPr wrap="square" lIns="0" tIns="0" rIns="0" bIns="0" rtlCol="0" anchor="t"/>
          <a:lstStyle/>
          <a:p>
            <a:pPr latinLnBrk="1">
              <a:lnSpc>
                <a:spcPts val="3600"/>
              </a:lnSpc>
            </a:pPr>
            <a:r>
              <a:rPr lang="en-US" altLang="zh-CN" sz="2000" b="1" i="0" smtClean="0">
                <a:solidFill>
                  <a:srgbClr val="00B050"/>
                </a:solidFill>
                <a:latin typeface="SimSun" panose="02010600030101010101" pitchFamily="2" charset="-122"/>
                <a:ea typeface="微软雅黑" pitchFamily="34" charset="-122"/>
                <a:cs typeface="微软雅黑" pitchFamily="34" charset="-120"/>
              </a:rPr>
              <a:t>                                               </a:t>
            </a:r>
            <a:r>
              <a:rPr lang="en-US" altLang="zh-CN" sz="2000" b="1" i="0" smtClean="0">
                <a:solidFill>
                  <a:srgbClr val="00B050"/>
                </a:solidFill>
                <a:latin typeface="微软雅黑" pitchFamily="34" charset="0"/>
                <a:ea typeface="微软雅黑" pitchFamily="34" charset="-122"/>
                <a:cs typeface="微软雅黑" pitchFamily="34" charset="-120"/>
              </a:rPr>
              <a:t>细胞失水过多</a:t>
            </a:r>
            <a:r>
              <a:rPr lang="en-US" altLang="zh-CN" sz="2000" b="1" i="0" dirty="0">
                <a:solidFill>
                  <a:srgbClr val="00B050"/>
                </a:solidFill>
                <a:latin typeface="微软雅黑" pitchFamily="34" charset="0"/>
                <a:ea typeface="微软雅黑" pitchFamily="34" charset="-122"/>
                <a:cs typeface="微软雅黑" pitchFamily="34" charset="-120"/>
              </a:rPr>
              <a:t>（或质壁分离时间太长</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smtClean="0">
                <a:solidFill>
                  <a:srgbClr val="00B050"/>
                </a:solidFill>
                <a:latin typeface="微软雅黑" pitchFamily="34" charset="0"/>
                <a:ea typeface="微软雅黑" pitchFamily="34" charset="-122"/>
                <a:cs typeface="微软雅黑" pitchFamily="34" charset="-120"/>
              </a:rPr>
              <a:t>已</a:t>
            </a:r>
          </a:p>
          <a:p>
            <a:pPr latinLnBrk="1">
              <a:lnSpc>
                <a:spcPts val="3600"/>
              </a:lnSpc>
            </a:pPr>
            <a:r>
              <a:rPr lang="en-US" altLang="zh-CN" sz="2000" b="1" i="0" smtClean="0">
                <a:solidFill>
                  <a:srgbClr val="00B050"/>
                </a:solidFill>
                <a:latin typeface="微软雅黑" pitchFamily="34" charset="0"/>
                <a:ea typeface="微软雅黑" pitchFamily="34" charset="-122"/>
                <a:cs typeface="微软雅黑" pitchFamily="34" charset="-120"/>
              </a:rPr>
              <a:t>死亡</a:t>
            </a:r>
            <a:endParaRPr lang="en-US" altLang="zh-CN" sz="2000" dirty="0"/>
          </a:p>
        </p:txBody>
      </p:sp>
      <p:sp>
        <p:nvSpPr>
          <p:cNvPr id="5" name="QB_4_AN.63_1#84a35a1da.blank?pid=e918952aa&amp;color=0,0,0&amp;vpa=28&amp;vtp=1&amp;bbb=1"/>
          <p:cNvSpPr/>
          <p:nvPr/>
        </p:nvSpPr>
        <p:spPr>
          <a:xfrm>
            <a:off x="4160901" y="1845564"/>
            <a:ext cx="692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成熟</a:t>
            </a:r>
            <a:endParaRPr lang="en-US" altLang="zh-CN" sz="2000" dirty="0"/>
          </a:p>
        </p:txBody>
      </p:sp>
      <p:sp>
        <p:nvSpPr>
          <p:cNvPr id="6" name="QB_4_AS.64_1#84a35a1da?pid=e918952aa&amp;color=0,0,0&amp;vtp=1&amp;bt=1&amp;bbb=1&amp;hb=1"/>
          <p:cNvSpPr/>
          <p:nvPr/>
        </p:nvSpPr>
        <p:spPr>
          <a:xfrm>
            <a:off x="722376" y="239522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图中乙显示细胞正处于质壁分离状态（静态图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但要判断丙处外界溶液浓度和细胞液浓</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度的大小关系</a:t>
            </a:r>
            <a:r>
              <a:rPr lang="en-US" altLang="zh-CN" sz="2000" b="0" i="0" dirty="0">
                <a:solidFill>
                  <a:srgbClr val="000000"/>
                </a:solidFill>
                <a:latin typeface="微软雅黑" pitchFamily="34" charset="0"/>
                <a:ea typeface="微软雅黑" pitchFamily="34" charset="-122"/>
                <a:cs typeface="微软雅黑" pitchFamily="34" charset="-120"/>
              </a:rPr>
              <a:t>，还需要进行讨论：若此时细胞已经达到质壁分离的最大程度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则细胞液浓度与外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界溶液浓度相等</a:t>
            </a:r>
            <a:r>
              <a:rPr lang="en-US" altLang="zh-CN" sz="2000" b="0" i="0" dirty="0">
                <a:solidFill>
                  <a:srgbClr val="000000"/>
                </a:solidFill>
                <a:latin typeface="微软雅黑" pitchFamily="34" charset="0"/>
                <a:ea typeface="微软雅黑" pitchFamily="34" charset="-122"/>
                <a:cs typeface="微软雅黑" pitchFamily="34" charset="-120"/>
              </a:rPr>
              <a:t>；若此时还没有达到质壁分离的最大程度，则外界溶液浓度大于细胞液浓度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故</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丙处溶液浓度大于或等于细胞液浓度</a:t>
            </a:r>
            <a:r>
              <a:rPr lang="en-US" altLang="zh-CN" sz="2000" b="0" i="0" dirty="0">
                <a:solidFill>
                  <a:srgbClr val="000000"/>
                </a:solidFill>
                <a:latin typeface="微软雅黑" pitchFamily="34" charset="0"/>
                <a:ea typeface="微软雅黑" pitchFamily="34" charset="-122"/>
                <a:cs typeface="微软雅黑" pitchFamily="34" charset="-120"/>
              </a:rPr>
              <a:t>。D步骤为将质壁分离的细胞置于清水中，若不能复原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能的原因是细胞失水过多</a:t>
            </a:r>
            <a:r>
              <a:rPr lang="en-US" altLang="zh-CN" sz="2000" b="0" i="0" dirty="0">
                <a:solidFill>
                  <a:srgbClr val="000000"/>
                </a:solidFill>
                <a:latin typeface="微软雅黑" pitchFamily="34" charset="0"/>
                <a:ea typeface="微软雅黑" pitchFamily="34" charset="-122"/>
                <a:cs typeface="微软雅黑" pitchFamily="34" charset="-120"/>
              </a:rPr>
              <a:t>（或质壁分离时间过长）已死亡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该实验也可选择根尖的成熟区细胞</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具有大液泡）作为实验材料。</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4_BD.65_1#26ade6bd4?sp=1&amp;pid=e918952aa&amp;color=0,0,0&amp;vtp=1&amp;bt=1&amp;bbb=1"/>
          <p:cNvSpPr/>
          <p:nvPr/>
        </p:nvSpPr>
        <p:spPr>
          <a:xfrm>
            <a:off x="722376" y="969264"/>
            <a:ext cx="10753344" cy="927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（4）除上述实验以外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洋葱可作为实验材料并在光学显微镜下观察的实验有</a:t>
            </a:r>
            <a:r>
              <a:rPr lang="en-US" altLang="zh-CN" sz="2000" i="0" smtClean="0">
                <a:solidFill>
                  <a:srgbClr val="000000"/>
                </a:solidFill>
                <a:latin typeface="SimSun" pitchFamily="34" charset="0"/>
                <a:ea typeface="SimSun" pitchFamily="34" charset="-122"/>
                <a:cs typeface="SimSun" pitchFamily="34" charset="-120"/>
              </a:rPr>
              <a:t>______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探究根尖细胞中是否含有脂肪</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②探究细胞的呼吸方式</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③观察多种多样的细胞</a:t>
            </a:r>
            <a:endParaRPr lang="en-US" altLang="zh-CN" sz="2000" dirty="0"/>
          </a:p>
        </p:txBody>
      </p:sp>
      <p:sp>
        <p:nvSpPr>
          <p:cNvPr id="3" name="QB_4_AN.66_1#26ade6bd4.blank?pid=e918952aa&amp;color=0,0,0&amp;vpa=29&amp;vtp=1&amp;bbb=1"/>
          <p:cNvSpPr/>
          <p:nvPr/>
        </p:nvSpPr>
        <p:spPr>
          <a:xfrm>
            <a:off x="9263126" y="931164"/>
            <a:ext cx="692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①③</a:t>
            </a:r>
            <a:endParaRPr lang="en-US" altLang="zh-CN" sz="2000" dirty="0"/>
          </a:p>
        </p:txBody>
      </p:sp>
      <p:sp>
        <p:nvSpPr>
          <p:cNvPr id="4" name="QB_4_AS.67_1#26ade6bd4?pid=e918952aa&amp;color=0,0,0&amp;vtp=1&amp;bt=1&amp;bbb=1&amp;hb=1"/>
          <p:cNvSpPr/>
          <p:nvPr/>
        </p:nvSpPr>
        <p:spPr>
          <a:xfrm>
            <a:off x="722376" y="193802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除了上述实验以外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洋葱可作为实验材料并在光学显微镜下观察的实验还有用无色的根尖</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细胞探究是否含有脂肪</a:t>
            </a:r>
            <a:r>
              <a:rPr lang="en-US" altLang="zh-CN" sz="2000" b="0" i="0" dirty="0">
                <a:solidFill>
                  <a:srgbClr val="000000"/>
                </a:solidFill>
                <a:latin typeface="微软雅黑" pitchFamily="34" charset="0"/>
                <a:ea typeface="微软雅黑" pitchFamily="34" charset="-122"/>
                <a:cs typeface="微软雅黑" pitchFamily="34" charset="-120"/>
              </a:rPr>
              <a:t>，用洋葱鳞片叶表皮细胞、根尖分生区细胞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叶肉细胞等来观察多种多样</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的细胞</a:t>
            </a:r>
            <a:r>
              <a:rPr lang="en-US" altLang="zh-CN" sz="2000" b="0" i="0" dirty="0">
                <a:solidFill>
                  <a:srgbClr val="000000"/>
                </a:solidFill>
                <a:latin typeface="微软雅黑" pitchFamily="34" charset="0"/>
                <a:ea typeface="微软雅黑" pitchFamily="34" charset="-122"/>
                <a:cs typeface="微软雅黑" pitchFamily="34" charset="-120"/>
              </a:rPr>
              <a:t>；而探究细胞的呼吸方式不需要显微镜，故①③符合题意。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68_1#8c8d6ed0c?sp=1&amp;pid=4f625bdd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［湖南常德2024高一上月考］</a:t>
                </a:r>
                <a:r>
                  <a:rPr lang="en-US" altLang="zh-CN" sz="2000" b="0" i="0" dirty="0">
                    <a:solidFill>
                      <a:srgbClr val="000000"/>
                    </a:solidFill>
                    <a:latin typeface="微软雅黑" pitchFamily="34" charset="0"/>
                    <a:ea typeface="微软雅黑" pitchFamily="34" charset="-122"/>
                    <a:cs typeface="微软雅黑" pitchFamily="34" charset="-120"/>
                  </a:rPr>
                  <a:t>如图1表示樱桃的细胞呼吸过程，</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表示物质，</a:t>
                </a:r>
                <a:r>
                  <a:rPr lang="en-US" altLang="zh-CN" sz="2000" b="0" i="0">
                    <a:solidFill>
                      <a:srgbClr val="000000"/>
                    </a:solidFill>
                    <a:latin typeface="微软雅黑" pitchFamily="34" charset="0"/>
                    <a:ea typeface="微软雅黑" pitchFamily="34" charset="-122"/>
                    <a:cs typeface="微软雅黑" pitchFamily="34" charset="-120"/>
                  </a:rPr>
                  <a:t>①～④</a:t>
                </a:r>
                <a:r>
                  <a:rPr lang="en-US" altLang="zh-CN" sz="2000" b="0" i="0" smtClean="0">
                    <a:solidFill>
                      <a:srgbClr val="000000"/>
                    </a:solidFill>
                    <a:latin typeface="微软雅黑" pitchFamily="34" charset="0"/>
                    <a:ea typeface="微软雅黑" pitchFamily="34" charset="-122"/>
                    <a:cs typeface="微软雅黑" pitchFamily="34" charset="-120"/>
                  </a:rPr>
                  <a:t>表示过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程</a:t>
                </a:r>
                <a:r>
                  <a:rPr lang="en-US" altLang="zh-CN" sz="2000" b="0" i="0" dirty="0">
                    <a:solidFill>
                      <a:srgbClr val="000000"/>
                    </a:solidFill>
                    <a:latin typeface="微软雅黑" pitchFamily="34" charset="0"/>
                    <a:ea typeface="微软雅黑" pitchFamily="34" charset="-122"/>
                    <a:cs typeface="微软雅黑" pitchFamily="34" charset="-120"/>
                  </a:rPr>
                  <a:t>；图2是一种利用樱桃测定呼吸速率的密闭装置。结合图示回答问题：</a:t>
                </a:r>
                <a:endParaRPr lang="en-US" altLang="zh-CN" sz="2000" dirty="0">
                  <a:solidFill>
                    <a:srgbClr val="000000"/>
                  </a:solidFill>
                </a:endParaRPr>
              </a:p>
            </p:txBody>
          </p:sp>
        </mc:Choice>
        <mc:Fallback>
          <p:sp>
            <p:nvSpPr>
              <p:cNvPr id="2" name="QO_3_BD.68_1#8c8d6ed0c?sp=1&amp;pid=4f625bdda&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a:blip r:embed="rId3"/>
                <a:stretch>
                  <a:fillRect l="-1474" b="-11333"/>
                </a:stretch>
              </a:blipFill>
              <a:ln/>
            </p:spPr>
            <p:txBody>
              <a:bodyPr/>
              <a:lstStyle/>
              <a:p>
                <a:r>
                  <a:rPr lang="zh-CN" altLang="en-US">
                    <a:noFill/>
                  </a:rPr>
                  <a:t> </a:t>
                </a:r>
              </a:p>
            </p:txBody>
          </p:sp>
        </mc:Fallback>
      </mc:AlternateContent>
      <p:pic>
        <p:nvPicPr>
          <p:cNvPr id="3" name="QO_3_BD.68_3#8c8d6ed0c?iti=3&amp;htil=1&amp;pid=4f625bdd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536192" y="2762192"/>
            <a:ext cx="3739896" cy="15087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3_BD.68_4#8c8d6ed0c?iti=4&amp;htil=1&amp;pid=4f625bdda&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876288" y="2021528"/>
            <a:ext cx="3822192" cy="22494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3_BD.68_5#8c8d6ed0c?iti=3&amp;htil=1&amp;pid=4f625bdda&amp;color=0,0,0&amp;vtp=1&amp;bbb=1"/>
          <p:cNvSpPr/>
          <p:nvPr/>
        </p:nvSpPr>
        <p:spPr>
          <a:xfrm>
            <a:off x="3175953" y="4397952"/>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solidFill>
                <a:srgbClr val="000000"/>
              </a:solidFill>
            </a:endParaRPr>
          </a:p>
        </p:txBody>
      </p:sp>
      <p:sp>
        <p:nvSpPr>
          <p:cNvPr id="6" name="QO_3_BD.68_6#8c8d6ed0c?iti=4&amp;htil=1&amp;pid=4f625bdda&amp;color=0,0,0&amp;vtp=1&amp;bbb=1"/>
          <p:cNvSpPr/>
          <p:nvPr/>
        </p:nvSpPr>
        <p:spPr>
          <a:xfrm>
            <a:off x="8557196" y="4397952"/>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4_BD.69_1#6e5686f40?pid=8c8d6ed0c&amp;color=0,0,0&amp;vtp=1&amp;bt=1&amp;bbb=1&amp;hb=1"/>
              <p:cNvSpPr/>
              <p:nvPr/>
            </p:nvSpPr>
            <p:spPr>
              <a:xfrm>
                <a:off x="722376" y="4904462"/>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（1）图1中A和</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smtClean="0">
                    <a:solidFill>
                      <a:srgbClr val="000000"/>
                    </a:solidFill>
                    <a:latin typeface="微软雅黑" pitchFamily="34" charset="0"/>
                    <a:ea typeface="微软雅黑" pitchFamily="34" charset="-122"/>
                    <a:cs typeface="微软雅黑" pitchFamily="34" charset="-120"/>
                  </a:rPr>
                  <a:t>代表的物质分别是</a:t>
                </a:r>
                <a:r>
                  <a:rPr lang="en-US" altLang="zh-CN" sz="2000" i="0" smtClean="0">
                    <a:solidFill>
                      <a:srgbClr val="000000"/>
                    </a:solidFill>
                    <a:latin typeface="SimSun" pitchFamily="34" charset="0"/>
                    <a:ea typeface="SimSun" pitchFamily="34" charset="-122"/>
                    <a:cs typeface="SimSun" pitchFamily="34" charset="-120"/>
                  </a:rPr>
                  <a:t>_____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i="0" smtClean="0">
                    <a:solidFill>
                      <a:srgbClr val="000000"/>
                    </a:solidFill>
                    <a:latin typeface="SimSun" pitchFamily="34" charset="0"/>
                    <a:ea typeface="SimSun" pitchFamily="34" charset="-122"/>
                    <a:cs typeface="SimSun" pitchFamily="34" charset="-120"/>
                  </a:rPr>
                  <a:t>____</a:t>
                </a:r>
                <a:r>
                  <a:rPr lang="en-US" altLang="zh-CN" sz="2000" b="0" i="0" smtClean="0">
                    <a:solidFill>
                      <a:srgbClr val="000000"/>
                    </a:solidFill>
                    <a:latin typeface="微软雅黑" pitchFamily="34" charset="0"/>
                    <a:ea typeface="微软雅黑" pitchFamily="34" charset="-122"/>
                    <a:cs typeface="微软雅黑" pitchFamily="34" charset="-120"/>
                  </a:rPr>
                  <a:t>。图中有氧呼吸的完整过程包括</a:t>
                </a:r>
                <a:r>
                  <a:rPr lang="en-US" altLang="zh-CN" sz="2000" i="0" smtClean="0">
                    <a:solidFill>
                      <a:srgbClr val="000000"/>
                    </a:solidFill>
                    <a:latin typeface="SimSun" pitchFamily="34" charset="0"/>
                    <a:ea typeface="SimSun" pitchFamily="34" charset="-122"/>
                    <a:cs typeface="SimSun" pitchFamily="34" charset="-120"/>
                  </a:rPr>
                  <a:t>________</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填序号），过程</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smtClean="0">
                    <a:solidFill>
                      <a:srgbClr val="000000"/>
                    </a:solidFill>
                    <a:latin typeface="微软雅黑" pitchFamily="34" charset="0"/>
                    <a:ea typeface="微软雅黑" pitchFamily="34" charset="-122"/>
                    <a:cs typeface="微软雅黑" pitchFamily="34" charset="-120"/>
                  </a:rPr>
                  <a:t>在</a:t>
                </a:r>
                <a:r>
                  <a:rPr lang="en-US" altLang="zh-CN" sz="2000" i="0" smtClean="0">
                    <a:solidFill>
                      <a:srgbClr val="000000"/>
                    </a:solidFill>
                    <a:latin typeface="SimSun" pitchFamily="34" charset="0"/>
                    <a:ea typeface="SimSun" pitchFamily="34" charset="-122"/>
                    <a:cs typeface="SimSun" pitchFamily="34" charset="-120"/>
                  </a:rPr>
                  <a:t>____________</a:t>
                </a:r>
                <a:r>
                  <a:rPr lang="en-US" altLang="zh-CN" sz="2000" b="0" i="0" smtClean="0">
                    <a:solidFill>
                      <a:srgbClr val="000000"/>
                    </a:solidFill>
                    <a:latin typeface="微软雅黑" pitchFamily="34" charset="0"/>
                    <a:ea typeface="微软雅黑" pitchFamily="34" charset="-122"/>
                    <a:cs typeface="微软雅黑" pitchFamily="34" charset="-120"/>
                  </a:rPr>
                  <a:t>上进行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图中除过程</a:t>
                </a:r>
                <a:r>
                  <a:rPr lang="en-US" altLang="zh-CN" sz="2000" i="0" smtClean="0">
                    <a:solidFill>
                      <a:srgbClr val="000000"/>
                    </a:solidFill>
                    <a:latin typeface="SimSun" pitchFamily="34" charset="0"/>
                    <a:ea typeface="SimSun" pitchFamily="34" charset="-122"/>
                    <a:cs typeface="SimSun" pitchFamily="34" charset="-120"/>
                  </a:rPr>
                  <a:t>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填序号）外，都可以合成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p:sp>
            <p:nvSpPr>
              <p:cNvPr id="7" name="QB_4_BD.69_1#6e5686f40?pid=8c8d6ed0c&amp;color=0,0,0&amp;vtp=1&amp;bt=1&amp;bbb=1&amp;hb=1"/>
              <p:cNvSpPr>
                <a:spLocks noRot="1" noChangeAspect="1" noMove="1" noResize="1" noEditPoints="1" noAdjustHandles="1" noChangeArrowheads="1" noChangeShapeType="1" noTextEdit="1"/>
              </p:cNvSpPr>
              <p:nvPr/>
            </p:nvSpPr>
            <p:spPr>
              <a:xfrm>
                <a:off x="722376" y="4904462"/>
                <a:ext cx="10753344" cy="914400"/>
              </a:xfrm>
              <a:prstGeom prst="rect">
                <a:avLst/>
              </a:prstGeom>
              <a:blipFill>
                <a:blip r:embed="rId6"/>
                <a:stretch>
                  <a:fillRect l="-1474" r="-283" b="-10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4_AN.70_1#6e5686f40.blank?pid=8c8d6ed0c&amp;color=0,0,0&amp;vpa=30&amp;vtp=1&amp;bbb=1"/>
              <p:cNvSpPr/>
              <p:nvPr/>
            </p:nvSpPr>
            <p:spPr>
              <a:xfrm>
                <a:off x="4683189" y="4963800"/>
                <a:ext cx="620141" cy="317500"/>
              </a:xfrm>
              <a:prstGeom prst="rect">
                <a:avLst/>
              </a:prstGeom>
              <a:noFill/>
              <a:ln/>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smtClean="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8" name="QB_4_AN.70_1#6e5686f40.blank?pid=8c8d6ed0c&amp;color=0,0,0&amp;vpa=30&amp;vtp=1&amp;bbb=1"/>
              <p:cNvSpPr>
                <a:spLocks noRot="1" noChangeAspect="1" noMove="1" noResize="1" noEditPoints="1" noAdjustHandles="1" noChangeArrowheads="1" noChangeShapeType="1" noTextEdit="1"/>
              </p:cNvSpPr>
              <p:nvPr/>
            </p:nvSpPr>
            <p:spPr>
              <a:xfrm>
                <a:off x="4683189" y="4963800"/>
                <a:ext cx="620141" cy="317500"/>
              </a:xfrm>
              <a:prstGeom prst="rect">
                <a:avLst/>
              </a:prstGeom>
              <a:blipFill>
                <a:blip r:embed="rId7"/>
                <a:stretch>
                  <a:fillRect l="-2941" r="-4902" b="-1346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4_AN.71_1#6e5686f40.blank?pid=8c8d6ed0c&amp;color=0,0,0&amp;vpa=31&amp;vtp=1&amp;bbb=1"/>
              <p:cNvSpPr/>
              <p:nvPr/>
            </p:nvSpPr>
            <p:spPr>
              <a:xfrm>
                <a:off x="5572189" y="4963419"/>
                <a:ext cx="495300" cy="317500"/>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𝐇</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100" b="1" i="0" kern="0" spc="-99900" dirty="0" smtClean="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9" name="QB_4_AN.71_1#6e5686f40.blank?pid=8c8d6ed0c&amp;color=0,0,0&amp;vpa=31&amp;vtp=1&amp;bbb=1"/>
              <p:cNvSpPr>
                <a:spLocks noRot="1" noChangeAspect="1" noMove="1" noResize="1" noEditPoints="1" noAdjustHandles="1" noChangeArrowheads="1" noChangeShapeType="1" noTextEdit="1"/>
              </p:cNvSpPr>
              <p:nvPr/>
            </p:nvSpPr>
            <p:spPr>
              <a:xfrm>
                <a:off x="5572189" y="4963419"/>
                <a:ext cx="495300" cy="317500"/>
              </a:xfrm>
              <a:prstGeom prst="rect">
                <a:avLst/>
              </a:prstGeom>
              <a:blipFill>
                <a:blip r:embed="rId8"/>
                <a:stretch>
                  <a:fillRect l="-12346" t="-1923" r="-12346" b="-30769"/>
                </a:stretch>
              </a:blipFill>
              <a:ln/>
            </p:spPr>
            <p:txBody>
              <a:bodyPr/>
              <a:lstStyle/>
              <a:p>
                <a:r>
                  <a:rPr lang="zh-CN" altLang="en-US">
                    <a:noFill/>
                  </a:rPr>
                  <a:t> </a:t>
                </a:r>
              </a:p>
            </p:txBody>
          </p:sp>
        </mc:Fallback>
      </mc:AlternateContent>
      <p:sp>
        <p:nvSpPr>
          <p:cNvPr id="10" name="QB_4_AN.72_1#6e5686f40.blank?pid=8c8d6ed0c&amp;color=0,0,0&amp;vpa=32&amp;vtp=1&amp;bbb=1"/>
          <p:cNvSpPr/>
          <p:nvPr/>
        </p:nvSpPr>
        <p:spPr>
          <a:xfrm>
            <a:off x="9634601" y="4866362"/>
            <a:ext cx="946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①③④</a:t>
            </a:r>
            <a:endParaRPr lang="en-US" altLang="zh-CN" sz="2000" dirty="0">
              <a:solidFill>
                <a:srgbClr val="00B050"/>
              </a:solidFill>
            </a:endParaRPr>
          </a:p>
        </p:txBody>
      </p:sp>
      <p:sp>
        <p:nvSpPr>
          <p:cNvPr id="11" name="QB_4_AN.73_1#6e5686f40.blank?pid=8c8d6ed0c&amp;color=0,0,0&amp;vpa=33&amp;vtp=1&amp;bbb=1"/>
          <p:cNvSpPr/>
          <p:nvPr/>
        </p:nvSpPr>
        <p:spPr>
          <a:xfrm>
            <a:off x="3271901" y="5323562"/>
            <a:ext cx="1454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线粒体内膜</a:t>
            </a:r>
            <a:endParaRPr lang="en-US" altLang="zh-CN" sz="2000" dirty="0">
              <a:solidFill>
                <a:srgbClr val="00B050"/>
              </a:solidFill>
            </a:endParaRPr>
          </a:p>
        </p:txBody>
      </p:sp>
      <p:sp>
        <p:nvSpPr>
          <p:cNvPr id="12" name="QB_4_AN.74_1#6e5686f40.blank?pid=8c8d6ed0c&amp;color=0,0,0&amp;vpa=34&amp;vtp=1"/>
          <p:cNvSpPr/>
          <p:nvPr/>
        </p:nvSpPr>
        <p:spPr>
          <a:xfrm>
            <a:off x="7081901" y="5323562"/>
            <a:ext cx="438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②</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fade">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10" grpId="0" build="p" animBg="1"/>
      <p:bldP spid="11" grpId="0" build="p" animBg="1"/>
      <p:bldP spid="1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3_BD#13e10c604?pid=4f625bdda&amp;color=0,0,0&amp;vtp=1&amp;bt=1&amp;bbb=1"/>
          <p:cNvSpPr/>
          <p:nvPr/>
        </p:nvSpPr>
        <p:spPr>
          <a:xfrm>
            <a:off x="722376" y="969264"/>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建议用时：30分钟</a:t>
            </a:r>
            <a:endParaRPr lang="en-US" altLang="zh-CN" sz="2000" dirty="0"/>
          </a:p>
        </p:txBody>
      </p:sp>
      <p:sp>
        <p:nvSpPr>
          <p:cNvPr id="3" name="QC_3_BD.1_1#761e3b6e4?pid=4f625bdda&amp;color=0,0,0&amp;vtp=1&amp;bbb=1&amp;hb=1"/>
          <p:cNvSpPr/>
          <p:nvPr/>
        </p:nvSpPr>
        <p:spPr>
          <a:xfrm>
            <a:off x="722376" y="1472218"/>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1.黑藻是一种叶片薄且叶绿体较大的水生植物，分布广泛、易于取材，</a:t>
            </a:r>
            <a:r>
              <a:rPr lang="en-US" altLang="zh-CN" sz="2000" b="0" i="0">
                <a:solidFill>
                  <a:srgbClr val="000000"/>
                </a:solidFill>
                <a:latin typeface="微软雅黑" pitchFamily="34" charset="0"/>
                <a:ea typeface="微软雅黑" pitchFamily="34" charset="-122"/>
                <a:cs typeface="微软雅黑" pitchFamily="34" charset="-120"/>
              </a:rPr>
              <a:t>常用作生物学实验材料</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下列有关叙述正确的是(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3_AN.2_1#761e3b6e4.bracket?pid=4f625bdda&amp;color=0,0,0&amp;vpa=1&amp;vtp=1"/>
          <p:cNvSpPr/>
          <p:nvPr/>
        </p:nvSpPr>
        <p:spPr>
          <a:xfrm>
            <a:off x="3462401" y="1929418"/>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3_BD.1_2#761e3b6e4.choices?pid=4f625bdda&amp;color=0,0,0&amp;vtp=1&amp;bbb=1"/>
          <p:cNvSpPr/>
          <p:nvPr/>
        </p:nvSpPr>
        <p:spPr>
          <a:xfrm>
            <a:off x="722376" y="243741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A.黑藻是一种单细胞藻类，叶片可用作观察叶绿体</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.黑藻成熟叶片不可作为观察质壁分离和复原的材料</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.黑藻成熟叶片不可作为观察植物有丝分裂的材料</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.观察黑藻根尖细胞分裂时，在有丝分裂前期中心体分别移向细胞两极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75_1#6e5686f40?pid=8c8d6ed0c&amp;color=0,0,0&amp;vtp=1&amp;bt=1&amp;bbb=1&amp;hb=1"/>
              <p:cNvSpPr/>
              <p:nvPr/>
            </p:nvSpPr>
            <p:spPr>
              <a:xfrm>
                <a:off x="722376" y="972000"/>
                <a:ext cx="10753344" cy="18542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图1中①为呼吸作用的第一阶段，②是无氧呼吸的第二阶段，产物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是酒精、B</a:t>
                </a:r>
                <a:r>
                  <a:rPr lang="en-US" altLang="zh-CN" sz="2000" b="0" i="0">
                    <a:solidFill>
                      <a:srgbClr val="000000"/>
                    </a:solidFill>
                    <a:latin typeface="微软雅黑" pitchFamily="34" charset="0"/>
                    <a:ea typeface="微软雅黑" pitchFamily="34" charset="-122"/>
                    <a:cs typeface="微软雅黑" pitchFamily="34" charset="-120"/>
                  </a:rPr>
                  <a:t>是二氧化碳</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是有氧呼吸的第二阶段，</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smtClean="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，C是</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，④为有氧呼吸的第三阶段，D是氧气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图中有氧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呼吸的完整过程包括</a:t>
                </a:r>
                <a:r>
                  <a:rPr lang="en-US" altLang="zh-CN" sz="2000" b="0" i="0" dirty="0">
                    <a:solidFill>
                      <a:srgbClr val="000000"/>
                    </a:solidFill>
                    <a:latin typeface="微软雅黑" pitchFamily="34" charset="0"/>
                    <a:ea typeface="微软雅黑" pitchFamily="34" charset="-122"/>
                    <a:cs typeface="微软雅黑" pitchFamily="34" charset="-120"/>
                  </a:rPr>
                  <a:t>①有氧呼吸第一阶段、③有氧呼吸第二阶段、④有氧呼吸第三阶段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其中过</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程</a:t>
                </a:r>
                <a:r>
                  <a:rPr lang="en-US" altLang="zh-CN" sz="2000" b="0" i="0" dirty="0">
                    <a:solidFill>
                      <a:srgbClr val="000000"/>
                    </a:solidFill>
                    <a:latin typeface="微软雅黑" pitchFamily="34" charset="0"/>
                    <a:ea typeface="微软雅黑" pitchFamily="34" charset="-122"/>
                    <a:cs typeface="微软雅黑" pitchFamily="34" charset="-120"/>
                  </a:rPr>
                  <a:t>④在线粒体内膜上进行。图中除过程②（无氧呼吸第二阶段）外，都可以合成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p:sp>
            <p:nvSpPr>
              <p:cNvPr id="2" name="QB_4_AS.75_1#6e5686f40?pid=8c8d6ed0c&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a:blip r:embed="rId3"/>
                <a:stretch>
                  <a:fillRect l="-1587" r="-2098" b="-524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76_1#6b42d8a06?pid=8c8d6ed0c&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（2）图2关闭活塞，在适宜温度下放置</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min</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后，测得有色液滴向左移动了一定距离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则该移动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通常由</a:t>
                </a:r>
                <a:r>
                  <a:rPr lang="en-US" altLang="zh-CN" sz="2000" i="0" smtClean="0">
                    <a:solidFill>
                      <a:srgbClr val="000000"/>
                    </a:solidFill>
                    <a:latin typeface="SimSun" pitchFamily="34" charset="0"/>
                    <a:ea typeface="SimSun" pitchFamily="34" charset="-122"/>
                    <a:cs typeface="SimSun" pitchFamily="34" charset="-120"/>
                  </a:rPr>
                  <a:t>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填生理过程）引起。</a:t>
                </a:r>
                <a:endParaRPr lang="en-US" altLang="zh-CN" sz="2000" dirty="0"/>
              </a:p>
            </p:txBody>
          </p:sp>
        </mc:Choice>
        <mc:Fallback>
          <p:sp>
            <p:nvSpPr>
              <p:cNvPr id="2" name="QB_4_BD.76_1#6b42d8a06?pid=8c8d6ed0c&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a:blip r:embed="rId3"/>
                <a:stretch>
                  <a:fillRect l="-1474" r="-1190" b="-11333"/>
                </a:stretch>
              </a:blipFill>
              <a:ln/>
            </p:spPr>
            <p:txBody>
              <a:bodyPr/>
              <a:lstStyle/>
              <a:p>
                <a:r>
                  <a:rPr lang="zh-CN" altLang="en-US">
                    <a:noFill/>
                  </a:rPr>
                  <a:t> </a:t>
                </a:r>
              </a:p>
            </p:txBody>
          </p:sp>
        </mc:Fallback>
      </mc:AlternateContent>
      <p:sp>
        <p:nvSpPr>
          <p:cNvPr id="3" name="QB_4_AN.77_1#6b42d8a06.blank?pid=8c8d6ed0c&amp;color=0,0,0&amp;vpa=35&amp;vtp=1&amp;bbb=1"/>
          <p:cNvSpPr/>
          <p:nvPr/>
        </p:nvSpPr>
        <p:spPr>
          <a:xfrm>
            <a:off x="1493901" y="1391100"/>
            <a:ext cx="2470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（樱桃的）有氧呼吸</a:t>
            </a:r>
            <a:endParaRPr lang="en-US" altLang="zh-CN" sz="2000" dirty="0"/>
          </a:p>
        </p:txBody>
      </p:sp>
      <mc:AlternateContent xmlns:mc="http://schemas.openxmlformats.org/markup-compatibility/2006">
        <mc:Choice xmlns:a14="http://schemas.microsoft.com/office/drawing/2010/main" Requires="a14">
          <p:sp>
            <p:nvSpPr>
              <p:cNvPr id="4" name="QB_4_AS.78_1#6b42d8a06?pid=8c8d6ed0c&amp;color=0,0,0&amp;vtp=1&amp;bt=1&amp;bbb=1&amp;hb=1"/>
              <p:cNvSpPr/>
              <p:nvPr/>
            </p:nvSpPr>
            <p:spPr>
              <a:xfrm>
                <a:off x="722376" y="1940248"/>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在适宜温度下，装置内的新鲜樱桃可进行有氧呼吸，该过程会消耗装置内的氧气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同时产</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生等体积二氧化碳</a:t>
                </a:r>
                <a:r>
                  <a:rPr lang="en-US" altLang="zh-CN" sz="2000" b="0" i="0" dirty="0">
                    <a:solidFill>
                      <a:srgbClr val="000000"/>
                    </a:solidFill>
                    <a:latin typeface="微软雅黑" pitchFamily="34" charset="0"/>
                    <a:ea typeface="微软雅黑" pitchFamily="34" charset="-122"/>
                    <a:cs typeface="微软雅黑" pitchFamily="34" charset="-120"/>
                  </a:rPr>
                  <a:t>，二氧化碳被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溶液吸收，因此装置中气体总量减少，压强变小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有色液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滴向左移动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p:sp>
            <p:nvSpPr>
              <p:cNvPr id="4" name="QB_4_AS.78_1#6b42d8a06?pid=8c8d6ed0c&amp;color=0,0,0&amp;vtp=1&amp;bt=1&amp;bbb=1&amp;hb=1"/>
              <p:cNvSpPr>
                <a:spLocks noRot="1" noChangeAspect="1" noMove="1" noResize="1" noEditPoints="1" noAdjustHandles="1" noChangeArrowheads="1" noChangeShapeType="1" noTextEdit="1"/>
              </p:cNvSpPr>
              <p:nvPr/>
            </p:nvSpPr>
            <p:spPr>
              <a:xfrm>
                <a:off x="722376" y="1940248"/>
                <a:ext cx="10753344" cy="1384300"/>
              </a:xfrm>
              <a:prstGeom prst="rect">
                <a:avLst/>
              </a:prstGeom>
              <a:blipFill>
                <a:blip r:embed="rId4"/>
                <a:stretch>
                  <a:fillRect l="-1587" r="-227" b="-748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4_BD.79_1#d90911e1f?pid=8c8d6ed0c&amp;color=0,0,0&amp;vtp=1&amp;bt=1&amp;bbb=1&amp;hb=1"/>
          <p:cNvSpPr/>
          <p:nvPr/>
        </p:nvSpPr>
        <p:spPr>
          <a:xfrm>
            <a:off x="722376" y="96926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为了</a:t>
            </a:r>
            <a:r>
              <a:rPr lang="en-US" altLang="zh-CN" sz="2000" i="0" smtClean="0">
                <a:solidFill>
                  <a:srgbClr val="000000"/>
                </a:solidFill>
                <a:latin typeface="SimSun" pitchFamily="34" charset="0"/>
                <a:ea typeface="SimSun" pitchFamily="34" charset="-122"/>
                <a:cs typeface="SimSun" pitchFamily="34" charset="-120"/>
              </a:rPr>
              <a:t>__________________________________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必须对实验结果进行校正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校正装置的容器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和试管中应分别放入</a:t>
            </a:r>
            <a:r>
              <a:rPr lang="en-US" altLang="zh-CN" sz="2000" i="0" smtClean="0">
                <a:solidFill>
                  <a:srgbClr val="000000"/>
                </a:solidFill>
                <a:latin typeface="SimSun" pitchFamily="34" charset="0"/>
                <a:ea typeface="SimSun" pitchFamily="34" charset="-122"/>
                <a:cs typeface="SimSun" pitchFamily="34" charset="-120"/>
              </a:rPr>
              <a:t>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i="0" smtClean="0">
                <a:solidFill>
                  <a:srgbClr val="000000"/>
                </a:solidFill>
                <a:latin typeface="SimSun" pitchFamily="34" charset="0"/>
                <a:ea typeface="SimSun" pitchFamily="34" charset="-122"/>
                <a:cs typeface="SimSun" pitchFamily="34" charset="-120"/>
              </a:rPr>
              <a:t>________________________________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p:sp>
        <p:nvSpPr>
          <p:cNvPr id="3" name="QB_4_AN.80_1#d90911e1f.blank?pid=8c8d6ed0c&amp;color=0,0,0&amp;vpa=36&amp;vtp=1&amp;bbb=1"/>
          <p:cNvSpPr/>
          <p:nvPr/>
        </p:nvSpPr>
        <p:spPr>
          <a:xfrm>
            <a:off x="1897126" y="931164"/>
            <a:ext cx="4248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排除外界物理因素对实验结果的影响</a:t>
            </a:r>
            <a:endParaRPr lang="en-US" altLang="zh-CN" sz="2000" dirty="0">
              <a:solidFill>
                <a:srgbClr val="00B050"/>
              </a:solidFill>
            </a:endParaRPr>
          </a:p>
        </p:txBody>
      </p:sp>
      <p:sp>
        <p:nvSpPr>
          <p:cNvPr id="4" name="QB_4_AN.81_1#d90911e1f.blank?pid=8c8d6ed0c&amp;color=0,0,0&amp;vpa=37&amp;vtp=1&amp;bbb=1"/>
          <p:cNvSpPr/>
          <p:nvPr/>
        </p:nvSpPr>
        <p:spPr>
          <a:xfrm>
            <a:off x="3017901" y="1388364"/>
            <a:ext cx="3486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与实验组等量煮熟冷却的樱桃</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4_AN.82_1#d90911e1f.blank?pid=8c8d6ed0c&amp;color=0,0,0&amp;vpa=38&amp;vtp=1&amp;bbb=1"/>
              <p:cNvSpPr/>
              <p:nvPr/>
            </p:nvSpPr>
            <p:spPr>
              <a:xfrm>
                <a:off x="6827901" y="1472438"/>
                <a:ext cx="4011613" cy="317500"/>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𝟓</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𝐦𝐋</m:t>
                    </m:r>
                  </m:oMath>
                </a14:m>
                <a:r>
                  <a:rPr lang="en-US" altLang="zh-CN" sz="2000" b="1" i="0" dirty="0">
                    <a:solidFill>
                      <a:srgbClr val="00B050"/>
                    </a:solidFill>
                    <a:latin typeface="微软雅黑" pitchFamily="34" charset="0"/>
                    <a:ea typeface="微软雅黑" pitchFamily="34" charset="-122"/>
                    <a:cs typeface="微软雅黑" pitchFamily="34" charset="-120"/>
                  </a:rPr>
                  <a:t>质量分数为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B050"/>
                    </a:solidFill>
                    <a:latin typeface="微软雅黑" pitchFamily="34" charset="0"/>
                    <a:ea typeface="微软雅黑" pitchFamily="34" charset="-122"/>
                    <a:cs typeface="微软雅黑" pitchFamily="34" charset="-120"/>
                  </a:rPr>
                  <a:t>的</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𝐍𝐚𝐎𝐇</m:t>
                    </m:r>
                  </m:oMath>
                </a14:m>
                <a:r>
                  <a:rPr lang="en-US" altLang="zh-CN" sz="2000" b="1" i="0" dirty="0">
                    <a:solidFill>
                      <a:srgbClr val="00B050"/>
                    </a:solidFill>
                    <a:latin typeface="微软雅黑" pitchFamily="34" charset="0"/>
                    <a:ea typeface="微软雅黑" pitchFamily="34" charset="-122"/>
                    <a:cs typeface="微软雅黑" pitchFamily="34" charset="-120"/>
                  </a:rPr>
                  <a:t>溶液</a:t>
                </a:r>
                <a:endParaRPr lang="en-US" altLang="zh-CN" sz="100" dirty="0">
                  <a:solidFill>
                    <a:srgbClr val="00B050"/>
                  </a:solidFill>
                </a:endParaRPr>
              </a:p>
            </p:txBody>
          </p:sp>
        </mc:Choice>
        <mc:Fallback>
          <p:sp>
            <p:nvSpPr>
              <p:cNvPr id="5" name="QB_4_AN.82_1#d90911e1f.blank?pid=8c8d6ed0c&amp;color=0,0,0&amp;vpa=38&amp;vtp=1&amp;bbb=1"/>
              <p:cNvSpPr>
                <a:spLocks noRot="1" noChangeAspect="1" noMove="1" noResize="1" noEditPoints="1" noAdjustHandles="1" noChangeArrowheads="1" noChangeShapeType="1" noTextEdit="1"/>
              </p:cNvSpPr>
              <p:nvPr/>
            </p:nvSpPr>
            <p:spPr>
              <a:xfrm>
                <a:off x="6827901" y="1472438"/>
                <a:ext cx="4011613" cy="317500"/>
              </a:xfrm>
              <a:prstGeom prst="rect">
                <a:avLst/>
              </a:prstGeom>
              <a:blipFill>
                <a:blip r:embed="rId3"/>
                <a:stretch>
                  <a:fillRect l="-152" t="-26923" r="-1824" b="-4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4_AS.83_1#d90911e1f?pid=8c8d6ed0c&amp;color=0,0,0&amp;vtp=1&amp;bt=1&amp;bbb=1&amp;hb=1"/>
              <p:cNvSpPr/>
              <p:nvPr/>
            </p:nvSpPr>
            <p:spPr>
              <a:xfrm>
                <a:off x="722376" y="193802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外界温度等环境因素也会引起有色液滴的移动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因此为了排除外界物理因素对实验结果的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影响</a:t>
                </a:r>
                <a:r>
                  <a:rPr lang="en-US" altLang="zh-CN" sz="2000" b="0" i="0" dirty="0">
                    <a:solidFill>
                      <a:srgbClr val="000000"/>
                    </a:solidFill>
                    <a:latin typeface="微软雅黑" pitchFamily="34" charset="0"/>
                    <a:ea typeface="微软雅黑" pitchFamily="34" charset="-122"/>
                    <a:cs typeface="微软雅黑" pitchFamily="34" charset="-120"/>
                  </a:rPr>
                  <a:t>，使测得的有色液滴移动数值更准确，须设计校正装置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容器和试管中应分别放入与实验组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等量煮熟后冷却的樱桃和</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5 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mL</m:t>
                    </m:r>
                  </m:oMath>
                </a14:m>
                <a:r>
                  <a:rPr lang="en-US" altLang="zh-CN" sz="2000" b="0" i="0" dirty="0">
                    <a:solidFill>
                      <a:srgbClr val="000000"/>
                    </a:solidFill>
                    <a:latin typeface="微软雅黑" pitchFamily="34" charset="0"/>
                    <a:ea typeface="微软雅黑" pitchFamily="34" charset="-122"/>
                    <a:cs typeface="微软雅黑" pitchFamily="34" charset="-120"/>
                  </a:rPr>
                  <a:t>质量分数为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20%</m:t>
                    </m:r>
                  </m:oMath>
                </a14:m>
                <a:r>
                  <a:rPr lang="en-US" altLang="zh-CN" sz="20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2200" dirty="0">
                  <a:solidFill>
                    <a:srgbClr val="000000"/>
                  </a:solidFill>
                </a:endParaRPr>
              </a:p>
            </p:txBody>
          </p:sp>
        </mc:Choice>
        <mc:Fallback>
          <p:sp>
            <p:nvSpPr>
              <p:cNvPr id="6" name="QB_4_AS.83_1#d90911e1f?pid=8c8d6ed0c&amp;color=0,0,0&amp;vtp=1&amp;bt=1&amp;bbb=1&amp;hb=1"/>
              <p:cNvSpPr>
                <a:spLocks noRot="1" noChangeAspect="1" noMove="1" noResize="1" noEditPoints="1" noAdjustHandles="1" noChangeArrowheads="1" noChangeShapeType="1" noTextEdit="1"/>
              </p:cNvSpPr>
              <p:nvPr/>
            </p:nvSpPr>
            <p:spPr>
              <a:xfrm>
                <a:off x="722376" y="1938020"/>
                <a:ext cx="10753344" cy="1384300"/>
              </a:xfrm>
              <a:prstGeom prst="rect">
                <a:avLst/>
              </a:prstGeom>
              <a:blipFill>
                <a:blip r:embed="rId4"/>
                <a:stretch>
                  <a:fillRect l="-1587" r="-794" b="-704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84_1#7f92607cc?sp=1&amp;pid=8c8d6ed0c&amp;color=0,0,0&amp;vtp=1&amp;bt=1&amp;bbb=1&amp;hb=1"/>
              <p:cNvSpPr/>
              <p:nvPr/>
            </p:nvSpPr>
            <p:spPr>
              <a:xfrm>
                <a:off x="722376" y="972000"/>
                <a:ext cx="10753344" cy="4648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（4）生活中发现，受到机械损伤后的樱桃易腐烂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有人推测腐烂与机械损伤引起樱桃有氧呼吸</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速率改变有关</a:t>
                </a:r>
                <a:r>
                  <a:rPr lang="en-US" altLang="zh-CN" sz="2000" b="0" i="0" dirty="0">
                    <a:solidFill>
                      <a:srgbClr val="000000"/>
                    </a:solidFill>
                    <a:latin typeface="微软雅黑" pitchFamily="34" charset="0"/>
                    <a:ea typeface="微软雅黑" pitchFamily="34" charset="-122"/>
                    <a:cs typeface="微软雅黑" pitchFamily="34" charset="-120"/>
                  </a:rPr>
                  <a:t>。请结合测定呼吸速率的实验装置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设计实验验证机械损伤能引起樱桃有氧呼吸速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率升高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实验步骤：</a:t>
                </a:r>
                <a:endParaRPr lang="en-US" altLang="zh-CN" sz="2000" dirty="0">
                  <a:solidFill>
                    <a:srgbClr val="000000"/>
                  </a:solidFill>
                </a:endParaRP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第一步</a:t>
                </a:r>
                <a:r>
                  <a:rPr lang="en-US" altLang="zh-CN" sz="2000" b="0" i="0" dirty="0">
                    <a:solidFill>
                      <a:srgbClr val="000000"/>
                    </a:solidFill>
                    <a:latin typeface="微软雅黑" pitchFamily="34" charset="0"/>
                    <a:ea typeface="微软雅黑" pitchFamily="34" charset="-122"/>
                    <a:cs typeface="微软雅黑" pitchFamily="34" charset="-120"/>
                  </a:rPr>
                  <a:t>：按照图中装置进行操作，</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30 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min</m:t>
                    </m:r>
                  </m:oMath>
                </a14:m>
                <a:r>
                  <a:rPr lang="en-US" altLang="zh-CN" sz="2000" b="0" i="0" dirty="0">
                    <a:solidFill>
                      <a:srgbClr val="000000"/>
                    </a:solidFill>
                    <a:latin typeface="微软雅黑" pitchFamily="34" charset="0"/>
                    <a:ea typeface="微软雅黑" pitchFamily="34" charset="-122"/>
                    <a:cs typeface="微软雅黑" pitchFamily="34" charset="-120"/>
                  </a:rPr>
                  <a:t>后，记录有色液滴移动距离为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第二步</a:t>
                </a:r>
                <a:r>
                  <a:rPr lang="en-US" altLang="zh-CN" sz="2000" b="0" i="0" dirty="0">
                    <a:solidFill>
                      <a:srgbClr val="000000"/>
                    </a:solidFill>
                    <a:latin typeface="微软雅黑" pitchFamily="34" charset="0"/>
                    <a:ea typeface="微软雅黑" pitchFamily="34" charset="-122"/>
                    <a:cs typeface="微软雅黑" pitchFamily="34" charset="-120"/>
                  </a:rPr>
                  <a:t>：另设一套装置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向容器内加入</a:t>
                </a:r>
                <a:r>
                  <a:rPr lang="en-US" altLang="zh-CN" sz="2000" i="0" smtClean="0">
                    <a:solidFill>
                      <a:srgbClr val="000000"/>
                    </a:solidFill>
                    <a:latin typeface="SimSun" pitchFamily="34" charset="0"/>
                    <a:ea typeface="SimSun" pitchFamily="34" charset="-122"/>
                    <a:cs typeface="SimSun" pitchFamily="34" charset="-120"/>
                  </a:rPr>
                  <a:t>__________________________________________</a:t>
                </a:r>
                <a:r>
                  <a:rPr lang="en-US" altLang="zh-CN" sz="2000" b="0" i="0" smtClean="0">
                    <a:solidFill>
                      <a:srgbClr val="000000"/>
                    </a:solidFill>
                    <a:latin typeface="微软雅黑" pitchFamily="34" charset="0"/>
                    <a:ea typeface="微软雅黑" pitchFamily="34" charset="-122"/>
                    <a:cs typeface="微软雅黑" pitchFamily="34" charset="-120"/>
                  </a:rPr>
                  <a:t>，其他条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件</a:t>
                </a:r>
                <a:r>
                  <a:rPr lang="en-US" altLang="zh-CN" sz="2000" i="0" smtClean="0">
                    <a:solidFill>
                      <a:srgbClr val="000000"/>
                    </a:solidFill>
                    <a:latin typeface="SimSun" pitchFamily="34" charset="0"/>
                    <a:ea typeface="SimSun" pitchFamily="34" charset="-122"/>
                    <a:cs typeface="SimSun" pitchFamily="34" charset="-120"/>
                  </a:rPr>
                  <a:t>______________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记录相同时间内有色液滴移动距离为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第三步</a:t>
                </a:r>
                <a:r>
                  <a:rPr lang="en-US" altLang="zh-CN" sz="2000" b="0" i="0" dirty="0">
                    <a:solidFill>
                      <a:srgbClr val="000000"/>
                    </a:solidFill>
                    <a:latin typeface="微软雅黑" pitchFamily="34" charset="0"/>
                    <a:ea typeface="微软雅黑" pitchFamily="34" charset="-122"/>
                    <a:cs typeface="微软雅黑" pitchFamily="34" charset="-120"/>
                  </a:rPr>
                  <a:t>：比较</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数值的大小。</a:t>
                </a:r>
                <a:endParaRPr lang="en-US" altLang="zh-CN" sz="2000" dirty="0">
                  <a:solidFill>
                    <a:srgbClr val="000000"/>
                  </a:solidFill>
                </a:endParaRP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②</a:t>
                </a:r>
                <a:r>
                  <a:rPr lang="en-US" altLang="zh-CN" sz="2000" b="0" i="0">
                    <a:solidFill>
                      <a:srgbClr val="000000"/>
                    </a:solidFill>
                    <a:latin typeface="微软雅黑" pitchFamily="34" charset="0"/>
                    <a:ea typeface="微软雅黑" pitchFamily="34" charset="-122"/>
                    <a:cs typeface="微软雅黑" pitchFamily="34" charset="-120"/>
                  </a:rPr>
                  <a:t>实验结果</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i="0" smtClean="0">
                    <a:solidFill>
                      <a:srgbClr val="000000"/>
                    </a:solidFill>
                    <a:latin typeface="SimSun" pitchFamily="34" charset="0"/>
                    <a:ea typeface="SimSun" pitchFamily="34" charset="-122"/>
                    <a:cs typeface="SimSun" pitchFamily="34" charset="-120"/>
                  </a:rPr>
                  <a:t>_________</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p:sp>
            <p:nvSpPr>
              <p:cNvPr id="2" name="QB_4_BD.84_1#7f92607cc?sp=1&amp;pid=8c8d6ed0c&amp;color=0,0,0&amp;vtp=1&amp;bt=1&amp;bbb=1&amp;hb=1"/>
              <p:cNvSpPr>
                <a:spLocks noRot="1" noChangeAspect="1" noMove="1" noResize="1" noEditPoints="1" noAdjustHandles="1" noChangeArrowheads="1" noChangeShapeType="1" noTextEdit="1"/>
              </p:cNvSpPr>
              <p:nvPr/>
            </p:nvSpPr>
            <p:spPr>
              <a:xfrm>
                <a:off x="722376" y="972000"/>
                <a:ext cx="10753344" cy="4648200"/>
              </a:xfrm>
              <a:prstGeom prst="rect">
                <a:avLst/>
              </a:prstGeom>
              <a:blipFill>
                <a:blip r:embed="rId3"/>
                <a:stretch>
                  <a:fillRect l="-1474" r="-794" b="-2097"/>
                </a:stretch>
              </a:blipFill>
              <a:ln/>
            </p:spPr>
            <p:txBody>
              <a:bodyPr/>
              <a:lstStyle/>
              <a:p>
                <a:r>
                  <a:rPr lang="zh-CN" altLang="en-US">
                    <a:noFill/>
                  </a:rPr>
                  <a:t> </a:t>
                </a:r>
              </a:p>
            </p:txBody>
          </p:sp>
        </mc:Fallback>
      </mc:AlternateContent>
      <p:sp>
        <p:nvSpPr>
          <p:cNvPr id="3" name="QB_4_AN.85_1#7f92607cc.blank?pid=8c8d6ed0c&amp;color=0,0,0&amp;vpa=39&amp;vtp=1&amp;bbb=1"/>
          <p:cNvSpPr/>
          <p:nvPr/>
        </p:nvSpPr>
        <p:spPr>
          <a:xfrm>
            <a:off x="5049901" y="3258000"/>
            <a:ext cx="5264150" cy="469900"/>
          </a:xfrm>
          <a:prstGeom prst="rect">
            <a:avLst/>
          </a:prstGeom>
          <a:noFill/>
          <a:ln/>
        </p:spPr>
        <p:txBody>
          <a:bodyPr wrap="none" lIns="0" tIns="0" rIns="0" bIns="0" rtlCol="0" anchor="t"/>
          <a:lstStyle/>
          <a:p>
            <a:pPr algn="ctr" latinLnBrk="1">
              <a:lnSpc>
                <a:spcPts val="3700"/>
              </a:lnSpc>
            </a:pPr>
            <a:r>
              <a:rPr lang="en-US" altLang="zh-CN" sz="2000" b="1" i="0" dirty="0">
                <a:solidFill>
                  <a:srgbClr val="00B050"/>
                </a:solidFill>
                <a:latin typeface="微软雅黑" pitchFamily="34" charset="0"/>
                <a:ea typeface="微软雅黑" pitchFamily="34" charset="-122"/>
                <a:cs typeface="微软雅黑" pitchFamily="34" charset="-120"/>
              </a:rPr>
              <a:t>①与对照组等量、消毒并受到机械损伤的樱桃</a:t>
            </a:r>
            <a:endParaRPr lang="en-US" altLang="zh-CN" sz="2000" dirty="0">
              <a:solidFill>
                <a:srgbClr val="00B050"/>
              </a:solidFill>
            </a:endParaRPr>
          </a:p>
        </p:txBody>
      </p:sp>
      <p:sp>
        <p:nvSpPr>
          <p:cNvPr id="4" name="QB_4_AN.86_1#7f92607cc.blank?pid=8c8d6ed0c&amp;color=0,0,0&amp;vpa=40&amp;vtp=1&amp;bbb=1"/>
          <p:cNvSpPr/>
          <p:nvPr/>
        </p:nvSpPr>
        <p:spPr>
          <a:xfrm>
            <a:off x="985901" y="3715200"/>
            <a:ext cx="17081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与对照组相同</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4_AN.87_1#7f92607cc.blank?pid=8c8d6ed0c&amp;color=0,0,0&amp;vpa=41&amp;vtp=1&amp;bbb=1"/>
              <p:cNvSpPr/>
              <p:nvPr/>
            </p:nvSpPr>
            <p:spPr>
              <a:xfrm>
                <a:off x="2308289" y="5217546"/>
                <a:ext cx="1026922" cy="317500"/>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②</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𝒂</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&lt;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𝒃</m:t>
                    </m:r>
                  </m:oMath>
                </a14:m>
                <a:r>
                  <a:rPr lang="en-US" altLang="zh-CN" sz="100" b="1" i="0" kern="0" spc="-99900" dirty="0" smtClean="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B_4_AN.87_1#7f92607cc.blank?pid=8c8d6ed0c&amp;color=0,0,0&amp;vpa=41&amp;vtp=1&amp;bbb=1"/>
              <p:cNvSpPr>
                <a:spLocks noRot="1" noChangeAspect="1" noMove="1" noResize="1" noEditPoints="1" noAdjustHandles="1" noChangeArrowheads="1" noChangeShapeType="1" noTextEdit="1"/>
              </p:cNvSpPr>
              <p:nvPr/>
            </p:nvSpPr>
            <p:spPr>
              <a:xfrm>
                <a:off x="2308289" y="5217546"/>
                <a:ext cx="1026922" cy="317500"/>
              </a:xfrm>
              <a:prstGeom prst="rect">
                <a:avLst/>
              </a:prstGeom>
              <a:blipFill>
                <a:blip r:embed="rId4"/>
                <a:stretch>
                  <a:fillRect l="-5952" t="-3846" r="-2381" b="-2884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88_1#7f92607cc?pid=8c8d6ed0c&amp;color=0,0,0&amp;vtp=1&amp;bt=1&amp;bbb=1&amp;hb=1"/>
              <p:cNvSpPr/>
              <p:nvPr/>
            </p:nvSpPr>
            <p:spPr>
              <a:xfrm>
                <a:off x="722376" y="972000"/>
                <a:ext cx="10753344" cy="18542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该实验的目的是验证机械损伤能引起樱桃有氧呼吸速率升高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该实验的自变量是樱桃是否</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受到机械损伤</a:t>
                </a:r>
                <a:r>
                  <a:rPr lang="en-US" altLang="zh-CN" sz="2000" b="0" i="0" dirty="0">
                    <a:solidFill>
                      <a:srgbClr val="000000"/>
                    </a:solidFill>
                    <a:latin typeface="微软雅黑" pitchFamily="34" charset="0"/>
                    <a:ea typeface="微软雅黑" pitchFamily="34" charset="-122"/>
                    <a:cs typeface="微软雅黑" pitchFamily="34" charset="-120"/>
                  </a:rPr>
                  <a:t>，因变量是樱桃有氧呼吸速率（装置中有色液滴移动距离）。①第二步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实验组向</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容器内加入与对照组等量</a:t>
                </a:r>
                <a:r>
                  <a:rPr lang="en-US" altLang="zh-CN" sz="2000" b="0" i="0" dirty="0">
                    <a:solidFill>
                      <a:srgbClr val="000000"/>
                    </a:solidFill>
                    <a:latin typeface="微软雅黑" pitchFamily="34" charset="0"/>
                    <a:ea typeface="微软雅黑" pitchFamily="34" charset="-122"/>
                    <a:cs typeface="微软雅黑" pitchFamily="34" charset="-120"/>
                  </a:rPr>
                  <a:t>、消毒且受到机械损伤的樱桃，其他条件与对照组完全相同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第三步观</a:t>
                </a: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察因变量的变化</a:t>
                </a:r>
                <a:r>
                  <a:rPr lang="en-US" altLang="zh-CN" sz="2000" b="0" i="0" dirty="0">
                    <a:solidFill>
                      <a:srgbClr val="000000"/>
                    </a:solidFill>
                    <a:latin typeface="微软雅黑" pitchFamily="34" charset="0"/>
                    <a:ea typeface="微软雅黑" pitchFamily="34" charset="-122"/>
                    <a:cs typeface="微软雅黑" pitchFamily="34" charset="-120"/>
                  </a:rPr>
                  <a:t>，比较</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数值的大小。②本实验为验证性实验，故实验结果是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p:sp>
            <p:nvSpPr>
              <p:cNvPr id="2" name="QB_4_AS.88_1#7f92607cc?pid=8c8d6ed0c&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a:blip r:embed="rId3"/>
                <a:stretch>
                  <a:fillRect l="-1587" r="-794" b="-623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3_AS.3_1#761e3b6e4?pid=4f625bdd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黑藻不是藻类，而是高等植物，黑藻叶片由单层细胞构成，细胞内叶绿体多且体积大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是</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观察叶绿体的良好材料</a:t>
            </a:r>
            <a:r>
              <a:rPr lang="en-US" altLang="zh-CN" sz="2000" b="0" i="0" dirty="0">
                <a:solidFill>
                  <a:srgbClr val="000000"/>
                </a:solidFill>
                <a:latin typeface="微软雅黑" pitchFamily="34" charset="0"/>
                <a:ea typeface="微软雅黑" pitchFamily="34" charset="-122"/>
                <a:cs typeface="微软雅黑" pitchFamily="34" charset="-120"/>
              </a:rPr>
              <a:t>，A错误；黑藻成熟叶片含有大液泡，</a:t>
            </a:r>
            <a:r>
              <a:rPr lang="en-US" altLang="zh-CN" sz="2000" b="0" i="0">
                <a:solidFill>
                  <a:srgbClr val="000000"/>
                </a:solidFill>
                <a:latin typeface="微软雅黑" pitchFamily="34" charset="0"/>
                <a:ea typeface="微软雅黑" pitchFamily="34" charset="-122"/>
                <a:cs typeface="微软雅黑" pitchFamily="34" charset="-120"/>
              </a:rPr>
              <a:t>且叶绿体的存在使得细胞为绿色</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可作为观察质壁分离和复原的材料</a:t>
            </a:r>
            <a:r>
              <a:rPr lang="en-US" altLang="zh-CN" sz="2000" b="0" i="0" dirty="0">
                <a:solidFill>
                  <a:srgbClr val="000000"/>
                </a:solidFill>
                <a:latin typeface="微软雅黑" pitchFamily="34" charset="0"/>
                <a:ea typeface="微软雅黑" pitchFamily="34" charset="-122"/>
                <a:cs typeface="微软雅黑" pitchFamily="34" charset="-120"/>
              </a:rPr>
              <a:t>，B错误；黑藻成熟叶片高度分化，不会分裂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不可作为观察</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植物细胞有丝分裂的材料</a:t>
            </a:r>
            <a:r>
              <a:rPr lang="en-US" altLang="zh-CN" sz="2000" b="0" i="0" dirty="0">
                <a:solidFill>
                  <a:srgbClr val="000000"/>
                </a:solidFill>
                <a:latin typeface="微软雅黑" pitchFamily="34" charset="0"/>
                <a:ea typeface="微软雅黑" pitchFamily="34" charset="-122"/>
                <a:cs typeface="微软雅黑" pitchFamily="34" charset="-120"/>
              </a:rPr>
              <a:t>，C正确；黑藻属于高等植物，细胞内没有中心体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中心体存在于动物</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和低等植物的细胞中</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4_1#e001ae473?pid=4f625bdda&amp;color=0,0,0&amp;vtp=1&amp;bt=1&amp;bbb=1&amp;hb=1"/>
              <p:cNvSpPr/>
              <p:nvPr/>
            </p:nvSpPr>
            <p:spPr>
              <a:xfrm>
                <a:off x="722376" y="972000"/>
                <a:ext cx="10753344"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［重庆巴蜀中学2024高一上期末］</a:t>
                </a:r>
                <a:r>
                  <a:rPr lang="en-US" altLang="zh-CN" sz="2000" b="0" i="0" dirty="0">
                    <a:solidFill>
                      <a:srgbClr val="000000"/>
                    </a:solidFill>
                    <a:latin typeface="微软雅黑" pitchFamily="34" charset="0"/>
                    <a:ea typeface="微软雅黑" pitchFamily="34" charset="-122"/>
                    <a:cs typeface="微软雅黑" pitchFamily="34" charset="-120"/>
                  </a:rPr>
                  <a:t>萤火虫尾部的发光细胞中含有荧光素和荧光素酶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荧光素接</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受能量后</a:t>
                </a:r>
                <a:r>
                  <a:rPr lang="en-US" altLang="zh-CN" sz="2000" b="0" i="0" dirty="0">
                    <a:solidFill>
                      <a:srgbClr val="000000"/>
                    </a:solidFill>
                    <a:latin typeface="微软雅黑" pitchFamily="34" charset="0"/>
                    <a:ea typeface="微软雅黑" pitchFamily="34" charset="-122"/>
                    <a:cs typeface="微软雅黑" pitchFamily="34" charset="-120"/>
                  </a:rPr>
                  <a:t>，在荧光素酶的催化作用下形成氧化荧光素并且发出荧光。某研究小组为验证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是萤</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火虫发光器发光的直接能源物质</a:t>
                </a:r>
                <a:r>
                  <a:rPr lang="en-US" altLang="zh-CN" sz="2000" b="0" i="0" dirty="0">
                    <a:solidFill>
                      <a:srgbClr val="000000"/>
                    </a:solidFill>
                    <a:latin typeface="微软雅黑" pitchFamily="34" charset="0"/>
                    <a:ea typeface="微软雅黑" pitchFamily="34" charset="-122"/>
                    <a:cs typeface="微软雅黑" pitchFamily="34" charset="-120"/>
                  </a:rPr>
                  <a:t>，将刚切下的发光器迅速研制成研磨液，并均分为三组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然后立</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即滴加等体积的生理盐水</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溶液、葡萄糖溶液，观察并记录实验现象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下列有关说法正确的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是(</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p:sp>
            <p:nvSpPr>
              <p:cNvPr id="2" name="QC_3_BD.4_1#e001ae473?pid=4f625bdda&amp;color=0,0,0&amp;vtp=1&amp;bt=1&amp;bbb=1&amp;hb=1"/>
              <p:cNvSpPr>
                <a:spLocks noRot="1" noChangeAspect="1" noMove="1" noResize="1" noEditPoints="1" noAdjustHandles="1" noChangeArrowheads="1" noChangeShapeType="1" noTextEdit="1"/>
              </p:cNvSpPr>
              <p:nvPr/>
            </p:nvSpPr>
            <p:spPr>
              <a:xfrm>
                <a:off x="722376" y="972000"/>
                <a:ext cx="10753344" cy="2286000"/>
              </a:xfrm>
              <a:prstGeom prst="rect">
                <a:avLst/>
              </a:prstGeom>
              <a:blipFill>
                <a:blip r:embed="rId3"/>
                <a:stretch>
                  <a:fillRect l="-1474" r="-794" b="-4533"/>
                </a:stretch>
              </a:blipFill>
              <a:ln/>
            </p:spPr>
            <p:txBody>
              <a:bodyPr/>
              <a:lstStyle/>
              <a:p>
                <a:r>
                  <a:rPr lang="zh-CN" altLang="en-US">
                    <a:noFill/>
                  </a:rPr>
                  <a:t> </a:t>
                </a:r>
              </a:p>
            </p:txBody>
          </p:sp>
        </mc:Fallback>
      </mc:AlternateContent>
      <p:sp>
        <p:nvSpPr>
          <p:cNvPr id="3" name="QC_3_AN.5_1#e001ae473.bracket?pid=4f625bdda&amp;color=0,0,0&amp;vpa=2&amp;vtp=1"/>
          <p:cNvSpPr/>
          <p:nvPr/>
        </p:nvSpPr>
        <p:spPr>
          <a:xfrm>
            <a:off x="1176401" y="28008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3_BD.4_2#e001ae473.choices?pid=4f625bdda&amp;color=0,0,0&amp;vtp=1&amp;bbb=1"/>
              <p:cNvSpPr/>
              <p:nvPr/>
            </p:nvSpPr>
            <p:spPr>
              <a:xfrm>
                <a:off x="722376" y="3304262"/>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A.荧光素形成氧化荧光素的化学反应属于放能反应</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.为了使实验现象更明显，应将研磨液放置一段时间再进行实验</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.如果实验设计科学，可推测不能发出荧光的是滴加生理盐水组</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.萤火虫夜晚能一直发光，说明其发光器积累了大量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p:sp>
            <p:nvSpPr>
              <p:cNvPr id="4" name="QC_3_BD.4_2#e001ae473.choices?pid=4f625bdda&amp;color=0,0,0&amp;vtp=1&amp;bbb=1"/>
              <p:cNvSpPr>
                <a:spLocks noRot="1" noChangeAspect="1" noMove="1" noResize="1" noEditPoints="1" noAdjustHandles="1" noChangeArrowheads="1" noChangeShapeType="1" noTextEdit="1"/>
              </p:cNvSpPr>
              <p:nvPr/>
            </p:nvSpPr>
            <p:spPr>
              <a:xfrm>
                <a:off x="722376" y="3304262"/>
                <a:ext cx="10753344" cy="1866900"/>
              </a:xfrm>
              <a:prstGeom prst="rect">
                <a:avLst/>
              </a:prstGeom>
              <a:blipFill>
                <a:blip r:embed="rId4"/>
                <a:stretch>
                  <a:fillRect l="-1474" b="-555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6_1#e001ae473?pid=4f625bdda&amp;color=0,0,0&amp;vtp=1&amp;bt=1&amp;bbb=1&amp;hb=1"/>
              <p:cNvSpPr/>
              <p:nvPr/>
            </p:nvSpPr>
            <p:spPr>
              <a:xfrm>
                <a:off x="722376" y="972000"/>
                <a:ext cx="10753344" cy="2324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荧光素接受能量后，在荧光素酶的催化作用下形成氧化荧光素并且发出荧光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故荧光素形</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成氧化荧光素的化学反应属于吸能反应</a:t>
                </a:r>
                <a:r>
                  <a:rPr lang="en-US" altLang="zh-CN" sz="2000" b="0" i="0" dirty="0">
                    <a:solidFill>
                      <a:srgbClr val="000000"/>
                    </a:solidFill>
                    <a:latin typeface="微软雅黑" pitchFamily="34" charset="0"/>
                    <a:ea typeface="微软雅黑" pitchFamily="34" charset="-122"/>
                    <a:cs typeface="微软雅黑" pitchFamily="34" charset="-120"/>
                  </a:rPr>
                  <a:t>，A错误；为了使实验现象更明显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应将研磨液放置一段</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时间</a:t>
                </a:r>
                <a:r>
                  <a:rPr lang="en-US" altLang="zh-CN" sz="2000" b="0" i="0" dirty="0">
                    <a:solidFill>
                      <a:srgbClr val="000000"/>
                    </a:solidFill>
                    <a:latin typeface="微软雅黑" pitchFamily="34" charset="0"/>
                    <a:ea typeface="微软雅黑" pitchFamily="34" charset="-122"/>
                    <a:cs typeface="微软雅黑" pitchFamily="34" charset="-120"/>
                  </a:rPr>
                  <a:t>，待其中的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消耗殆尽再进行实验，B正确；如果实验设计科学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可推测不能发出荧光的</a:t>
                </a: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是滴加生理盐水组和滴加葡萄糖溶液组</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在细胞中的含量是相对稳定的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夜晚萤火</a:t>
                </a:r>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虫发光器发出荧光会消耗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2000" b="0" i="0" dirty="0">
                    <a:solidFill>
                      <a:srgbClr val="000000"/>
                    </a:solidFill>
                    <a:latin typeface="微软雅黑" pitchFamily="34" charset="0"/>
                    <a:ea typeface="微软雅黑" pitchFamily="34" charset="-122"/>
                    <a:cs typeface="微软雅黑" pitchFamily="34" charset="-120"/>
                  </a:rPr>
                  <a:t>的合成速率加快，但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不能大量积累，D错误。</a:t>
                </a:r>
                <a:endParaRPr lang="en-US" altLang="zh-CN" sz="2200" dirty="0"/>
              </a:p>
            </p:txBody>
          </p:sp>
        </mc:Choice>
        <mc:Fallback>
          <p:sp>
            <p:nvSpPr>
              <p:cNvPr id="2" name="QC_3_AS.6_1#e001ae473?pid=4f625bdda&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a:blip r:embed="rId3"/>
                <a:stretch>
                  <a:fillRect l="-1587" r="-227" b="-497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3_BD.7_1#ae694e305?sp=1&amp;pid=4f625bdd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［江苏镇江六校2025高一上联考］</a:t>
            </a:r>
            <a:r>
              <a:rPr lang="en-US" altLang="zh-CN" sz="2000" b="0" i="0" dirty="0">
                <a:solidFill>
                  <a:srgbClr val="000000"/>
                </a:solidFill>
                <a:latin typeface="微软雅黑" pitchFamily="34" charset="0"/>
                <a:ea typeface="微软雅黑" pitchFamily="34" charset="-122"/>
                <a:cs typeface="微软雅黑" pitchFamily="34" charset="-120"/>
              </a:rPr>
              <a:t>为验证马铃薯提取液中含有催化葡萄糖转化成淀粉的酶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某</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科研团队进行了如表实验设计</a:t>
            </a:r>
            <a:r>
              <a:rPr lang="en-US" altLang="zh-CN" sz="2000" b="0" i="0" dirty="0">
                <a:solidFill>
                  <a:srgbClr val="000000"/>
                </a:solidFill>
                <a:latin typeface="微软雅黑" pitchFamily="34" charset="0"/>
                <a:ea typeface="微软雅黑" pitchFamily="34" charset="-122"/>
                <a:cs typeface="微软雅黑" pitchFamily="34" charset="-120"/>
              </a:rPr>
              <a:t>，并选用适当试剂进行检测。</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mc:Choice xmlns:a14="http://schemas.microsoft.com/office/drawing/2010/main" Requires="a14">
          <p:graphicFrame>
            <p:nvGraphicFramePr>
              <p:cNvPr id="8" name="QC_3_BD.7_2#ae694e305?colgroup=3,5,5,10,12&amp;pid=4f625bdda&amp;color=0,0,0&amp;vtp=1&amp;bbb=1&amp;hb=1"/>
              <p:cNvGraphicFramePr>
                <a:graphicFrameLocks noGrp="1"/>
              </p:cNvGraphicFramePr>
              <p:nvPr>
                <p:extLst>
                  <p:ext uri="{D42A27DB-BD31-4B8C-83A1-F6EECF244321}">
                    <p14:modId xmlns:p14="http://schemas.microsoft.com/office/powerpoint/2010/main" val="2729385517"/>
                  </p:ext>
                </p:extLst>
              </p:nvPr>
            </p:nvGraphicFramePr>
            <p:xfrm>
              <a:off x="722376" y="2021528"/>
              <a:ext cx="10689336" cy="2235200"/>
            </p:xfrm>
            <a:graphic>
              <a:graphicData uri="http://schemas.openxmlformats.org/drawingml/2006/table">
                <a:tbl>
                  <a:tblPr/>
                  <a:tblGrid>
                    <a:gridCol w="1143000">
                      <a:extLst>
                        <a:ext uri="{9D8B030D-6E8A-4147-A177-3AD203B41FA5}">
                          <a16:colId xmlns:a16="http://schemas.microsoft.com/office/drawing/2014/main" val="20000"/>
                        </a:ext>
                      </a:extLst>
                    </a:gridCol>
                    <a:gridCol w="1673352">
                      <a:extLst>
                        <a:ext uri="{9D8B030D-6E8A-4147-A177-3AD203B41FA5}">
                          <a16:colId xmlns:a16="http://schemas.microsoft.com/office/drawing/2014/main" val="20001"/>
                        </a:ext>
                      </a:extLst>
                    </a:gridCol>
                    <a:gridCol w="1682496">
                      <a:extLst>
                        <a:ext uri="{9D8B030D-6E8A-4147-A177-3AD203B41FA5}">
                          <a16:colId xmlns:a16="http://schemas.microsoft.com/office/drawing/2014/main" val="20002"/>
                        </a:ext>
                      </a:extLst>
                    </a:gridCol>
                    <a:gridCol w="2770632">
                      <a:extLst>
                        <a:ext uri="{9D8B030D-6E8A-4147-A177-3AD203B41FA5}">
                          <a16:colId xmlns:a16="http://schemas.microsoft.com/office/drawing/2014/main" val="20003"/>
                        </a:ext>
                      </a:extLst>
                    </a:gridCol>
                    <a:gridCol w="3419856">
                      <a:extLst>
                        <a:ext uri="{9D8B030D-6E8A-4147-A177-3AD203B41FA5}">
                          <a16:colId xmlns:a16="http://schemas.microsoft.com/office/drawing/2014/main" val="20004"/>
                        </a:ext>
                      </a:extLst>
                    </a:gridCol>
                  </a:tblGrid>
                  <a:tr h="85598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试管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葡萄糖溶液</a:t>
                          </a:r>
                          <a:r>
                            <a:rPr lang="en-US" altLang="zh-CN" sz="2000" b="1" i="0" smtClean="0">
                              <a:solidFill>
                                <a:srgbClr val="000000"/>
                              </a:solidFill>
                              <a:latin typeface="微软雅黑" pitchFamily="34" charset="0"/>
                              <a:ea typeface="微软雅黑" pitchFamily="34" charset="-122"/>
                              <a:cs typeface="微软雅黑" pitchFamily="34" charset="-120"/>
                            </a:rPr>
                            <a:t>/</a:t>
                          </a:r>
                        </a:p>
                        <a:p>
                          <a:pPr marL="0" lvl="0" indent="0"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蒸馏水/</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smtClean="0">
                              <a:solidFill>
                                <a:srgbClr val="000000"/>
                              </a:solidFill>
                              <a:latin typeface="微软雅黑" pitchFamily="34" charset="0"/>
                              <a:ea typeface="微软雅黑" pitchFamily="34" charset="-122"/>
                              <a:cs typeface="微软雅黑" pitchFamily="34" charset="-120"/>
                            </a:rPr>
                            <a:t>去除淀粉的马铃薯提取</a:t>
                          </a:r>
                        </a:p>
                        <a:p>
                          <a:pPr marL="0" lvl="0" indent="0"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液</a:t>
                          </a:r>
                          <a:r>
                            <a:rPr lang="en-US" altLang="zh-CN" sz="2000" b="1"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smtClean="0">
                              <a:solidFill>
                                <a:srgbClr val="000000"/>
                              </a:solidFill>
                              <a:latin typeface="微软雅黑" pitchFamily="34" charset="0"/>
                              <a:ea typeface="微软雅黑" pitchFamily="34" charset="-122"/>
                              <a:cs typeface="微软雅黑" pitchFamily="34" charset="-120"/>
                            </a:rPr>
                            <a:t>煮沸的去除淀粉的马铃薯提</a:t>
                          </a:r>
                        </a:p>
                        <a:p>
                          <a:pPr marL="0" lvl="0" indent="0"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取液</a:t>
                          </a:r>
                          <a:r>
                            <a:rPr lang="en-US" altLang="zh-CN" sz="2000" b="1"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8" name="QC_3_BD.7_2#ae694e305?colgroup=3,5,5,10,12&amp;pid=4f625bdda&amp;color=0,0,0&amp;vtp=1&amp;bbb=1&amp;hb=1"/>
              <p:cNvGraphicFramePr>
                <a:graphicFrameLocks noGrp="1"/>
              </p:cNvGraphicFramePr>
              <p:nvPr>
                <p:extLst>
                  <p:ext uri="{D42A27DB-BD31-4B8C-83A1-F6EECF244321}">
                    <p14:modId xmlns:p14="http://schemas.microsoft.com/office/powerpoint/2010/main" val="2729385517"/>
                  </p:ext>
                </p:extLst>
              </p:nvPr>
            </p:nvGraphicFramePr>
            <p:xfrm>
              <a:off x="722376" y="2021528"/>
              <a:ext cx="10689336" cy="2235200"/>
            </p:xfrm>
            <a:graphic>
              <a:graphicData uri="http://schemas.openxmlformats.org/drawingml/2006/table">
                <a:tbl>
                  <a:tblPr/>
                  <a:tblGrid>
                    <a:gridCol w="1143000">
                      <a:extLst>
                        <a:ext uri="{9D8B030D-6E8A-4147-A177-3AD203B41FA5}">
                          <a16:colId xmlns:a16="http://schemas.microsoft.com/office/drawing/2014/main" val="20000"/>
                        </a:ext>
                      </a:extLst>
                    </a:gridCol>
                    <a:gridCol w="1673352">
                      <a:extLst>
                        <a:ext uri="{9D8B030D-6E8A-4147-A177-3AD203B41FA5}">
                          <a16:colId xmlns:a16="http://schemas.microsoft.com/office/drawing/2014/main" val="20001"/>
                        </a:ext>
                      </a:extLst>
                    </a:gridCol>
                    <a:gridCol w="1682496">
                      <a:extLst>
                        <a:ext uri="{9D8B030D-6E8A-4147-A177-3AD203B41FA5}">
                          <a16:colId xmlns:a16="http://schemas.microsoft.com/office/drawing/2014/main" val="20002"/>
                        </a:ext>
                      </a:extLst>
                    </a:gridCol>
                    <a:gridCol w="2770632">
                      <a:extLst>
                        <a:ext uri="{9D8B030D-6E8A-4147-A177-3AD203B41FA5}">
                          <a16:colId xmlns:a16="http://schemas.microsoft.com/office/drawing/2014/main" val="20003"/>
                        </a:ext>
                      </a:extLst>
                    </a:gridCol>
                    <a:gridCol w="3419856">
                      <a:extLst>
                        <a:ext uri="{9D8B030D-6E8A-4147-A177-3AD203B41FA5}">
                          <a16:colId xmlns:a16="http://schemas.microsoft.com/office/drawing/2014/main" val="20004"/>
                        </a:ext>
                      </a:extLst>
                    </a:gridCol>
                  </a:tblGrid>
                  <a:tr h="855980">
                    <a:tc>
                      <a:txBody>
                        <a:bodyPr/>
                        <a:lstStyle/>
                        <a:p>
                          <a:pPr algn="ctr" latinLnBrk="1" hangingPunct="0">
                            <a:lnSpc>
                              <a:spcPts val="3000"/>
                            </a:lnSpc>
                          </a:pPr>
                          <a:r>
                            <a:rPr lang="en-US" altLang="zh-CN" sz="2000" b="1" i="0" smtClean="0">
                              <a:solidFill>
                                <a:srgbClr val="000000"/>
                              </a:solidFill>
                              <a:latin typeface="微软雅黑" pitchFamily="34" charset="0"/>
                              <a:ea typeface="微软雅黑" pitchFamily="34" charset="-122"/>
                              <a:cs typeface="微软雅黑" pitchFamily="34" charset="-120"/>
                            </a:rPr>
                            <a:t>试管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8978" t="-709" r="-472263" b="-17163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67754" t="-709" r="-368841" b="-17163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62418" t="-709" r="-123736" b="-17163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12834" t="-709" r="-357" b="-171631"/>
                          </a:stretch>
                        </a:blipFill>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
        <p:nvSpPr>
          <p:cNvPr id="4" name="QC_3_AN.8_1#ae694e305.bracket?pid=4f625bdda&amp;color=0,0,0&amp;vpa=3&amp;vtp=1"/>
          <p:cNvSpPr/>
          <p:nvPr/>
        </p:nvSpPr>
        <p:spPr>
          <a:xfrm>
            <a:off x="9545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3_BD.7_3#ae694e305.choices?pid=4f625bdda&amp;color=0,0,0&amp;vtp=1&amp;bbb=1"/>
          <p:cNvSpPr/>
          <p:nvPr/>
        </p:nvSpPr>
        <p:spPr>
          <a:xfrm>
            <a:off x="722376" y="4383728"/>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A.选用去除淀粉的马铃薯提取液的目的是避免原有淀粉对实验结果的影响</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.实验前可用碘液检测提取液中的淀粉是否完全去除，以保证实验结果准确</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.在实验后用碘液检测，3支试管中仅试管2出现蓝色</a:t>
            </a:r>
            <a:endParaRPr lang="en-US" altLang="zh-CN" sz="2000" dirty="0"/>
          </a:p>
          <a:p>
            <a:pPr latinLnBrk="1">
              <a:lnSpc>
                <a:spcPts val="3700"/>
              </a:lnSpc>
            </a:pPr>
            <a:r>
              <a:rPr lang="en-US" altLang="zh-CN" sz="2000" b="0" i="0" smtClean="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.高温可使试管3中的酶变性失活，肽键和氢键数减少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3_AS.9_1#ae694e305?pid=4f625bdda&amp;color=0,0,0&amp;vtp=1&amp;bt=1&amp;bbb=1&amp;hb=1"/>
          <p:cNvSpPr/>
          <p:nvPr/>
        </p:nvSpPr>
        <p:spPr>
          <a:xfrm>
            <a:off x="722376" y="972000"/>
            <a:ext cx="10753344" cy="3670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本实验目的是验证马铃薯提取液中含有催化葡萄糖转化成淀粉的酶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实验中选用去除淀粉</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的马铃薯提取液的目的是避免原有淀粉对实验结果产生影响</a:t>
            </a:r>
            <a:r>
              <a:rPr lang="en-US" altLang="zh-CN" sz="2000" b="0" i="0" dirty="0">
                <a:solidFill>
                  <a:srgbClr val="000000"/>
                </a:solidFill>
                <a:latin typeface="微软雅黑" pitchFamily="34" charset="0"/>
                <a:ea typeface="微软雅黑" pitchFamily="34" charset="-122"/>
                <a:cs typeface="微软雅黑" pitchFamily="34" charset="-120"/>
              </a:rPr>
              <a:t>，A正确。淀粉遇碘呈蓝色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实验前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可用碘液检测提取液中的淀粉是否完全去除</a:t>
            </a:r>
            <a:r>
              <a:rPr lang="en-US" altLang="zh-CN" sz="2000" b="0" i="0" dirty="0">
                <a:solidFill>
                  <a:srgbClr val="000000"/>
                </a:solidFill>
                <a:latin typeface="微软雅黑" pitchFamily="34" charset="0"/>
                <a:ea typeface="微软雅黑" pitchFamily="34" charset="-122"/>
                <a:cs typeface="微软雅黑" pitchFamily="34" charset="-120"/>
              </a:rPr>
              <a:t>，以保证实验结果准确，B正确。</a:t>
            </a:r>
            <a:r>
              <a:rPr lang="en-US" altLang="zh-CN" sz="2000" b="0" i="0">
                <a:solidFill>
                  <a:srgbClr val="000000"/>
                </a:solidFill>
                <a:latin typeface="微软雅黑" pitchFamily="34" charset="0"/>
                <a:ea typeface="微软雅黑" pitchFamily="34" charset="-122"/>
                <a:cs typeface="微软雅黑" pitchFamily="34" charset="-120"/>
              </a:rPr>
              <a:t>1</a:t>
            </a:r>
            <a:r>
              <a:rPr lang="en-US" altLang="zh-CN" sz="2000" b="0" i="0" smtClean="0">
                <a:solidFill>
                  <a:srgbClr val="000000"/>
                </a:solidFill>
                <a:latin typeface="微软雅黑" pitchFamily="34" charset="0"/>
                <a:ea typeface="微软雅黑" pitchFamily="34" charset="-122"/>
                <a:cs typeface="微软雅黑" pitchFamily="34" charset="-120"/>
              </a:rPr>
              <a:t>号试管内只有葡萄</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糖和蒸馏水</a:t>
            </a:r>
            <a:r>
              <a:rPr lang="en-US" altLang="zh-CN" sz="2000" b="0" i="0" dirty="0">
                <a:solidFill>
                  <a:srgbClr val="000000"/>
                </a:solidFill>
                <a:latin typeface="微软雅黑" pitchFamily="34" charset="0"/>
                <a:ea typeface="微软雅黑" pitchFamily="34" charset="-122"/>
                <a:cs typeface="微软雅黑" pitchFamily="34" charset="-120"/>
              </a:rPr>
              <a:t>，没有催化葡萄糖转化成淀粉的酶，因此用碘液检测不能出现蓝色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去除淀粉的马铃</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薯提取液中含有催化葡萄糖转化成淀粉的酶</a:t>
            </a:r>
            <a:r>
              <a:rPr lang="en-US" altLang="zh-CN" sz="2000" b="0" i="0" dirty="0">
                <a:solidFill>
                  <a:srgbClr val="000000"/>
                </a:solidFill>
                <a:latin typeface="微软雅黑" pitchFamily="34" charset="0"/>
                <a:ea typeface="微软雅黑" pitchFamily="34" charset="-122"/>
                <a:cs typeface="微软雅黑" pitchFamily="34" charset="-120"/>
              </a:rPr>
              <a:t>，2号试管内葡萄糖会在酶的催化下转化为淀粉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用</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碘液检测能出现蓝色</a:t>
            </a:r>
            <a:r>
              <a:rPr lang="en-US" altLang="zh-CN" sz="2000" b="0" i="0" dirty="0">
                <a:solidFill>
                  <a:srgbClr val="000000"/>
                </a:solidFill>
                <a:latin typeface="微软雅黑" pitchFamily="34" charset="0"/>
                <a:ea typeface="微软雅黑" pitchFamily="34" charset="-122"/>
                <a:cs typeface="微软雅黑" pitchFamily="34" charset="-120"/>
              </a:rPr>
              <a:t>；3号试管加入的提取液是经煮沸处理的，会导致酶的活性丧失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不能将葡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萄糖转化为淀粉</a:t>
            </a:r>
            <a:r>
              <a:rPr lang="en-US" altLang="zh-CN" sz="2000" b="0" i="0" dirty="0">
                <a:solidFill>
                  <a:srgbClr val="000000"/>
                </a:solidFill>
                <a:latin typeface="微软雅黑" pitchFamily="34" charset="0"/>
                <a:ea typeface="微软雅黑" pitchFamily="34" charset="-122"/>
                <a:cs typeface="微软雅黑" pitchFamily="34" charset="-120"/>
              </a:rPr>
              <a:t>，用碘液检测不能出现蓝色，C正确。高温可使试管3中的酶变性失活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但通常不</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会导致肽键断裂</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0_1#fa4f4e868?sp=1&amp;pid=4f625bdda&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［辽宁大连2025高一上月考］</a:t>
                </a:r>
                <a:r>
                  <a:rPr lang="en-US" altLang="zh-CN" sz="2000" b="0" i="0" dirty="0">
                    <a:solidFill>
                      <a:srgbClr val="000000"/>
                    </a:solidFill>
                    <a:latin typeface="微软雅黑" pitchFamily="34" charset="0"/>
                    <a:ea typeface="微软雅黑" pitchFamily="34" charset="-122"/>
                    <a:cs typeface="微软雅黑" pitchFamily="34" charset="-120"/>
                  </a:rPr>
                  <a:t>为分析小白鼠的细胞呼吸方式，</a:t>
                </a:r>
                <a:r>
                  <a:rPr lang="en-US" altLang="zh-CN" sz="2000" b="0" i="0">
                    <a:solidFill>
                      <a:srgbClr val="000000"/>
                    </a:solidFill>
                    <a:latin typeface="微软雅黑" pitchFamily="34" charset="0"/>
                    <a:ea typeface="微软雅黑" pitchFamily="34" charset="-122"/>
                    <a:cs typeface="微软雅黑" pitchFamily="34" charset="-120"/>
                  </a:rPr>
                  <a:t>有同学设计了如图所示的实验</a:t>
                </a:r>
                <a:r>
                  <a:rPr lang="en-US" altLang="zh-CN" sz="2000" b="0" i="0" smtClean="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每个玻璃钟罩中放置一只小白鼠</a:t>
                </a:r>
                <a:r>
                  <a:rPr lang="en-US" altLang="zh-CN" sz="2000" b="0" i="0" dirty="0">
                    <a:solidFill>
                      <a:srgbClr val="000000"/>
                    </a:solidFill>
                    <a:latin typeface="微软雅黑" pitchFamily="34" charset="0"/>
                    <a:ea typeface="微软雅黑" pitchFamily="34" charset="-122"/>
                    <a:cs typeface="微软雅黑" pitchFamily="34" charset="-120"/>
                  </a:rPr>
                  <a:t>，两组小烧杯中分别倒入蒸馏水和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smtClean="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钟罩底部涂抹凡</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士林</a:t>
                </a:r>
                <a:r>
                  <a:rPr lang="en-US" altLang="zh-CN" sz="2000" b="0" i="0" dirty="0">
                    <a:solidFill>
                      <a:srgbClr val="000000"/>
                    </a:solidFill>
                    <a:latin typeface="微软雅黑" pitchFamily="34" charset="0"/>
                    <a:ea typeface="微软雅黑" pitchFamily="34" charset="-122"/>
                    <a:cs typeface="微软雅黑" pitchFamily="34" charset="-120"/>
                  </a:rPr>
                  <a:t>，使钟罩和玻璃板结合得紧密、不透气。实验过程中小白鼠未死亡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微软雅黑" pitchFamily="34" charset="0"/>
                    <a:ea typeface="微软雅黑" pitchFamily="34" charset="-122"/>
                    <a:cs typeface="微软雅黑" pitchFamily="34" charset="-120"/>
                  </a:rPr>
                  <a:t>不考虑环境因素对有色</a:t>
                </a:r>
              </a:p>
              <a:p>
                <a:pPr latinLnBrk="1">
                  <a:lnSpc>
                    <a:spcPts val="3600"/>
                  </a:lnSpc>
                </a:pPr>
                <a:r>
                  <a:rPr lang="en-US" altLang="zh-CN" sz="2000" b="0" i="0" smtClean="0">
                    <a:solidFill>
                      <a:srgbClr val="000000"/>
                    </a:solidFill>
                    <a:latin typeface="微软雅黑" pitchFamily="34" charset="0"/>
                    <a:ea typeface="微软雅黑" pitchFamily="34" charset="-122"/>
                    <a:cs typeface="微软雅黑" pitchFamily="34" charset="-120"/>
                  </a:rPr>
                  <a:t>液滴移动的影响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下列分析正确的是</a:t>
                </a:r>
                <a:r>
                  <a:rPr lang="en-US" altLang="zh-CN" sz="2000" b="0" i="0" smtClean="0">
                    <a:solidFill>
                      <a:srgbClr val="000000"/>
                    </a:solidFill>
                    <a:latin typeface="微软雅黑" pitchFamily="34" charset="0"/>
                    <a:ea typeface="微软雅黑" pitchFamily="34" charset="-122"/>
                    <a:cs typeface="微软雅黑" pitchFamily="34" charset="-120"/>
                  </a:rPr>
                  <a:t>(</a:t>
                </a:r>
                <a:r>
                  <a:rPr lang="en-US" altLang="zh-CN" sz="2000" b="0" i="0" smtClean="0">
                    <a:solidFill>
                      <a:srgbClr val="000000"/>
                    </a:solidFill>
                    <a:latin typeface="SimSun" pitchFamily="34" charset="0"/>
                    <a:ea typeface="SimSun" pitchFamily="34" charset="-122"/>
                    <a:cs typeface="SimSun" pitchFamily="34" charset="-120"/>
                  </a:rPr>
                  <a:t> </a:t>
                </a:r>
                <a:r>
                  <a:rPr lang="en-US" altLang="zh-CN" sz="2000" b="1" i="0" smtClean="0">
                    <a:solidFill>
                      <a:srgbClr val="000000"/>
                    </a:solidFill>
                    <a:latin typeface="SimSun" pitchFamily="34" charset="0"/>
                    <a:ea typeface="SimSun" pitchFamily="34" charset="-122"/>
                    <a:cs typeface="SimSun" pitchFamily="34" charset="-120"/>
                  </a:rPr>
                  <a:t>    </a:t>
                </a:r>
                <a:r>
                  <a:rPr lang="en-US" altLang="zh-CN" sz="2000" b="0" i="0" smtClean="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p:sp>
            <p:nvSpPr>
              <p:cNvPr id="2" name="QC_3_BD.10_1#fa4f4e868?sp=1&amp;pid=4f625bdda&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a:blip r:embed="rId3"/>
                <a:stretch>
                  <a:fillRect l="-1474" r="-794" b="-5667"/>
                </a:stretch>
              </a:blipFill>
              <a:ln/>
            </p:spPr>
            <p:txBody>
              <a:bodyPr/>
              <a:lstStyle/>
              <a:p>
                <a:r>
                  <a:rPr lang="zh-CN" altLang="en-US">
                    <a:noFill/>
                  </a:rPr>
                  <a:t> </a:t>
                </a:r>
              </a:p>
            </p:txBody>
          </p:sp>
        </mc:Fallback>
      </mc:AlternateContent>
      <p:pic>
        <p:nvPicPr>
          <p:cNvPr id="4" name="QC_3_BD.10_3#fa4f4e868?iti=1&amp;htil=1&amp;pid=4f625bdd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49424" y="2945072"/>
            <a:ext cx="2313432" cy="25054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3_BD.10_4#fa4f4e868?iti=2&amp;htil=1&amp;pid=4f625bdda&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598664" y="2935928"/>
            <a:ext cx="2368296" cy="25054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3_BD.10_5#fa4f4e868?iti=1&amp;htil=1&amp;pid=4f625bdda&amp;color=0,0,0&amp;vtp=1"/>
          <p:cNvSpPr/>
          <p:nvPr/>
        </p:nvSpPr>
        <p:spPr>
          <a:xfrm>
            <a:off x="3250565" y="5577528"/>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2000" dirty="0"/>
          </a:p>
        </p:txBody>
      </p:sp>
      <p:sp>
        <p:nvSpPr>
          <p:cNvPr id="7" name="QC_3_BD.10_6#fa4f4e868?iti=2&amp;htil=1&amp;pid=4f625bdda&amp;color=0,0,0&amp;vtp=1"/>
          <p:cNvSpPr/>
          <p:nvPr/>
        </p:nvSpPr>
        <p:spPr>
          <a:xfrm>
            <a:off x="8627237" y="5568384"/>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2000"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1329</Words>
  <Application>Microsoft Office PowerPoint</Application>
  <PresentationFormat>宽屏</PresentationFormat>
  <Paragraphs>334</Paragraphs>
  <Slides>35</Slides>
  <Notes>35</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35</vt:i4>
      </vt:variant>
    </vt:vector>
  </HeadingPairs>
  <TitlesOfParts>
    <vt:vector size="46" baseType="lpstr">
      <vt:lpstr>等线</vt:lpstr>
      <vt:lpstr>等线 (正文)</vt:lpstr>
      <vt:lpstr>仿宋</vt:lpstr>
      <vt:lpstr>SimHei</vt:lpstr>
      <vt:lpstr>华文细黑</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2025-05-08T06:22:38Z</dcterms:created>
  <dcterms:modified xsi:type="dcterms:W3CDTF">2025-05-08T06:40:14Z</dcterms:modified>
  <cp:category/>
  <cp:contentStatus/>
</cp:coreProperties>
</file>