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3" r:id="rId39"/>
    <p:sldId id="294" r:id="rId40"/>
    <p:sldId id="295" r:id="rId41"/>
    <p:sldId id="296" r:id="rId42"/>
    <p:sldId id="298" r:id="rId43"/>
    <p:sldId id="300" r:id="rId44"/>
    <p:sldId id="302"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39" autoAdjust="0"/>
    <p:restoredTop sz="94610"/>
  </p:normalViewPr>
  <p:slideViewPr>
    <p:cSldViewPr snapToGrid="0" snapToObjects="1">
      <p:cViewPr varScale="1">
        <p:scale>
          <a:sx n="115" d="100"/>
          <a:sy n="115" d="100"/>
        </p:scale>
        <p:origin x="37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1a1ff0b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对糖类和脂质的元素组成和功能混淆不清</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3e4e538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糖类的种类、组成及功能</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629fc4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脂质的种类和作用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c9f85b8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糖类和脂质的比较</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a1ff0b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对糖类和脂质的元素组成和功能混淆不清</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9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18.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6.xml"/><Relationship Id="rId2" Type="http://schemas.openxmlformats.org/officeDocument/2006/relationships/image" Target="../media/image20.png"/><Relationship Id="rId1"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6.xml"/><Relationship Id="rId1"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6.xml"/><Relationship Id="rId1"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24.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9.xml"/><Relationship Id="rId2" Type="http://schemas.openxmlformats.org/officeDocument/2006/relationships/image" Target="../media/image27.jpeg"/><Relationship Id="rId1" Type="http://schemas.openxmlformats.org/officeDocument/2006/relationships/image" Target="../media/image26.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9.xml"/><Relationship Id="rId2" Type="http://schemas.openxmlformats.org/officeDocument/2006/relationships/image" Target="../media/image31.jpeg"/><Relationship Id="rId1" Type="http://schemas.openxmlformats.org/officeDocument/2006/relationships/image" Target="../media/image30.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9.xml"/><Relationship Id="rId2" Type="http://schemas.openxmlformats.org/officeDocument/2006/relationships/image" Target="../media/image33.jpeg"/><Relationship Id="rId1" Type="http://schemas.openxmlformats.org/officeDocument/2006/relationships/image" Target="../media/image32.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e540f7a47?pid=b3e4e538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某生物体内发生题干所述的糖类转化过程，可根据最终生成糖原判断该生物是动物，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；淀粉和麦芽糖主要存在于植物细胞中，但是植物细胞中不能合成糖原，B错误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动物如果以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，在动物的消化道中可以发生淀粉先水解为麦芽糖进而水解为葡萄糖的过程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且动物细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胞可以吸收葡萄糖并合成糖原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，C错误；淀粉是植物细胞特有的储能物质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糖原是动物细胞特有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的储能物质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，麦芽糖是由两分子葡萄糖合成的二糖，D错误。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3e8449f17?pid=c629fc48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5.人类大脑中磷脂含量丰富，所以多食富含磷脂的食物（如大豆）有较好的保健功能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脂的重要生理作用是(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3e8449f17.bracket?pid=c629fc48b&amp;color=0,0,0&amp;vpa=5&amp;vtp=1"/>
          <p:cNvSpPr/>
          <p:nvPr/>
        </p:nvSpPr>
        <p:spPr>
          <a:xfrm>
            <a:off x="320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3e8449f17.choices?pid=c629fc48b&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A.合成维生素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和脂肪的原料</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.氧化分解为机体提供能量</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细胞膜和多种细胞器膜的重要成分</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.参与血液中脂质的运输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3e8449f17?pid=c629fc48b&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维生素D属于固醇类物质，不是由磷脂合成的，脂肪是由甘油和脂肪酸反应形成的，A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磷脂是构成细胞膜和多种细胞器膜的重要成分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，不能氧化分解为细胞提供能量，B错误，C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胆固醇在人体内参与血液中脂质的运输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，磷脂不参与该过程，D错误。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d29ef26f9?pid=c629fc48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脂质是组成细胞和生物体的重要有机化合物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d29ef26f9.bracket?pid=c629fc48b&amp;color=0,0,0&amp;vpa=6&amp;vtp=1"/>
          <p:cNvSpPr/>
          <p:nvPr/>
        </p:nvSpPr>
        <p:spPr>
          <a:xfrm>
            <a:off x="1430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6_2#d29ef26f9.choices?pid=c629fc48b&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A.组成脂质的化学元素主要是C、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，有些脂质还含有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.动物脂肪大多含有不饱和脂肪酸，熔点较高，室温时呈固态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.胆固醇是构成细胞膜和细胞器膜的重要成分</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.磷脂是由三分子脂肪酸和一分子甘油发生反应而形成的酯</a:t>
                </a:r>
                <a:endParaRPr lang="en-US" altLang="zh-CN" sz="2000" dirty="0"/>
              </a:p>
            </p:txBody>
          </p:sp>
        </mc:Choice>
        <mc:Fallback>
          <p:sp>
            <p:nvSpPr>
              <p:cNvPr id="4" name="QC_5_BD.16_2#d29ef26f9.choices?pid=c629fc48b&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d29ef26f9?pid=c629fc48b&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组成脂质的化学元素主要是C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，有些脂质如磷脂还含有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动物脂肪</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大多含有饱和脂肪酸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，熔点较高，室温时呈固态，B错误；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胆固醇是构成动物细胞膜的重要成分</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错误；脂肪是由三分子脂肪酸和一分子甘油发生反应而形成的酯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磷脂与脂肪的不同之处在于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甘油的一个羟基</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OH</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不是与脂肪酸结合成酯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，而是与磷酸及其他衍生物结合，D错误。</a:t>
                </a:r>
                <a:endParaRPr lang="en-US" altLang="zh-CN" sz="2200" dirty="0"/>
              </a:p>
            </p:txBody>
          </p:sp>
        </mc:Choice>
        <mc:Fallback>
          <p:sp>
            <p:nvSpPr>
              <p:cNvPr id="2" name="QC_5_AS.18_1#d29ef26f9?pid=c629fc48b&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88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a811036ff?sp=1&amp;pid=c629fc48b&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［重庆万州区多校2025高一上联考］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如图是顺式脂肪酸与反式脂肪酸的结构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天然脂肪酸多为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，主要作用是为人体储存和提供能量，能降低心血管疾病的风险；后者常见于饼干、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糕点</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奶茶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、炸薯条等，会增加人体血液的黏稠度和凝聚力，容易导致血栓的形成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以下分析错误的是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a811036ff.bracket?pid=c629fc48b&amp;color=0,0,0&amp;vpa=7&amp;vtp=1"/>
          <p:cNvSpPr/>
          <p:nvPr/>
        </p:nvSpPr>
        <p:spPr>
          <a:xfrm>
            <a:off x="922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9_2#a811036ff?htil=1&amp;pid=c629fc48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76488" y="2935928"/>
            <a:ext cx="3419856" cy="21305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9_3#a811036ff.choices?htil=1&amp;pid=c629fc48b&amp;color=0,0,0&amp;vtp=1&amp;bbb=1"/>
          <p:cNvSpPr/>
          <p:nvPr/>
        </p:nvSpPr>
        <p:spPr>
          <a:xfrm>
            <a:off x="722376" y="2847062"/>
            <a:ext cx="719632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A.顺式脂肪酸与反式脂肪酸都属于不饱和脂肪酸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.植物脂肪大多含有顺式脂肪酸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.动物脂肪大多含有反式脂肪酸</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.日常生活中应注意控制反式脂肪酸的摄入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a811036ff?pid=c629fc48b&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两种脂肪酸都含有不饱和的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双键，属于不饱和脂肪酸，A正确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植物脂肪大多含有不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饱和脂肪酸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，根据题意可知，天然脂肪酸多为顺式脂肪酸，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因此植物脂肪大多含有顺式脂肪酸</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正确；大多数动物脂肪含饱和脂肪酸，而反式脂肪酸为不饱和脂肪酸，C错误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反式脂肪酸会增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加人体血液的黏稠度和凝聚力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，容易导致血栓的形成，故应控制反式脂肪酸的摄入，D正确。</a:t>
                </a:r>
                <a:endParaRPr lang="en-US" altLang="zh-CN" sz="2200" dirty="0"/>
              </a:p>
            </p:txBody>
          </p:sp>
        </mc:Choice>
        <mc:Fallback>
          <p:sp>
            <p:nvSpPr>
              <p:cNvPr id="2" name="QC_5_AS.21_1#a811036ff?pid=c629fc48b&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1404" r="-112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d085304d7?sp=1&amp;pid=c629fc48b&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［福建厦门一中2025高一上月考］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血浆中胆固醇含量过高，易引发高胆固醇血症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某科研小组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研制了一种治疗该症的药物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A，为评估其药效，选取该病患者50人，随机均分为5组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分别注射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不同剂量的药物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A，一段时间后，检测每组患者体内的相关指标并进行数据处理，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结果见下表</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8" name="QC_5_BD.22_2#d085304d7?colgroup=13,16,9&amp;pid=c629fc48b&amp;color=0,0,0&amp;vtp=1&amp;bbb=1"/>
              <p:cNvGraphicFramePr>
                <a:graphicFrameLocks noGrp="1"/>
              </p:cNvGraphicFramePr>
              <p:nvPr/>
            </p:nvGraphicFramePr>
            <p:xfrm>
              <a:off x="722376" y="2935928"/>
              <a:ext cx="10725912" cy="2758440"/>
            </p:xfrm>
            <a:graphic>
              <a:graphicData uri="http://schemas.openxmlformats.org/drawingml/2006/table">
                <a:tbl>
                  <a:tblPr/>
                  <a:tblGrid>
                    <a:gridCol w="3529584"/>
                    <a:gridCol w="4517136"/>
                    <a:gridCol w="2679192"/>
                  </a:tblGrid>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注射药物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胆固醇含量相对值</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（注射后/</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注射前</a:t>
                          </a: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转氨酶活性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8" name="QC_5_BD.22_2#d085304d7?colgroup=13,16,9&amp;pid=c629fc48b&amp;color=0,0,0&amp;vtp=1&amp;bbb=1"/>
              <p:cNvGraphicFramePr>
                <a:graphicFrameLocks noGrp="1"/>
              </p:cNvGraphicFramePr>
              <p:nvPr/>
            </p:nvGraphicFramePr>
            <p:xfrm>
              <a:off x="722376" y="2935928"/>
              <a:ext cx="10725912" cy="2758440"/>
            </p:xfrm>
            <a:graphic>
              <a:graphicData uri="http://schemas.openxmlformats.org/drawingml/2006/table">
                <a:tbl>
                  <a:tblPr/>
                  <a:tblGrid>
                    <a:gridCol w="3529584"/>
                    <a:gridCol w="4517136"/>
                    <a:gridCol w="2679192"/>
                  </a:tblGrid>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胆固醇含量相对值</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（注射后/</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注射前</a:t>
                          </a: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转氨酶活性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5_BD.22_3#d085304d7?pid=c629fc48b&amp;color=0,0,0&amp;vtp=1&amp;bbb=1"/>
          <p:cNvSpPr/>
          <p:nvPr/>
        </p:nvSpPr>
        <p:spPr>
          <a:xfrm>
            <a:off x="722376" y="583152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一定程度上，转氨酶活性与肝细胞受损程度呈正相关</a:t>
            </a:r>
            <a:endParaRPr lang="en-US" altLang="zh-CN" sz="20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d085304d7.choices?pid=c629fc48b&amp;color=0,0,0&amp;vtp=1&amp;bt=1&amp;bbb=1"/>
              <p:cNvSpPr/>
              <p:nvPr/>
            </p:nvSpPr>
            <p:spPr>
              <a:xfrm>
                <a:off x="722376" y="972000"/>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A.胆固醇是构成动物细胞膜的重要成分，在人体内还参与血液中脂质的运输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.血浆中胆固醇含量过多时，胆固醇可大量转化为葡萄糖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.注射药物A前后每组患者体内的胆固醇含量可形成自身前后对照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.药物A剂量是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周时降低胆固醇含量效果较明显，同时肝脏基本不受损伤</a:t>
                </a:r>
                <a:endParaRPr lang="en-US" altLang="zh-CN" sz="2000" dirty="0"/>
              </a:p>
            </p:txBody>
          </p:sp>
        </mc:Choice>
        <mc:Fallback>
          <p:sp>
            <p:nvSpPr>
              <p:cNvPr id="2" name="QC_5_BD.24_1#d085304d7.choices?pid=c629fc48b&amp;color=0,0,0&amp;vtp=1&amp;bt=1&amp;bb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b="24"/>
                </a:stretch>
              </a:blipFill>
            </p:spPr>
            <p:txBody>
              <a:bodyPr/>
              <a:lstStyle/>
              <a:p>
                <a:r>
                  <a:rPr lang="zh-CN" altLang="en-US">
                    <a:noFill/>
                  </a:rPr>
                  <a:t> </a:t>
                </a:r>
              </a:p>
            </p:txBody>
          </p:sp>
        </mc:Fallback>
      </mc:AlternateContent>
      <p:sp>
        <p:nvSpPr>
          <p:cNvPr id="3" name="QC_5_AN.23_1#d085304d7.bracket?pid=c629fc48b&amp;color=0,0,0&amp;vpa=8&amp;vtp=1&amp;answeroption=B"/>
          <p:cNvSpPr txBox="1"/>
          <p:nvPr/>
        </p:nvSpPr>
        <p:spPr>
          <a:xfrm>
            <a:off x="595376" y="1502860"/>
            <a:ext cx="397545" cy="477054"/>
          </a:xfrm>
          <a:prstGeom prst="rect">
            <a:avLst/>
          </a:prstGeom>
          <a:noFill/>
        </p:spPr>
        <p:txBody>
          <a:bodyPr vert="horz" wrap="none" lIns="0" tIns="0" rIns="0" bIns="0" rtlCol="0">
            <a:spAutoFit/>
          </a:bodyPr>
          <a:lstStyle/>
          <a:p>
            <a:r>
              <a:rPr lang="zh-CN" altLang="en-US" sz="3100" b="1" smtClean="0">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d085304d7?pid=c629fc48b&amp;color=0,0,0&amp;mp=1&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胆固醇属于脂质，胆固醇是构成动物细胞膜的重要成分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在人体内还参与血液中脂质的运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，A正确；细胞中的糖类和脂质是可以相互转化的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人体内多余的糖类可以大量转化为脂肪等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，但胆固醇不能大量转化为葡萄糖，B错误；本实验的自变量为注射药物A的剂量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胆固醇含量相对值和转氨酶活性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前后每组患者体内的胆固醇含量可形成自身前后对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，C正确；药物A的用量在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周时，检测得到的胆固醇含量降低效果较明显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且转氨酶活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性与对照组相同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，即肝脏几乎没有受到损害，用量在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虽然检测得到的胆固醇含量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降低效果更明显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，但转氨酶活性明显比对照组高，说明肝脏受到较大损害，D正确。</a:t>
                </a:r>
                <a:endParaRPr lang="en-US" altLang="zh-CN" sz="2200" dirty="0"/>
              </a:p>
            </p:txBody>
          </p:sp>
        </mc:Choice>
        <mc:Fallback>
          <p:sp>
            <p:nvSpPr>
              <p:cNvPr id="2" name="QC_5_AS.25_1#d085304d7?pid=c629fc48b&amp;color=0,0,0&amp;mp=1&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1181"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e2c7613e.fixed?pid=ad7d061c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7e2c7613e.fixed?pid=ad7d061c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细胞中的糖类和脂质</a:t>
            </a:r>
            <a:endParaRPr lang="en-US" altLang="zh-CN" sz="4400" dirty="0"/>
          </a:p>
        </p:txBody>
      </p:sp>
      <p:pic>
        <p:nvPicPr>
          <p:cNvPr id="4" name="C_3#7e2c7613e.fixed?pid=ad7d061c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e2c7613e.fixed?pid=ad7d061c9&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d65ce630e?pid=0c9f85b8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花生种子萌发时（真叶长出之前，此时不能进行光合作用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肪水解成脂肪酸和甘油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，脂肪酸和甘油分别在多种酶的催化下，形成葡萄糖，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最后转变成蔗糖</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并转运至胚轴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，供给胚的生长和发育。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d65ce630e.bracket?pid=0c9f85b82&amp;color=0,0,0&amp;vpa=9&amp;vtp=1"/>
          <p:cNvSpPr/>
          <p:nvPr/>
        </p:nvSpPr>
        <p:spPr>
          <a:xfrm>
            <a:off x="7259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6_2#d65ce630e.choices?pid=0c9f85b82&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A.脂肪的含氢量比糖类少，与同质量糖类比，其氧化分解产生的水和释放的能量更多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.与花生种子中的脂肪相比，动物脂肪大多含有饱和脂肪酸，熔点较低，不易凝固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.相对于小麦种子，花生的播种深度应该深一点</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.花生种子萌发初期干重会增加，导致干重增加的主要元素是氧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d65ce630e?pid=0c9f85b8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脂肪的碳、氢含量比糖类多，氧含量比糖类少，与同质量糖类相比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脂肪氧化分解产生水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和释放的能量更多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，A错误；花生种子中储存的脂肪大多含有不饱和脂肪酸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动物脂肪大多含有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饱和脂肪酸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，熔点较高，易凝固，B错误；相对于玉米种子，花生种子的脂肪含量高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氧化分解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时消耗的氧气多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，播种深度应该浅一点，C错误；花生种子萌发时，大量脂肪转变为蔗糖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脂肪中氧含量少于糖类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，故导致干重增加的主要元素是氧，D正确。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298e9a855?sp=1&amp;pid=0c9f85b8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［江西赣州十八县市2024高一上期中联考］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人体进行运动时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体内脂肪与糖类的供能比例如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3" name="QC_5_BD.29_2#298e9a855?colgroup=18,6,6,6&amp;pid=0c9f85b82&amp;color=0,0,0&amp;vtp=1&amp;bbb=1"/>
              <p:cNvGraphicFramePr>
                <a:graphicFrameLocks noGrp="1"/>
              </p:cNvGraphicFramePr>
              <p:nvPr/>
            </p:nvGraphicFramePr>
            <p:xfrm>
              <a:off x="722376" y="2021528"/>
              <a:ext cx="10698480" cy="919480"/>
            </p:xfrm>
            <a:graphic>
              <a:graphicData uri="http://schemas.openxmlformats.org/drawingml/2006/table">
                <a:tbl>
                  <a:tblPr/>
                  <a:tblGrid>
                    <a:gridCol w="4937760"/>
                    <a:gridCol w="1920240"/>
                    <a:gridCol w="1920240"/>
                    <a:gridCol w="1920240"/>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运动强度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脂肪与糖类供能比例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3" name="QC_5_BD.29_2#298e9a855?colgroup=18,6,6,6&amp;pid=0c9f85b82&amp;color=0,0,0&amp;vtp=1&amp;bbb=1"/>
              <p:cNvGraphicFramePr>
                <a:graphicFrameLocks noGrp="1"/>
              </p:cNvGraphicFramePr>
              <p:nvPr/>
            </p:nvGraphicFramePr>
            <p:xfrm>
              <a:off x="722376" y="2021528"/>
              <a:ext cx="10698480" cy="919480"/>
            </p:xfrm>
            <a:graphic>
              <a:graphicData uri="http://schemas.openxmlformats.org/drawingml/2006/table">
                <a:tbl>
                  <a:tblPr/>
                  <a:tblGrid>
                    <a:gridCol w="4937760"/>
                    <a:gridCol w="1920240"/>
                    <a:gridCol w="1920240"/>
                    <a:gridCol w="1920240"/>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运动强度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脂肪与糖类供能比例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5_AN.30_1#298e9a855.bracket?pid=0c9f85b82&amp;color=0,0,0&amp;vpa=10&amp;vtp=1"/>
          <p:cNvSpPr/>
          <p:nvPr/>
        </p:nvSpPr>
        <p:spPr>
          <a:xfrm>
            <a:off x="397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29_3#298e9a855.choices?pid=0c9f85b82&amp;color=0,0,0&amp;vtp=1&amp;bbb=1"/>
          <p:cNvSpPr/>
          <p:nvPr/>
        </p:nvSpPr>
        <p:spPr>
          <a:xfrm>
            <a:off x="722376" y="30756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A.相比于糖类，等量脂肪氧化分解需要消耗更多的氧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.相比于高强度运动，低强度运动更有助于人体减脂</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.中强度运动时，人体消耗的脂肪与糖类的量相等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.人体内糖类在供应充足情况下可大量转化为脂肪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1_1#298e9a855?pid=0c9f85b82&amp;color=0,0,0&amp;mp=1&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题表解读</a:t>
            </a:r>
            <a:endParaRPr lang="en-US" altLang="zh-CN" sz="2000" dirty="0"/>
          </a:p>
        </p:txBody>
      </p:sp>
      <p:pic>
        <p:nvPicPr>
          <p:cNvPr id="3" name="QC_5_EX.31_2#298e9a855?pid=0c9f85b8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3312"/>
            <a:ext cx="4745736" cy="336499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298e9a855?pid=0c9f85b82&amp;color=0,0,0&amp;mp=1&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与糖类相比，脂肪分子中的碳、氢含量多，氧含量少，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氧化分解时等量的脂肪耗氧量更多</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产生的能量更多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，A正确；糖类在供应充足的情况下，可大量转化为脂肪，D正确。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3_1#6bd315b6c?sp=1&amp;pid=1a1ff0b7b&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［辽宁锦州2025高一上期中］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如图是某同学绘制的概念图，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4_1#6bd315b6c.bracket?pid=1a1ff0b7b&amp;color=0,0,0&amp;vpa=11&amp;vtp=1"/>
          <p:cNvSpPr/>
          <p:nvPr/>
        </p:nvSpPr>
        <p:spPr>
          <a:xfrm>
            <a:off x="10668064"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33_2#6bd315b6c?htil=2&amp;pid=1a1ff0b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458818" y="1490853"/>
            <a:ext cx="1947672" cy="12252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33_3#6bd315b6c.choices?htil=2&amp;pid=1a1ff0b7b&amp;color=0,0,0&amp;vtp=1&amp;bbb=1"/>
              <p:cNvSpPr/>
              <p:nvPr/>
            </p:nvSpPr>
            <p:spPr>
              <a:xfrm>
                <a:off x="722376" y="1401987"/>
                <a:ext cx="866851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A.若①表示固醇，则②③④可分别表示胆固醇、性激素、维生素D</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.若①表示蔗糖和脂肪的组成元素，则②③④可分别表示C、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.若①表示动植物共有的糖类，则②③④可分别表示核糖、脱氧核糖、葡萄糖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.若①表示人体细胞内的储能物质，则②③④可分别表示脂肪、淀粉、糖原</a:t>
                </a:r>
                <a:endParaRPr lang="en-US" altLang="zh-CN" sz="2000" dirty="0"/>
              </a:p>
            </p:txBody>
          </p:sp>
        </mc:Choice>
        <mc:Fallback>
          <p:sp>
            <p:nvSpPr>
              <p:cNvPr id="5" name="QC_6_BD.33_3#6bd315b6c.choices?htil=2&amp;pid=1a1ff0b7b&amp;color=0,0,0&amp;vtp=1&amp;bbb=1"/>
              <p:cNvSpPr>
                <a:spLocks noRot="1" noChangeAspect="1" noMove="1" noResize="1" noEditPoints="1" noAdjustHandles="1" noChangeArrowheads="1" noChangeShapeType="1" noTextEdit="1"/>
              </p:cNvSpPr>
              <p:nvPr/>
            </p:nvSpPr>
            <p:spPr>
              <a:xfrm>
                <a:off x="722376" y="1401987"/>
                <a:ext cx="8668512" cy="1866900"/>
              </a:xfrm>
              <a:prstGeom prst="rect">
                <a:avLst/>
              </a:prstGeom>
              <a:blipFill rotWithShape="1">
                <a:blip r:embed="rId2"/>
                <a:stretch>
                  <a:fillRect l="-4" t="-29" r="-31"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5_1#6bd315b6c?pid=1a1ff0b7b&amp;color=0,0,0&amp;vtp=1&amp;bt=1&amp;bbb=1&amp;hb=1"/>
              <p:cNvSpPr/>
              <p:nvPr/>
            </p:nvSpPr>
            <p:spPr>
              <a:xfrm>
                <a:off x="722376" y="972000"/>
                <a:ext cx="10753344" cy="3238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固醇包括胆固醇、性激素、维生素D等，若①表示脂质中的固醇，则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可分别表示胆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、性激素、维生素D，A正确；蔗糖由C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三种元素组成，组成脂肪的化学元素为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zh-CN" altLang="en-US" sz="2200" b="0" i="0" kern="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，若①表示蔗糖和脂肪的组成元素，则②③④可分别表示C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和脱氧核糖均存在于动植物细胞中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，若①表示动植物共有的糖类，则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可分别表示核糖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的组成成分）、脱氧核糖（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的组成成分）、葡萄糖，C正确；若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表示人体细胞内的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，则②③④可分别表示脂肪、肝糖原、肌糖原，但不可能是淀粉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因为淀粉是植物的储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35_1#6bd315b6c?pid=1a1ff0b7b&amp;color=0,0,0&amp;vtp=1&amp;bt=1&amp;bbb=1&amp;hb=1"/>
              <p:cNvSpPr>
                <a:spLocks noRot="1" noChangeAspect="1" noMove="1" noResize="1" noEditPoints="1" noAdjustHandles="1" noChangeArrowheads="1" noChangeShapeType="1" noTextEdit="1"/>
              </p:cNvSpPr>
              <p:nvPr/>
            </p:nvSpPr>
            <p:spPr>
              <a:xfrm>
                <a:off x="722376" y="972000"/>
                <a:ext cx="10753344" cy="3238500"/>
              </a:xfrm>
              <a:prstGeom prst="rect">
                <a:avLst/>
              </a:prstGeom>
              <a:blipFill rotWithShape="1">
                <a:blip r:embed="rId1"/>
                <a:stretch>
                  <a:fillRect l="-4" t="-14" r="-1057"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6_1#6bd315b6c?pid=1a1ff0b7b&amp;color=0,0,0&amp;vtp=1&amp;bt=1&amp;bbb=1"/>
          <p:cNvSpPr/>
          <p:nvPr/>
        </p:nvSpPr>
        <p:spPr>
          <a:xfrm>
            <a:off x="722376" y="972000"/>
            <a:ext cx="10753344" cy="863600"/>
          </a:xfrm>
          <a:prstGeom prst="rect">
            <a:avLst/>
          </a:prstGeom>
          <a:noFill/>
        </p:spPr>
        <p:txBody>
          <a:bodyPr wrap="none" lIns="0" tIns="0" rIns="0" bIns="0" rtlCol="0" anchor="t"/>
          <a:lstStyle/>
          <a:p>
            <a:pPr algn="l" latinLnBrk="1">
              <a:lnSpc>
                <a:spcPts val="34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4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糖类与脂质的比较</a:t>
            </a:r>
            <a:endParaRPr lang="en-US" altLang="zh-CN" sz="2000" dirty="0"/>
          </a:p>
        </p:txBody>
      </p:sp>
      <mc:AlternateContent xmlns:mc="http://schemas.openxmlformats.org/markup-compatibility/2006" xmlns:a14="http://schemas.microsoft.com/office/drawing/2010/main">
        <mc:Choice Requires="a14">
          <p:graphicFrame>
            <p:nvGraphicFramePr>
              <p:cNvPr id="28" name="QC_6_EX.36_2#6bd315b6c?colgroup=10,15,14&amp;pid=1a1ff0b7b&amp;color=0,0,0&amp;vtp=1&amp;bbb=1&amp;hb=1"/>
              <p:cNvGraphicFramePr>
                <a:graphicFrameLocks noGrp="1"/>
              </p:cNvGraphicFramePr>
              <p:nvPr/>
            </p:nvGraphicFramePr>
            <p:xfrm>
              <a:off x="722376" y="1945328"/>
              <a:ext cx="10752492" cy="4353941"/>
            </p:xfrm>
            <a:graphic>
              <a:graphicData uri="http://schemas.openxmlformats.org/drawingml/2006/table">
                <a:tbl>
                  <a:tblPr/>
                  <a:tblGrid>
                    <a:gridCol w="2863538"/>
                    <a:gridCol w="4158307"/>
                    <a:gridCol w="3730647"/>
                  </a:tblGrid>
                  <a:tr h="43942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60044">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一般是C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有些脂质还含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4627">
                    <a:tc>
                      <a:txBody>
                        <a:bodyPr/>
                        <a:lstStyle/>
                        <a:p>
                          <a:pPr algn="ctr" latinLnBrk="1" hangingPunct="0">
                            <a:lnSpc>
                              <a:spcPts val="33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元素含量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4627">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多糖等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固醇等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165223">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生理作用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①重要的能源物质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构成细胞结构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如细胞壁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细胞中的储能物质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如植物的淀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动物的糖原等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细胞识别分子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如糖被等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①生物体的储能物质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如脂肪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构成生物膜的重要成分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调节新陈代谢和生殖生命活动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8" name="QC_6_EX.36_2#6bd315b6c?colgroup=10,15,14&amp;pid=1a1ff0b7b&amp;color=0,0,0&amp;vtp=1&amp;bbb=1&amp;hb=1"/>
              <p:cNvGraphicFramePr>
                <a:graphicFrameLocks noGrp="1"/>
              </p:cNvGraphicFramePr>
              <p:nvPr/>
            </p:nvGraphicFramePr>
            <p:xfrm>
              <a:off x="722376" y="1945328"/>
              <a:ext cx="10752492" cy="4353941"/>
            </p:xfrm>
            <a:graphic>
              <a:graphicData uri="http://schemas.openxmlformats.org/drawingml/2006/table">
                <a:tbl>
                  <a:tblPr/>
                  <a:tblGrid>
                    <a:gridCol w="2863538"/>
                    <a:gridCol w="4158307"/>
                    <a:gridCol w="3730647"/>
                  </a:tblGrid>
                  <a:tr h="43942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9790">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4513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4627">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多糖等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固醇等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165223">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生理作用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①重要的能源物质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构成细胞结构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如细胞壁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细胞中的储能物质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如植物的淀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动物的糖原等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细胞识别分子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如糖被等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①生物体的储能物质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如脂肪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构成生物膜的重要成分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4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调节新陈代谢和生殖生命活动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9" name="QC_6_EX.36_3#6bd315b6c?colgroup=10,15,14&amp;pid=1a1ff0b7b&amp;color=0,0,0&amp;mp=1&amp;vtp=1&amp;bt=1&amp;bbb=1&amp;hb=1"/>
              <p:cNvGraphicFramePr>
                <a:graphicFrameLocks noGrp="1"/>
              </p:cNvGraphicFramePr>
              <p:nvPr/>
            </p:nvGraphicFramePr>
            <p:xfrm>
              <a:off x="722376" y="1508252"/>
              <a:ext cx="10698480" cy="2758440"/>
            </p:xfrm>
            <a:graphic>
              <a:graphicData uri="http://schemas.openxmlformats.org/drawingml/2006/table">
                <a:tbl>
                  <a:tblPr/>
                  <a:tblGrid>
                    <a:gridCol w="1399032"/>
                    <a:gridCol w="1380744"/>
                    <a:gridCol w="4169664"/>
                    <a:gridCol w="3749040"/>
                  </a:tblGrid>
                  <a:tr h="459740">
                    <a:tc gridSpan="2">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gridSpan="2">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水解最终产物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脂肪：甘油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gridSpan="2">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代谢终产物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pc="-1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pc="-1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rowSpan="3">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同质量氧</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化分解结</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消耗氧气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9" name="QC_6_EX.36_3#6bd315b6c?colgroup=10,15,14&amp;pid=1a1ff0b7b&amp;color=0,0,0&amp;mp=1&amp;vtp=1&amp;bt=1&amp;bbb=1&amp;hb=1"/>
              <p:cNvGraphicFramePr>
                <a:graphicFrameLocks noGrp="1"/>
              </p:cNvGraphicFramePr>
              <p:nvPr/>
            </p:nvGraphicFramePr>
            <p:xfrm>
              <a:off x="722376" y="1508252"/>
              <a:ext cx="10698480" cy="2758440"/>
            </p:xfrm>
            <a:graphic>
              <a:graphicData uri="http://schemas.openxmlformats.org/drawingml/2006/table">
                <a:tbl>
                  <a:tblPr/>
                  <a:tblGrid>
                    <a:gridCol w="1399032"/>
                    <a:gridCol w="1380744"/>
                    <a:gridCol w="4169664"/>
                    <a:gridCol w="3749040"/>
                  </a:tblGrid>
                  <a:tr h="459740">
                    <a:tc gridSpan="2">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gridSpan="2">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水解最终产物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脂肪：甘油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gridSpan="2">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代谢终产物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rowSpan="3">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同质量氧</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化分解结</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消耗氧气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2" name="QC_6_EX.36_3#6bd315b6c?colgroup=10,15,14&amp;pid=1a1ff0b7b&amp;color=0,0,0&amp;mp=1&amp;vtp=1&amp;bt=1&amp;bbb=1"/>
          <p:cNvSpPr txBox="1"/>
          <p:nvPr/>
        </p:nvSpPr>
        <p:spPr>
          <a:xfrm>
            <a:off x="10907895" y="969264"/>
            <a:ext cx="512961" cy="416909"/>
          </a:xfrm>
          <a:prstGeom prst="rect">
            <a:avLst/>
          </a:prstGeom>
          <a:noFill/>
        </p:spPr>
        <p:txBody>
          <a:bodyPr vert="horz" wrap="none" lIns="0" tIns="0" rIns="0" bIns="0" rtlCol="0">
            <a:spAutoFit/>
          </a:bodyPr>
          <a:lstStyle/>
          <a:p>
            <a:pPr algn="r">
              <a:lnSpc>
                <a:spcPts val="3600"/>
              </a:lnSpc>
            </a:pPr>
            <a:r>
              <a:rPr lang="zh-CN" altLang="en-US" sz="2000" smtClean="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ed63124e.fixed?pid=ad7d061c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ced63124e.fixed?pid=ad7d061c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细胞中的糖类和脂质</a:t>
            </a:r>
            <a:endParaRPr lang="en-US" altLang="zh-CN" sz="4400" dirty="0"/>
          </a:p>
        </p:txBody>
      </p:sp>
      <p:pic>
        <p:nvPicPr>
          <p:cNvPr id="4" name="C_3#ced63124e.fixed?pid=ad7d061c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ed63124e.fixed?pid=ad7d061c9&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b0560b9dc?pid=b3e4e5380&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［云南昭通2024高一上期末］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下列关于糖类的叙述，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b0560b9dc.bracket?pid=b3e4e5380&amp;color=0,0,0&amp;vpa=1&amp;vtp=1"/>
          <p:cNvSpPr/>
          <p:nvPr/>
        </p:nvSpPr>
        <p:spPr>
          <a:xfrm>
            <a:off x="7991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b0560b9dc.choices?pid=b3e4e5380&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A.糖类是重要的能源物质，都能为细胞供应能量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.二糖只存在于植物体内，动物体内没有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.淀粉是储能物质，其彻底水解生成葡萄糖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.植物细胞壁的主要成分是纤维素和壳多糖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97a962397?sp=1&amp;pid=ced63124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［湖南衡阳部分校2025高一上联考］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如图表示糖类的化学组成和种类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8_1#97a962397.bracket?pid=ced63124e&amp;color=0,0,0&amp;vpa=12&amp;vtp=1"/>
          <p:cNvSpPr/>
          <p:nvPr/>
        </p:nvSpPr>
        <p:spPr>
          <a:xfrm>
            <a:off x="922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37_2#97a962397?htil=3&amp;pid=ced63124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61992" y="2021528"/>
            <a:ext cx="4279392" cy="15819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37_3#97a962397.choices?htil=3&amp;pid=ced63124e&amp;color=0,0,0&amp;vtp=1&amp;bbb=1&amp;hb=1"/>
          <p:cNvSpPr/>
          <p:nvPr/>
        </p:nvSpPr>
        <p:spPr>
          <a:xfrm>
            <a:off x="722376" y="1932662"/>
            <a:ext cx="6345936"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A.植物细胞壁中含有丰富的④和⑤</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.④和⑤都是储能物质，都能够为人体细胞提供能量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.生活中最常见的二糖是蔗糖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大多数水果和蔬菜中都含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有蔗糖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.①和②可以直接被人体细胞吸收，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水解成单糖后才能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被人体细胞吸收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9_1#97a962397?pid=ced63124e&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植物细胞壁中含有丰富的纤维素（图中的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）和果胶，没有⑤（肌糖原），A错误；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，属于多糖，不能为人体细胞提供能量，⑤为肌糖原，是人体内的储能物质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能够为人体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细胞提供能量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，B错误；生活中最常见的二糖是蔗糖，存在于大多数水果和蔬菜中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另外常见的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二糖还有乳糖和麦芽糖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，C正确；①为单糖，大多可以直接被人体细胞吸收，②为二糖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要水解后才可能被人体细胞吸收利用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，③为多糖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其中的淀粉需要水解成葡萄糖后才能被人体细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胞吸收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，多糖中的纤维素不能被人体利用，D错误。</a:t>
                </a:r>
                <a:endParaRPr lang="en-US" altLang="zh-CN" sz="2200" dirty="0"/>
              </a:p>
            </p:txBody>
          </p:sp>
        </mc:Choice>
        <mc:Fallback>
          <p:sp>
            <p:nvSpPr>
              <p:cNvPr id="2" name="QC_4_AS.39_1#97a962397?pid=ced63124e&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40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0_1#8a46d8abe?sp=1&amp;pid=ced63124e&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2.图甲和图乙是某种磷脂分子和几丁质分子的组成示意图。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4_BD.40_3#8a46d8abe?iti=1&amp;htil=1&amp;pid=ced63124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06624" y="1692021"/>
            <a:ext cx="1399032" cy="371246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40_4#8a46d8abe?iti=2&amp;htil=1&amp;pid=ced63124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501384" y="1490853"/>
            <a:ext cx="4562856" cy="39136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40_5#8a46d8abe?iti=1&amp;htil=1&amp;pid=ced63124e&amp;color=0,0,0&amp;vtp=1"/>
          <p:cNvSpPr/>
          <p:nvPr/>
        </p:nvSpPr>
        <p:spPr>
          <a:xfrm>
            <a:off x="3250565" y="5531485"/>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4_BD.40_6#8a46d8abe?iti=2&amp;htil=1&amp;pid=ced63124e&amp;color=0,0,0&amp;vtp=1"/>
          <p:cNvSpPr/>
          <p:nvPr/>
        </p:nvSpPr>
        <p:spPr>
          <a:xfrm>
            <a:off x="8627237" y="5531485"/>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2_1#8a46d8abe.choices?pid=ced63124e&amp;color=0,0,0&amp;vtp=1&amp;bt=1&amp;bbb=1"/>
              <p:cNvSpPr/>
              <p:nvPr/>
            </p:nvSpPr>
            <p:spPr>
              <a:xfrm>
                <a:off x="722376" y="972000"/>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A.生物体内的各种糖类都含有C、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.甲比胆固醇的组成元素中多</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.乙和淀粉、糖原都是储能物质，但纤维素不是</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.磷脂是所有细胞必不可少的脂质</a:t>
                </a:r>
                <a:endParaRPr lang="en-US" altLang="zh-CN" sz="2000" dirty="0"/>
              </a:p>
            </p:txBody>
          </p:sp>
        </mc:Choice>
        <mc:Fallback>
          <p:sp>
            <p:nvSpPr>
              <p:cNvPr id="2" name="QC_4_BD.42_1#8a46d8abe.choices?pid=ced63124e&amp;color=0,0,0&amp;vtp=1&amp;bt=1&amp;bb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b="24"/>
                </a:stretch>
              </a:blipFill>
            </p:spPr>
            <p:txBody>
              <a:bodyPr/>
              <a:lstStyle/>
              <a:p>
                <a:r>
                  <a:rPr lang="zh-CN" altLang="en-US">
                    <a:noFill/>
                  </a:rPr>
                  <a:t> </a:t>
                </a:r>
              </a:p>
            </p:txBody>
          </p:sp>
        </mc:Fallback>
      </mc:AlternateContent>
      <p:sp>
        <p:nvSpPr>
          <p:cNvPr id="3" name="QC_4_AN.41_1#8a46d8abe.bracket?pid=ced63124e&amp;color=0,0,0&amp;vpa=13&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smtClean="0">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3_1#8a46d8abe?pid=ced63124e&amp;color=0,0,0&amp;mp=1&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生物体内的糖类一定含有C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三种元素，有些糖类可能还含有其他元素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如几丁质含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元素，A正确；甲是某种磷脂分子，含有C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五种元素，胆固醇只含有C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，故甲比胆固醇的组成元素中多</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几丁质是甲壳动物和昆虫外骨骼的组成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，不属于能源物质，C错误；所有细胞都有细胞膜，而磷脂是构成细胞膜的重要成分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磷脂是所有细胞必不可少的脂质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3_1#8a46d8abe?pid=ced63124e&amp;color=0,0,0&amp;mp=1&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3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4_1#184e8ada6?sp=1&amp;pid=ced63124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［湖北仙桃2025高一上检测］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乙分别为油菜种子在形成和萌发过程中可溶性糖和脂肪的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5_1#184e8ada6.bracket?pid=ced63124e&amp;color=0,0,0&amp;vpa=14&amp;vtp=1"/>
          <p:cNvSpPr/>
          <p:nvPr/>
        </p:nvSpPr>
        <p:spPr>
          <a:xfrm>
            <a:off x="4224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46_2#184e8ada6?iti=3&amp;htil=1&amp;pid=ced63124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95144" y="2021528"/>
            <a:ext cx="2221992" cy="163677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46_3#184e8ada6?iti=4&amp;htil=1&amp;pid=ced63124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16952" y="2021528"/>
            <a:ext cx="2331720" cy="16276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46_4#184e8ada6?iti=3&amp;htil=1&amp;pid=ced63124e&amp;color=0,0,0&amp;vtp=1"/>
          <p:cNvSpPr/>
          <p:nvPr/>
        </p:nvSpPr>
        <p:spPr>
          <a:xfrm>
            <a:off x="3250565" y="378530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4_BD.46_5#184e8ada6?iti=4&amp;htil=1&amp;pid=ced63124e&amp;color=0,0,0&amp;vtp=1"/>
          <p:cNvSpPr/>
          <p:nvPr/>
        </p:nvSpPr>
        <p:spPr>
          <a:xfrm>
            <a:off x="8627237" y="377616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4_BD.46_6#184e8ada6.choices?pid=ced63124e&amp;color=0,0,0&amp;vtp=1&amp;bt=1&amp;bbb=1"/>
          <p:cNvSpPr/>
          <p:nvPr/>
        </p:nvSpPr>
        <p:spPr>
          <a:xfrm>
            <a:off x="722376" y="42821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A.种子形成时，可溶性糖转化为脂肪，需要大量的氧元素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.种子形成时，脂肪含量逐渐增多，说明脂肪是种子生命活动的重要能源物质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.种子萌发时，脂肪含量逐渐减少，其中的部分能量随物质转化进入可溶性糖中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.种子萌发时，脂肪转变为可溶性糖，该过程在人体内也可以大量发生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7_1#184e8ada6?pid=ced63124e&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由图甲可知，油菜种子在形成过程中，可溶性糖的含量下降，脂肪含量上升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说明可溶性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糖转化成脂肪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，由于脂肪中氧的含量远远低于糖类，故这个过程不需要大量氧元素，A错误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子生命活动的重要能源物质是糖类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，B错误；由图乙可知，种子萌发时，脂肪含量逐渐减少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溶性糖增多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，说明脂肪转化成可溶性糖，物质是能量的载体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因此脂肪中的部分能量随物质转化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进入可溶性糖中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，C正确；在人体内脂肪不能大量转化为糖类，D错误。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8_1#35419c1ed?sp=1&amp;pid=cf6d4d22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［山西太原五中2024高一上阶段测］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图甲为苹果成熟期各种有机物的变化曲线，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表示物质合成与分解转化过程。回答下列相关问题：</a:t>
            </a:r>
            <a:endParaRPr lang="en-US" altLang="zh-CN" sz="2000" dirty="0"/>
          </a:p>
        </p:txBody>
      </p:sp>
      <p:pic>
        <p:nvPicPr>
          <p:cNvPr id="3" name="QO_5_BD.48_3#35419c1ed?iti=5&amp;htil=1&amp;pid=cf6d4d22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011680" y="3164528"/>
            <a:ext cx="2788920" cy="192938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48_4#35419c1ed?iti=6&amp;htil=1&amp;pid=cf6d4d22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818120" y="2021528"/>
            <a:ext cx="1929384" cy="30815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48_5#35419c1ed?iti=5&amp;htil=1&amp;pid=cf6d4d228&amp;color=0,0,0&amp;vtp=1"/>
          <p:cNvSpPr/>
          <p:nvPr/>
        </p:nvSpPr>
        <p:spPr>
          <a:xfrm>
            <a:off x="3250565" y="5220912"/>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5_BD.48_6#35419c1ed?iti=6&amp;htil=1&amp;pid=cf6d4d228&amp;color=0,0,0&amp;vtp=1"/>
          <p:cNvSpPr/>
          <p:nvPr/>
        </p:nvSpPr>
        <p:spPr>
          <a:xfrm>
            <a:off x="8627237" y="5230056"/>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_1#60d76abb3?pid=35419c1ed&amp;color=0,0,0&amp;mp=1&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（1）苹果中有两种多糖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，组成这两种多糖的基本单位是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0_1#60d76abb3.blank?pid=35419c1ed&amp;color=0,0,0&amp;mp=1&amp;vpa=15&amp;vtp=1&amp;bbb=1"/>
          <p:cNvSpPr/>
          <p:nvPr/>
        </p:nvSpPr>
        <p:spPr>
          <a:xfrm>
            <a:off x="4437126" y="931164"/>
            <a:ext cx="170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淀粉、纤维素</a:t>
            </a:r>
            <a:endParaRPr lang="en-US" altLang="zh-CN" sz="2000" dirty="0"/>
          </a:p>
        </p:txBody>
      </p:sp>
      <p:sp>
        <p:nvSpPr>
          <p:cNvPr id="4" name="QB_6_AN.51_1#60d76abb3.blank?pid=35419c1ed&amp;color=0,0,0&amp;mp=1&amp;vpa=16&amp;vtp=1&amp;bbb=1"/>
          <p:cNvSpPr/>
          <p:nvPr/>
        </p:nvSpPr>
        <p:spPr>
          <a:xfrm>
            <a:off x="9771126"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2000" dirty="0"/>
          </a:p>
        </p:txBody>
      </p:sp>
      <p:sp>
        <p:nvSpPr>
          <p:cNvPr id="5" name="QB_6_AS.52_1#60d76abb3?pid=35419c1ed&amp;color=0,0,0&amp;vtp=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植物中含有的多糖主要是淀粉和纤维素，其基本单位都是葡萄糖。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385357763?pid=35419c1ed&amp;color=0,0,0&amp;vtp=1&amp;bt=1&amp;bbb=1"/>
          <p:cNvSpPr/>
          <p:nvPr/>
        </p:nvSpPr>
        <p:spPr>
          <a:xfrm>
            <a:off x="722376" y="969264"/>
            <a:ext cx="10833100"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（2）由图甲推测，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月份有机酸相对含量减少的原因可能是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4_1#385357763.blank?pid=35419c1ed&amp;color=0,0,0&amp;vpa=17&amp;vtp=1&amp;bbb=1"/>
          <p:cNvSpPr/>
          <p:nvPr/>
        </p:nvSpPr>
        <p:spPr>
          <a:xfrm>
            <a:off x="7380351" y="931164"/>
            <a:ext cx="374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有机酸被降解或转化为其他物质</a:t>
            </a:r>
            <a:endParaRPr lang="en-US" altLang="zh-CN" sz="2000" dirty="0"/>
          </a:p>
        </p:txBody>
      </p:sp>
      <p:sp>
        <p:nvSpPr>
          <p:cNvPr id="4" name="QB_6_AS.55_1#385357763?pid=35419c1ed&amp;color=0,0,0&amp;vtp=1&amp;bt=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由图甲可知，8月份苹果中有机酸相对含量减少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可能是有机酸被降解或转化为其他物质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b0560b9dc?pid=b3e4e5380&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糖类是重要的能源物质，但不是所有的糖类都能为细胞供应能量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如纤维素是植物细胞壁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，不能为植物细胞供能，A错误；二糖中的乳糖可存在于动物体内，B错误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淀粉是植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物细胞的储能物质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，其彻底水解生成葡萄糖，C正确；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植物细胞壁的主要成分是纤维素和果胶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_1#a65e1a110?pid=35419c1ed&amp;color=0,0,0&amp;vtp=1&amp;bt=1&amp;bbb=1&amp;hb=1"/>
          <p:cNvSpPr/>
          <p:nvPr/>
        </p:nvSpPr>
        <p:spPr>
          <a:xfrm>
            <a:off x="722376" y="969264"/>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（3）人体血液中葡萄糖浓度过高时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会通过图乙中</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填图中序号）途径合成多糖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，女性皮下脂肪厚，在没有食物和饮水的条件下，女性的生存期限会比男性长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请分析出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现该现象的原因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生命活动需要时可以分解利用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二是脂肪还具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可以保护内脏器官。</a:t>
            </a:r>
            <a:endParaRPr lang="en-US" altLang="zh-CN" sz="2000" dirty="0"/>
          </a:p>
        </p:txBody>
      </p:sp>
      <p:sp>
        <p:nvSpPr>
          <p:cNvPr id="3" name="QB_6_AN.57_1#a65e1a110.blank?pid=35419c1ed&amp;color=0,0,0&amp;vpa=18&amp;vtp=1&amp;bbb=1"/>
          <p:cNvSpPr/>
          <p:nvPr/>
        </p:nvSpPr>
        <p:spPr>
          <a:xfrm>
            <a:off x="6469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①②</a:t>
            </a:r>
            <a:endParaRPr lang="en-US" altLang="zh-CN" sz="2000" dirty="0"/>
          </a:p>
        </p:txBody>
      </p:sp>
      <p:sp>
        <p:nvSpPr>
          <p:cNvPr id="4" name="QB_6_AN.58_1#a65e1a110.blank?pid=35419c1ed&amp;color=0,0,0&amp;vpa=19&amp;vtp=1&amp;bbb=1"/>
          <p:cNvSpPr/>
          <p:nvPr/>
        </p:nvSpPr>
        <p:spPr>
          <a:xfrm>
            <a:off x="3271901" y="1845564"/>
            <a:ext cx="272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脂肪是良好的储能物质</a:t>
            </a:r>
            <a:endParaRPr lang="en-US" altLang="zh-CN" sz="2000" dirty="0"/>
          </a:p>
        </p:txBody>
      </p:sp>
      <p:sp>
        <p:nvSpPr>
          <p:cNvPr id="5" name="QB_6_AN.59_1#a65e1a110.blank?pid=35419c1ed&amp;color=0,0,0&amp;vpa=20&amp;vtp=1&amp;bbb=1"/>
          <p:cNvSpPr/>
          <p:nvPr/>
        </p:nvSpPr>
        <p:spPr>
          <a:xfrm>
            <a:off x="985901" y="23027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缓冲和减压的作用</a:t>
            </a:r>
            <a:endParaRPr lang="en-US" altLang="zh-CN" sz="2000" dirty="0"/>
          </a:p>
        </p:txBody>
      </p:sp>
      <p:sp>
        <p:nvSpPr>
          <p:cNvPr id="6" name="QB_6_AS.60_1#a65e1a110?pid=35419c1ed&amp;color=0,0,0&amp;vtp=1&amp;bt=1&amp;bbb=1&amp;hb=1"/>
          <p:cNvSpPr/>
          <p:nvPr/>
        </p:nvSpPr>
        <p:spPr>
          <a:xfrm>
            <a:off x="722376" y="2852420"/>
            <a:ext cx="10753344" cy="965200"/>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由图乙可知，人体血液中葡萄糖过多，会分别通过①②途径合成肌糖原和肝糖原</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脂肪是良</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好的储能物质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，生命活动需要时可以分解供能；脂肪还具有缓冲和减压的作用，可以保护内脏器官。</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1_1#001618732?pid=35419c1ed&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（4）某同学要减肥，制定了高蛋白、高淀粉、低脂的减肥餐，请结合图乙所示信息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你认为该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填“有效”或“无效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2_1#001618732.blank?pid=35419c1ed&amp;color=0,0,0&amp;vpa=21&amp;vtp=1&amp;bbb=1"/>
          <p:cNvSpPr/>
          <p:nvPr/>
        </p:nvSpPr>
        <p:spPr>
          <a:xfrm>
            <a:off x="1239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无效</a:t>
            </a:r>
            <a:endParaRPr lang="en-US" altLang="zh-CN" sz="2000" dirty="0"/>
          </a:p>
        </p:txBody>
      </p:sp>
      <p:sp>
        <p:nvSpPr>
          <p:cNvPr id="4" name="QB_6_AN.63_1#001618732.blank?pid=35419c1ed&amp;color=0,0,0&amp;vpa=22&amp;vtp=1&amp;bbb=1&amp;hb=1"/>
          <p:cNvSpPr/>
          <p:nvPr/>
        </p:nvSpPr>
        <p:spPr>
          <a:xfrm>
            <a:off x="722377" y="1391100"/>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淀粉会在人体内转化为葡萄糖被吸收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当血液</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中葡萄糖浓度过高时可以通过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④途径合成脂肪</a:t>
            </a:r>
            <a:endParaRPr lang="en-US" altLang="zh-CN" sz="2000" dirty="0"/>
          </a:p>
        </p:txBody>
      </p:sp>
      <p:sp>
        <p:nvSpPr>
          <p:cNvPr id="5" name="QB_6_AS.64_1#001618732?pid=35419c1ed&amp;color=0,0,0&amp;vtp=1&amp;bt=1&amp;bbb=1&amp;hb=1"/>
          <p:cNvSpPr/>
          <p:nvPr/>
        </p:nvSpPr>
        <p:spPr>
          <a:xfrm>
            <a:off x="722376" y="23974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该同学的高淀粉饮食可能对减肥无效，原因是淀粉会在体内转化为葡萄糖被吸收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当血液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中葡萄糖浓度过高时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，可以通过④途径合成脂肪。</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3085c4cb6?pid=b3e4e538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无论是植物细胞还是动物细胞都含有多种糖类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3085c4cb6.bracket?pid=b3e4e5380&amp;color=0,0,0&amp;vpa=2&amp;vtp=1"/>
          <p:cNvSpPr/>
          <p:nvPr/>
        </p:nvSpPr>
        <p:spPr>
          <a:xfrm>
            <a:off x="1417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_2#3085c4cb6.choices?pid=b3e4e5380&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A.食草动物有发达的消化器官，可直接消化纤维素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.甘蔗植株中只有葡萄糖这一种单糖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.人体血糖浓度较低时，糖原均可分解成葡萄糖补充血糖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.葡萄糖是动植物细胞中共有的糖类，其是“生命的燃料”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3085c4cb6?pid=b3e4e5380&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即使食草动物有发达的消化器官，也需借助某些微生物的作用才能分解纤维素，A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甘蔗中除了葡萄糖外还有其他种类的单糖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，如核糖，B错误；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肝糖原可以分解成葡萄糖补充血糖</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但肌糖原不能分解补充血糖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，C错误；在糖类中，葡萄糖是动植物细胞共有的糖类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葡萄糖常被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形容为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“生命的燃料”，D正确。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6dd44579f?pid=b3e4e538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［广东广州三校2025高一上期中联考］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粗粮、蔬菜、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水果等食物中含有的纤维素又叫膳食纤维</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它被一些科学家称为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“第七类营养素”。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下列有关纤维素的叙述错误的是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6dd44579f.bracket?pid=b3e4e5380&amp;color=0,0,0&amp;vpa=3&amp;vtp=1"/>
          <p:cNvSpPr/>
          <p:nvPr/>
        </p:nvSpPr>
        <p:spPr>
          <a:xfrm>
            <a:off x="905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6dd44579f.choices?pid=b3e4e5380&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A.所有植物的细胞壁都含有纤维素，纤维素不溶于水</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.人能自主消化吸收食物中的纤维素，并从中获得能量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.膳食纤维可促进胃肠蠕动，有利于肠道内有害物质排出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.淀粉与纤维素均由葡萄糖连接而成，但分子组成不同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6dd44579f?pid=b3e4e538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纤维素是植物细胞壁的主要成分之一，不溶于水，A正确；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人体内缺乏分解纤维素的酶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不能自主消化吸收食物中的纤维素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有些动物可借助肠道微生物将纤维素分解为葡萄糖后吸收利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，B错误；粗粮、蔬菜、水果等食物中的纤维素不能被人体消化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但它能促进胃肠的蠕动和排</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，有利于肠道内有害物质排出，C正确；淀粉和纤维素均属于多糖，基本单位都是葡萄糖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均由葡萄糖连接而成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，但分子组成不同（空间结构不同），D正确。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e540f7a47?pid=b3e4e538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4.若“淀粉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麦芽糖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糖原”表示某生物体发生的某些转化过程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e540f7a47?pid=b3e4e5380&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24" b="49"/>
                </a:stretch>
              </a:blipFill>
            </p:spPr>
            <p:txBody>
              <a:bodyPr/>
              <a:lstStyle/>
              <a:p>
                <a:r>
                  <a:rPr lang="zh-CN" altLang="en-US">
                    <a:noFill/>
                  </a:rPr>
                  <a:t> </a:t>
                </a:r>
              </a:p>
            </p:txBody>
          </p:sp>
        </mc:Fallback>
      </mc:AlternateContent>
      <p:sp>
        <p:nvSpPr>
          <p:cNvPr id="3" name="QC_5_AN.11_1#e540f7a47.bracket?pid=b3e4e5380&amp;color=0,0,0&amp;vpa=4&amp;vtp=1"/>
          <p:cNvSpPr/>
          <p:nvPr/>
        </p:nvSpPr>
        <p:spPr>
          <a:xfrm>
            <a:off x="1176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0_2#e540f7a47.choices?pid=b3e4e5380&amp;color=0,0,0&amp;vtp=1&amp;bbb=1&amp;hb=1"/>
          <p:cNvSpPr/>
          <p:nvPr/>
        </p:nvSpPr>
        <p:spPr>
          <a:xfrm>
            <a:off x="722376" y="1932662"/>
            <a:ext cx="107533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A.此生物是动物，因为能将淀粉转化为糖原</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.此生物一定是植物，因为它含有淀粉和麦芽糖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.上述关于糖的转化不可能发生在同一生物体内，因为淀粉和麦芽糖主要存在于植物体内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原是动物特有的糖类</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.淀粉和糖原都是储存能量的多糖，麦芽糖是由一分子葡萄糖和一分子果糖合成的二糖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6440</Words>
  <Application>WPS 演示</Application>
  <PresentationFormat>宽屏</PresentationFormat>
  <Paragraphs>438</Paragraphs>
  <Slides>42</Slides>
  <Notes>42</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42</vt:i4>
      </vt:variant>
    </vt:vector>
  </HeadingPairs>
  <TitlesOfParts>
    <vt:vector size="6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2025-05-08T05:50:00Z</dcterms:created>
  <dcterms:modified xsi:type="dcterms:W3CDTF">2025-05-16T01:08:21Z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BA7780049FC04CBDACF0A8CE43932147_12</vt:lpwstr>
  </property>
  <property fmtid="{D5CDD505-2E9C-101B-9397-08002B2CF9AE}" pid="3" name="KSOProductBuildVer">
    <vt:lpwstr>2052-12.1.0.20784</vt:lpwstr>
  </property>
</Properties>
</file>