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7" r:id="rId34"/>
    <p:sldId id="288" r:id="rId35"/>
    <p:sldId id="290" r:id="rId36"/>
    <p:sldId id="291" r:id="rId37"/>
    <p:sldId id="292" r:id="rId38"/>
    <p:sldId id="293" r:id="rId39"/>
    <p:sldId id="295" r:id="rId40"/>
    <p:sldId id="297"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6" r:id="rId58"/>
    <p:sldId id="317" r:id="rId59"/>
    <p:sldId id="318" r:id="rId60"/>
    <p:sldId id="320" r:id="rId61"/>
    <p:sldId id="322" r:id="rId62"/>
    <p:sldId id="324" r:id="rId63"/>
    <p:sldId id="326" r:id="rId64"/>
    <p:sldId id="328" r:id="rId65"/>
    <p:sldId id="329"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0" autoAdjust="0"/>
    <p:restoredTop sz="94610"/>
  </p:normalViewPr>
  <p:slideViewPr>
    <p:cSldViewPr snapToGrid="0" snapToObjects="1">
      <p:cViewPr varScale="1">
        <p:scale>
          <a:sx n="115" d="100"/>
          <a:sy n="115" d="100"/>
        </p:scale>
        <p:origin x="3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28fd6b23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不能根据气体变化情况判断细胞呼吸方式</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1f5a09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探究酵母菌细胞呼吸的方式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2042bb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有氧呼吸的过程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83046a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无氧呼吸的过程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d0efffd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有氧呼吸和无氧呼吸的比较</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66e1592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细胞呼吸原理的应用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8fd6b23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不能根据气体变化情况判断细胞呼吸方式</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0e521b0009d8e53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4.xml"/><Relationship Id="rId2" Type="http://schemas.openxmlformats.org/officeDocument/2006/relationships/image" Target="../media/image19.png"/><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25.png"/><Relationship Id="rId1"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28.png"/><Relationship Id="rId1"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9.xml"/><Relationship Id="rId2" Type="http://schemas.openxmlformats.org/officeDocument/2006/relationships/image" Target="../media/image31.png"/><Relationship Id="rId1"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9.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9.xml"/><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44.jpeg"/><Relationship Id="rId1" Type="http://schemas.openxmlformats.org/officeDocument/2006/relationships/image" Target="../media/image4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9.xml"/><Relationship Id="rId2" Type="http://schemas.openxmlformats.org/officeDocument/2006/relationships/image" Target="../media/image46.jpeg"/><Relationship Id="rId1" Type="http://schemas.openxmlformats.org/officeDocument/2006/relationships/image" Target="../media/image45.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47.jpe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9.xml"/><Relationship Id="rId2" Type="http://schemas.openxmlformats.org/officeDocument/2006/relationships/image" Target="../media/image49.png"/><Relationship Id="rId1" Type="http://schemas.openxmlformats.org/officeDocument/2006/relationships/image" Target="../media/image48.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9.xml"/><Relationship Id="rId2" Type="http://schemas.openxmlformats.org/officeDocument/2006/relationships/image" Target="../media/image51.png"/><Relationship Id="rId1" Type="http://schemas.openxmlformats.org/officeDocument/2006/relationships/image" Target="../media/image50.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9.xml"/><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6.xml"/><Relationship Id="rId1" Type="http://schemas.openxmlformats.org/officeDocument/2006/relationships/image" Target="../media/image55.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6.xml"/><Relationship Id="rId1"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6.xml"/><Relationship Id="rId1" Type="http://schemas.openxmlformats.org/officeDocument/2006/relationships/image" Target="../media/image57.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6.xml"/><Relationship Id="rId2" Type="http://schemas.openxmlformats.org/officeDocument/2006/relationships/image" Target="../media/image59.png"/><Relationship Id="rId1" Type="http://schemas.openxmlformats.org/officeDocument/2006/relationships/image" Target="../media/image58.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6.xml"/><Relationship Id="rId1" Type="http://schemas.openxmlformats.org/officeDocument/2006/relationships/image" Target="../media/image60.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7.xml"/><Relationship Id="rId1" Type="http://schemas.openxmlformats.org/officeDocument/2006/relationships/image" Target="../media/image61.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7.xml"/><Relationship Id="rId1" Type="http://schemas.openxmlformats.org/officeDocument/2006/relationships/image" Target="../media/image62.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8.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8.xml"/><Relationship Id="rId1" Type="http://schemas.openxmlformats.org/officeDocument/2006/relationships/image" Target="../media/image6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8.xml"/><Relationship Id="rId1" Type="http://schemas.openxmlformats.org/officeDocument/2006/relationships/image" Target="../media/image67.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52.xml"/><Relationship Id="rId4" Type="http://schemas.openxmlformats.org/officeDocument/2006/relationships/slideLayout" Target="../slideLayouts/slideLayout9.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9.xml"/><Relationship Id="rId1" Type="http://schemas.openxmlformats.org/officeDocument/2006/relationships/image" Target="../media/image71.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9.xml"/><Relationship Id="rId2" Type="http://schemas.openxmlformats.org/officeDocument/2006/relationships/image" Target="../media/image73.jpeg"/><Relationship Id="rId1" Type="http://schemas.openxmlformats.org/officeDocument/2006/relationships/image" Target="../media/image72.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9.xml"/><Relationship Id="rId2" Type="http://schemas.openxmlformats.org/officeDocument/2006/relationships/image" Target="../media/image75.jpeg"/><Relationship Id="rId1" Type="http://schemas.openxmlformats.org/officeDocument/2006/relationships/image" Target="../media/image74.jpeg"/></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9.xml"/><Relationship Id="rId2" Type="http://schemas.openxmlformats.org/officeDocument/2006/relationships/image" Target="../media/image77.png"/><Relationship Id="rId1" Type="http://schemas.openxmlformats.org/officeDocument/2006/relationships/image" Target="../media/image76.png"/></Relationships>
</file>

<file path=ppt/slides/_rels/slide59.xml.rels><?xml version="1.0" encoding="UTF-8" standalone="yes"?>
<Relationships xmlns="http://schemas.openxmlformats.org/package/2006/relationships"><Relationship Id="rId6" Type="http://schemas.openxmlformats.org/officeDocument/2006/relationships/notesSlide" Target="../notesSlides/notesSlide59.xml"/><Relationship Id="rId5" Type="http://schemas.openxmlformats.org/officeDocument/2006/relationships/slideLayout" Target="../slideLayouts/slideLayout9.xml"/><Relationship Id="rId4" Type="http://schemas.openxmlformats.org/officeDocument/2006/relationships/image" Target="../media/image81.png"/><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image" Target="../media/image7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16.png"/><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0_1#975154c52?pid=d2042bb1f&amp;color=0,0,0&amp;mp=1&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①表示有氧呼吸的第一阶段，场所Ⅰ是细胞质基质，A正确。②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表示有氧呼吸的第二阶段</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两个过程都产生了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，B正确。甲是丙酮酸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可以在细胞质基质中通过无氧呼吸的第二阶段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转化成乳酸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，C正确。②表示有氧呼吸的第二阶段，发生的场所Ⅱ是线粒体基质；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表示有氧呼</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吸的第三阶段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，发生的场所是线粒体内膜，骨骼肌细胞能同时发生②③过程，D错误。</a:t>
                </a:r>
                <a:endParaRPr lang="en-US" altLang="zh-CN" sz="2200" dirty="0"/>
              </a:p>
            </p:txBody>
          </p:sp>
        </mc:Choice>
        <mc:Fallback>
          <p:sp>
            <p:nvSpPr>
              <p:cNvPr id="2" name="QC_6_AS.10_1#975154c52?pid=d2042bb1f&amp;color=0,0,0&amp;mp=1&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148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_1#971587238?sp=1&amp;pid=d2042bb1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［湖南永州2024高一上期中］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如图是真核细胞有氧呼吸的基本过程。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2_1#971587238.bracket?pid=d2042bb1f&amp;color=0,0,0&amp;vpa=4&amp;vtp=1"/>
          <p:cNvSpPr/>
          <p:nvPr/>
        </p:nvSpPr>
        <p:spPr>
          <a:xfrm>
            <a:off x="10772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11_2#971587238?htil=2&amp;pid=d2042bb1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942124" y="1490853"/>
            <a:ext cx="4672584" cy="17922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11_3#971587238.choices?htil=2&amp;pid=d2042bb1f&amp;color=0,0,0&amp;vtp=1&amp;bbb=1"/>
              <p:cNvSpPr/>
              <p:nvPr/>
            </p:nvSpPr>
            <p:spPr>
              <a:xfrm>
                <a:off x="722376" y="1401987"/>
                <a:ext cx="59527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A.过程①和②发生的场所是细胞质基质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.在氧气充足的条件下才能进行过程①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.过程②产生的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比过程④多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在线粒体内膜被消耗</a:t>
                </a:r>
                <a:endParaRPr lang="en-US" altLang="zh-CN" sz="2000" dirty="0"/>
              </a:p>
            </p:txBody>
          </p:sp>
        </mc:Choice>
        <mc:Fallback>
          <p:sp>
            <p:nvSpPr>
              <p:cNvPr id="5" name="QC_6_BD.11_3#971587238.choices?htil=2&amp;pid=d2042bb1f&amp;color=0,0,0&amp;vtp=1&amp;bbb=1"/>
              <p:cNvSpPr>
                <a:spLocks noRot="1" noChangeAspect="1" noMove="1" noResize="1" noEditPoints="1" noAdjustHandles="1" noChangeArrowheads="1" noChangeShapeType="1" noTextEdit="1"/>
              </p:cNvSpPr>
              <p:nvPr/>
            </p:nvSpPr>
            <p:spPr>
              <a:xfrm>
                <a:off x="722376" y="1401987"/>
                <a:ext cx="5952744" cy="1866900"/>
              </a:xfrm>
              <a:prstGeom prst="rect">
                <a:avLst/>
              </a:prstGeom>
              <a:blipFill rotWithShape="1">
                <a:blip r:embed="rId2"/>
                <a:stretch>
                  <a:fillRect l="-6"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3_1#971587238?pid=d2042bb1f&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为细胞呼吸第一阶段，发生在细胞质基质中，反应物为葡萄糖，生成物为丙酮酸和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少量能量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；②③为丙酮酸进入线粒体基质进行有氧呼吸第二阶段，反应物为丙酮酸和水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氧化碳和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，释放少量能量；④为有氧呼吸第三阶段，发生在线粒体内膜，</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和氧气结合生成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，同时释放大量能量。</a:t>
                </a:r>
                <a:endParaRPr lang="en-US" altLang="zh-CN" sz="2000" dirty="0"/>
              </a:p>
            </p:txBody>
          </p:sp>
        </mc:Choice>
        <mc:Fallback>
          <p:sp>
            <p:nvSpPr>
              <p:cNvPr id="2" name="QC_6_EX.13_1#971587238?pid=d2042bb1f&amp;color=0,0,0&amp;mp=1&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4_1#971587238?pid=d2042bb1f&amp;color=0,0,0&amp;mp=1&amp;vtp=1&amp;bt=1&amp;bbb=1&amp;hb=1"/>
              <p:cNvSpPr/>
              <p:nvPr/>
            </p:nvSpPr>
            <p:spPr>
              <a:xfrm>
                <a:off x="722376" y="972000"/>
                <a:ext cx="10753344" cy="1397000"/>
              </a:xfrm>
              <a:prstGeom prst="rect">
                <a:avLst/>
              </a:prstGeom>
              <a:noFill/>
            </p:spPr>
            <p:txBody>
              <a:bodyPr wrap="none" lIns="0" tIns="0" rIns="0" bIns="0" rtlCol="0" anchor="t"/>
              <a:lstStyle/>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①发生在细胞质基质，②发生在线粒体基质，A错误；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有氧呼吸和无氧呼吸第一阶段相同</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故有氧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、无氧均可进行过程①，B错误；②产生少量的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，④产生大量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在线粒体内膜与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6_AS.14_1#971587238?pid=d2042bb1f&amp;color=0,0,0&amp;mp=1&amp;vtp=1&amp;bt=1&amp;bbb=1&amp;hb=1"/>
              <p:cNvSpPr>
                <a:spLocks noRot="1" noChangeAspect="1" noMove="1" noResize="1" noEditPoints="1" noAdjustHandles="1" noChangeArrowheads="1" noChangeShapeType="1" noTextEdit="1"/>
              </p:cNvSpPr>
              <p:nvPr/>
            </p:nvSpPr>
            <p:spPr>
              <a:xfrm>
                <a:off x="722376" y="972000"/>
                <a:ext cx="10753344" cy="1397000"/>
              </a:xfrm>
              <a:prstGeom prst="rect">
                <a:avLst/>
              </a:prstGeom>
              <a:blipFill rotWithShape="1">
                <a:blip r:embed="rId1"/>
                <a:stretch>
                  <a:fillRect l="-4" t="-32" r="-1482" b="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_1#1a46d4dfc?pid=883046af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［河北邯郸一中2025高一上月考］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马铃薯块茎储藏不当会出现酸味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这种现象与马铃薯块茎细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胞的无氧呼吸有关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6_1#1a46d4dfc.bracket?pid=883046af3&amp;color=0,0,0&amp;vpa=5&amp;vtp=1"/>
          <p:cNvSpPr/>
          <p:nvPr/>
        </p:nvSpPr>
        <p:spPr>
          <a:xfrm>
            <a:off x="524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15_2#1a46d4dfc.choices?pid=883046af3&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A.马铃薯块茎细胞无氧呼吸的产物是乳酸和二氧化碳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.马铃薯块茎细胞无氧呼吸产生乳酸的阶段，也会生成少量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.马铃薯块茎细胞无氧呼吸产生乳酸的过程在细胞质基质中进行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.马铃薯块茎储藏库中氧气浓度的升高会增加酸味的产生</a:t>
                </a:r>
                <a:endParaRPr lang="en-US" altLang="zh-CN" sz="2000" dirty="0"/>
              </a:p>
            </p:txBody>
          </p:sp>
        </mc:Choice>
        <mc:Fallback>
          <p:sp>
            <p:nvSpPr>
              <p:cNvPr id="4" name="QC_6_BD.15_2#1a46d4dfc.choices?pid=883046af3&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7_1#1a46d4dfc?pid=883046af3&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马铃薯块茎细胞无氧呼吸的产物是乳酸，该过程不产生二氧化碳，A错误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胞无氧呼吸产生乳酸的阶段是无氧呼吸第二阶段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无氧呼吸的全部过程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都是在细胞质基质中进行的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，C正确；马铃薯块茎储存时，氧气浓度增加会抑制其无氧呼吸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会增加酸味的产生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17_1#1a46d4dfc?pid=883046af3&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0ee9183b.fixed?pid=e134a691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20ee9183b.fixed?pid=e134a691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细胞呼吸方式的探究和原理</a:t>
            </a:r>
            <a:endParaRPr lang="en-US" altLang="zh-CN" sz="4400" dirty="0"/>
          </a:p>
        </p:txBody>
      </p:sp>
      <p:pic>
        <p:nvPicPr>
          <p:cNvPr id="4" name="C_4#20ee9183b.fixed?pid=e134a691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20ee9183b.fixed?pid=e134a691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b25c8e170?sp=1&amp;pid=20ee9183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如图所示，装置1和装置2用于探究酵母菌细胞呼吸的方式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b25c8e170.bracket?pid=20ee9183b&amp;color=0,0,0&amp;vpa=6&amp;vtp=1"/>
          <p:cNvSpPr/>
          <p:nvPr/>
        </p:nvSpPr>
        <p:spPr>
          <a:xfrm>
            <a:off x="244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8_2#b25c8e170?pid=20ee9183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8768" y="2021528"/>
            <a:ext cx="4480560" cy="173736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8_3#b25c8e170.choices?pid=20ee9183b&amp;color=0,0,0&amp;vtp=1&amp;bbb=1"/>
              <p:cNvSpPr/>
              <p:nvPr/>
            </p:nvSpPr>
            <p:spPr>
              <a:xfrm>
                <a:off x="722376" y="38884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溶液和猪肝研磨液混合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，可以为酵母菌提供氧气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.装置1中溴麝香草酚蓝溶液变色，说明酵母菌未发生无氧呼吸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.装置2应静置一段时间后，再将软管插入溴麝香草酚蓝溶液中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.检测酒精时，需使装置2中的葡萄糖耗尽，再取酵母菌培养液与酸性重铬酸钾进行反应</a:t>
                </a:r>
                <a:endParaRPr lang="en-US" altLang="zh-CN" sz="2000" dirty="0"/>
              </a:p>
            </p:txBody>
          </p:sp>
        </mc:Choice>
        <mc:Fallback>
          <p:sp>
            <p:nvSpPr>
              <p:cNvPr id="5" name="QC_5_BD.18_3#b25c8e170.choices?pid=20ee9183b&amp;color=0,0,0&amp;vtp=1&amp;bbb=1"/>
              <p:cNvSpPr>
                <a:spLocks noRot="1" noChangeAspect="1" noMove="1" noResize="1" noEditPoints="1" noAdjustHandles="1" noChangeArrowheads="1" noChangeShapeType="1" noTextEdit="1"/>
              </p:cNvSpPr>
              <p:nvPr/>
            </p:nvSpPr>
            <p:spPr>
              <a:xfrm>
                <a:off x="722376" y="38884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b25c8e170?pid=20ee9183b&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猪肝研磨液含有过氧化氢酶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可催化</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分解产生氧气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溶液和猪肝研磨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，可以为酵母菌提供氧气，A正确；溴麝香草酚蓝溶液用于检测二氧化碳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酵母菌无氧呼</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吸和有氧呼吸都可产生二氧化碳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，装置1中溴麝香草酚蓝溶液变色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不能说明酵母菌未发生无氧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，B错误；装置2用于检测酵母菌的无氧呼吸，由于装置内的空气中含有氧气，故装置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（耗尽装置中的氧气，确保检测产物来自无氧呼吸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再将软管插入溴麝香草酚蓝</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，避免酵母菌有氧呼吸的产物对检测结果造成干扰，C正确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由于葡萄糖也能与酸性重铬</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酸钾反应发生颜色变化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，因此，需等装置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中的葡萄糖耗尽后取酵母菌培养液用酸性重铬酸钾进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0_1#b25c8e170?pid=20ee9183b&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40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608374afd?htil=3&amp;pid=20ee9183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29974" y="1054296"/>
            <a:ext cx="3813048" cy="27980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21_2#608374afd?htil=3&amp;sp=1&amp;pid=20ee9183b&amp;color=0,0,0&amp;vtp=1&amp;bt=1&amp;bbb=1&amp;hb=1"/>
          <p:cNvSpPr/>
          <p:nvPr/>
        </p:nvSpPr>
        <p:spPr>
          <a:xfrm>
            <a:off x="722376" y="972000"/>
            <a:ext cx="6803136"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［黑龙江哈尔滨六中2025高一上月考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细胞呼吸是联系糖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、脂肪和蛋白质相互转化的枢纽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如图是人体肝细胞内的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部分生化反应及其联系示意图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。图中编号表示过程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字母表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608374afd.bracket?pid=20ee9183b&amp;color=0,0,0&amp;vpa=7&amp;vtp=1"/>
          <p:cNvSpPr/>
          <p:nvPr/>
        </p:nvSpPr>
        <p:spPr>
          <a:xfrm>
            <a:off x="3970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1_3#608374afd.choices?htil=3&amp;pid=20ee9183b&amp;color=0,0,0&amp;vtp=1&amp;bbb=1"/>
              <p:cNvSpPr/>
              <p:nvPr/>
            </p:nvSpPr>
            <p:spPr>
              <a:xfrm>
                <a:off x="722376" y="2847062"/>
                <a:ext cx="6803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A.摄入葡萄糖过多，A会转化为脂肪储存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.有氧运动会减少A转化为甘油和脂肪酸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的过程需要</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直接参与</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.④过程中大部分化学能转化成热能</a:t>
                </a:r>
                <a:endParaRPr lang="en-US" altLang="zh-CN" sz="2000" dirty="0"/>
              </a:p>
            </p:txBody>
          </p:sp>
        </mc:Choice>
        <mc:Fallback>
          <p:sp>
            <p:nvSpPr>
              <p:cNvPr id="5" name="QC_5_BD.21_3#608374afd.choices?htil=3&amp;pid=20ee9183b&amp;color=0,0,0&amp;vtp=1&amp;bbb=1"/>
              <p:cNvSpPr>
                <a:spLocks noRot="1" noChangeAspect="1" noMove="1" noResize="1" noEditPoints="1" noAdjustHandles="1" noChangeArrowheads="1" noChangeShapeType="1" noTextEdit="1"/>
              </p:cNvSpPr>
              <p:nvPr/>
            </p:nvSpPr>
            <p:spPr>
              <a:xfrm>
                <a:off x="722376" y="2847062"/>
                <a:ext cx="6803136" cy="1866900"/>
              </a:xfrm>
              <a:prstGeom prst="rect">
                <a:avLst/>
              </a:prstGeom>
              <a:blipFill rotWithShape="1">
                <a:blip r:embed="rId2"/>
                <a:stretch>
                  <a:fillRect l="-6"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b38a1649.fixed?pid=8727cdb2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2#0b38a1649.fixed?pid=8727cdb28&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细胞呼吸的原理和应用</a:t>
            </a:r>
            <a:endParaRPr lang="en-US" altLang="zh-CN" sz="44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608374afd?pid=20ee9183b&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葡萄糖初步分解产生A丙酮酸，丙酮酸可转化为甘油和脂肪酸，进而转化为脂肪储存，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；有氧运动会增强细胞代谢，能量消耗量增加，A（丙酮酸）更多地被氧化分解供能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甘油和脂肪酸的量会减少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在线粒体中分解成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的过程是有氧呼吸第二阶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该阶段不需要</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直接参与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，C错误；④指有氧呼吸第三阶段，该过程中释放大量能量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大部分能量以热能的形式散失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，少部分转化为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中活跃的化学能，D正确。</a:t>
                </a:r>
                <a:endParaRPr lang="en-US" altLang="zh-CN" sz="2200" dirty="0"/>
              </a:p>
            </p:txBody>
          </p:sp>
        </mc:Choice>
        <mc:Fallback>
          <p:sp>
            <p:nvSpPr>
              <p:cNvPr id="2" name="QC_5_AS.23_1#608374afd?pid=20ee9183b&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77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44e65870c?pid=20ee9183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［辽宁大连2024高一上期末统考］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肿瘤细胞通过无氧呼吸产生能量的方式称为“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瓦博格效应</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生长迅速的肿瘤细胞即使在氧气充足的条件下也会发生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“瓦博格效应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5_1#44e65870c.bracket?pid=20ee9183b&amp;color=0,0,0&amp;vpa=8&amp;vtp=1"/>
          <p:cNvSpPr/>
          <p:nvPr/>
        </p:nvSpPr>
        <p:spPr>
          <a:xfrm>
            <a:off x="90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4_2#44e65870c.choices?pid=20ee9183b&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A.“瓦博格效应”发生的场所是细胞质基质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.“瓦博格效应”产生丙酮酸的过程与有氧呼吸第一阶段相同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.“瓦博格效应”导致生长迅速的癌细胞消耗葡萄糖比正常细胞多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.消耗等量的葡萄糖，生长迅速的癌细胞产生的能量比正常细胞多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6_1#44e65870c?pid=20ee9183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肿瘤细胞的“瓦博格效应”即无氧呼吸，无氧呼吸的两个阶段均发生在细胞质基质，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。无氧呼吸第一阶段与有氧呼吸第一阶段相同，B正确。无氧呼吸释放的能量较少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，生长迅速的肿瘤细胞在氧气充足时也会发生“瓦博格”效应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因此生长迅速的癌细胞消耗的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葡萄糖比正常细胞多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；消耗等量的葡萄糖，生长迅速的癌细胞产生的能量比正常细胞少，C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3e88eb7b9?sp=1&amp;pid=20ee9183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［湖北荆州中学2025高一上期末］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如图为寒冷的深海里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某种海鱼部分细胞在缺氧条件下的无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3e88eb7b9.bracket?pid=20ee9183b&amp;color=0,0,0&amp;vpa=9&amp;vtp=1"/>
          <p:cNvSpPr/>
          <p:nvPr/>
        </p:nvSpPr>
        <p:spPr>
          <a:xfrm>
            <a:off x="447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7_2#3e88eb7b9?pid=20ee9183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2021528"/>
            <a:ext cx="4681728" cy="14081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7_3#3e88eb7b9.choices?pid=20ee9183b&amp;color=0,0,0&amp;vtp=1&amp;bbb=1"/>
              <p:cNvSpPr/>
              <p:nvPr/>
            </p:nvSpPr>
            <p:spPr>
              <a:xfrm>
                <a:off x="722376" y="3558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A.图中②过程产生丙酮酸的同时也产生了少量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会积累起来</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.图中通过②③过程，葡萄糖中的化学能大部分转化为了热能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.在低氧条件下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该海鱼细胞呼吸产生的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可能多于消耗的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.在寒冷的深海里，影响该海鱼细胞呼吸强度的外界因素只有温度</a:t>
                </a:r>
                <a:endParaRPr lang="en-US" altLang="zh-CN" sz="2000" dirty="0"/>
              </a:p>
            </p:txBody>
          </p:sp>
        </mc:Choice>
        <mc:Fallback>
          <p:sp>
            <p:nvSpPr>
              <p:cNvPr id="5" name="QC_5_BD.27_3#3e88eb7b9.choices?pid=20ee9183b&amp;color=0,0,0&amp;vtp=1&amp;bbb=1"/>
              <p:cNvSpPr>
                <a:spLocks noRot="1" noChangeAspect="1" noMove="1" noResize="1" noEditPoints="1" noAdjustHandles="1" noChangeArrowheads="1" noChangeShapeType="1" noTextEdit="1"/>
              </p:cNvSpPr>
              <p:nvPr/>
            </p:nvSpPr>
            <p:spPr>
              <a:xfrm>
                <a:off x="722376" y="35582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3e88eb7b9?pid=20ee9183b&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图中②过程产生丙酮酸的同时也产生了少量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会参与形成酒精，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不会积累起来</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错误；图中通过②③过程（无氧呼吸产生酒精），葡萄糖中的大部分能量存留在酒精中，B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在低氧条件下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该海鱼某些细胞有氧呼吸产生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肌细胞无氧呼吸产生酒精和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该海鱼细胞呼吸产生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的量可能多于消耗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，C正确；在寒冷的深海里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影响该海鱼细胞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呼吸强度的外界因素有温度</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9_1#3e88eb7b9?pid=20ee9183b&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354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0_1#cdecc5332?sp=1&amp;pid=20ee9183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均可抑制有氧呼吸。为了研究这些药物的效应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员分离了一些肌肉细胞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供应的情况下分别用这两种药物处理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，并测定细胞内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及丙酮酸水平，实验结果如表。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0_1#cdecc5332?sp=1&amp;pid=20ee9183b&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331" b="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6" name="QC_5_BD.30_2#cdecc5332?colgroup=12,8,8,8&amp;pid=20ee9183b&amp;color=0,0,0&amp;vtp=1&amp;bbb=1"/>
              <p:cNvGraphicFramePr>
                <a:graphicFrameLocks noGrp="1"/>
              </p:cNvGraphicFramePr>
              <p:nvPr/>
            </p:nvGraphicFramePr>
            <p:xfrm>
              <a:off x="722376" y="2478728"/>
              <a:ext cx="10716768" cy="1838960"/>
            </p:xfrm>
            <a:graphic>
              <a:graphicData uri="http://schemas.openxmlformats.org/drawingml/2006/table">
                <a:tbl>
                  <a:tblPr/>
                  <a:tblGrid>
                    <a:gridCol w="3337560"/>
                    <a:gridCol w="2459736"/>
                    <a:gridCol w="2459736"/>
                    <a:gridCol w="2459736"/>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丙酮酸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对照（没有药物处理）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C_5_BD.30_2#cdecc5332?colgroup=12,8,8,8&amp;pid=20ee9183b&amp;color=0,0,0&amp;vtp=1&amp;bbb=1"/>
              <p:cNvGraphicFramePr>
                <a:graphicFrameLocks noGrp="1"/>
              </p:cNvGraphicFramePr>
              <p:nvPr/>
            </p:nvGraphicFramePr>
            <p:xfrm>
              <a:off x="722376" y="2478728"/>
              <a:ext cx="10716768" cy="1838960"/>
            </p:xfrm>
            <a:graphic>
              <a:graphicData uri="http://schemas.openxmlformats.org/drawingml/2006/table">
                <a:tbl>
                  <a:tblPr/>
                  <a:tblGrid>
                    <a:gridCol w="3337560"/>
                    <a:gridCol w="2459736"/>
                    <a:gridCol w="2459736"/>
                    <a:gridCol w="2459736"/>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丙酮酸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对照（没有药物处理）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C_5_BD.30_3#cdecc5332?pid=20ee9183b&amp;color=0,0,0&amp;vtp=1&amp;bbb=1"/>
              <p:cNvSpPr/>
              <p:nvPr/>
            </p:nvSpPr>
            <p:spPr>
              <a:xfrm>
                <a:off x="722376" y="444722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对照组的数据定为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，以便比较</a:t>
                </a:r>
                <a:endParaRPr lang="en-US" altLang="zh-CN" sz="2000" dirty="0"/>
              </a:p>
            </p:txBody>
          </p:sp>
        </mc:Choice>
        <mc:Fallback>
          <p:sp>
            <p:nvSpPr>
              <p:cNvPr id="4" name="QC_5_BD.30_3#cdecc5332?pid=20ee9183b&amp;color=0,0,0&amp;vtp=1&amp;bbb=1"/>
              <p:cNvSpPr>
                <a:spLocks noRot="1" noChangeAspect="1" noMove="1" noResize="1" noEditPoints="1" noAdjustHandles="1" noChangeArrowheads="1" noChangeShapeType="1" noTextEdit="1"/>
              </p:cNvSpPr>
              <p:nvPr/>
            </p:nvSpPr>
            <p:spPr>
              <a:xfrm>
                <a:off x="722376" y="4447228"/>
                <a:ext cx="10753344" cy="520700"/>
              </a:xfrm>
              <a:prstGeom prst="rect">
                <a:avLst/>
              </a:prstGeom>
              <a:blipFill rotWithShape="1">
                <a:blip r:embed="rId3"/>
                <a:stretch>
                  <a:fillRect l="-4" t="-62" b="62"/>
                </a:stretch>
              </a:blipFill>
            </p:spPr>
            <p:txBody>
              <a:bodyPr/>
              <a:lstStyle/>
              <a:p>
                <a:r>
                  <a:rPr lang="zh-CN" altLang="en-US">
                    <a:noFill/>
                  </a:rPr>
                  <a:t> </a:t>
                </a:r>
              </a:p>
            </p:txBody>
          </p:sp>
        </mc:Fallback>
      </mc:AlternateContent>
      <p:sp>
        <p:nvSpPr>
          <p:cNvPr id="5" name="QC_5_AN.31_1#cdecc5332.bracket?pid=20ee9183b&amp;color=0,0,0&amp;vpa=10&amp;vtp=1"/>
          <p:cNvSpPr/>
          <p:nvPr/>
        </p:nvSpPr>
        <p:spPr>
          <a:xfrm>
            <a:off x="7185089"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6" name="QC_5_BD.30_4#cdecc5332.choices?pid=20ee9183b&amp;color=0,0,0&amp;vtp=1&amp;bbb=1"/>
              <p:cNvSpPr/>
              <p:nvPr/>
            </p:nvSpPr>
            <p:spPr>
              <a:xfrm>
                <a:off x="722376" y="4954246"/>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可能抑制有氧呼吸的第一阶段</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抑制有氧呼吸的三个阶段</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.有氧呼吸的三个阶段均能产生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对无氧呼吸也有抑制作用</a:t>
                </a:r>
                <a:endParaRPr lang="en-US" altLang="zh-CN" sz="2000" dirty="0"/>
              </a:p>
            </p:txBody>
          </p:sp>
        </mc:Choice>
        <mc:Fallback>
          <p:sp>
            <p:nvSpPr>
              <p:cNvPr id="6" name="QC_5_BD.30_4#cdecc5332.choices?pid=20ee9183b&amp;color=0,0,0&amp;vtp=1&amp;bbb=1"/>
              <p:cNvSpPr>
                <a:spLocks noRot="1" noChangeAspect="1" noMove="1" noResize="1" noEditPoints="1" noAdjustHandles="1" noChangeArrowheads="1" noChangeShapeType="1" noTextEdit="1"/>
              </p:cNvSpPr>
              <p:nvPr/>
            </p:nvSpPr>
            <p:spPr>
              <a:xfrm>
                <a:off x="722376" y="4954246"/>
                <a:ext cx="10753344" cy="927100"/>
              </a:xfrm>
              <a:prstGeom prst="rect">
                <a:avLst/>
              </a:prstGeom>
              <a:blipFill rotWithShape="1">
                <a:blip r:embed="rId4"/>
                <a:stretch>
                  <a:fillRect l="-4" t="-66" b="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cdecc5332?pid=20ee9183b&amp;color=0,0,0&amp;vtp=1&amp;bt=1&amp;bbb=1&amp;hb=1"/>
              <p:cNvSpPr/>
              <p:nvPr/>
            </p:nvSpPr>
            <p:spPr>
              <a:xfrm>
                <a:off x="722376" y="972000"/>
                <a:ext cx="10753344" cy="3225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与对照组相比，药物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处理后细胞内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及丙酮酸水平都大幅降低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由于丙酮酸是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有氧呼吸第一阶段的产物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可能抑制有氧呼吸的第一阶段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导致后续反应无法正常进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生成减少，A正确；药物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处理后，细胞内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丙酮酸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水平大幅升高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，说明丙酮酸的生成没有受到明显抑制，但后续反应受到抑制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可能是抑制了有氧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呼吸的第二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、三阶段，而不是三个阶段，B错误；有氧呼吸的三个阶段中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第一阶段和第二阶段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产生少量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，第三阶段产生大量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无氧呼吸的第一阶段与有氧呼吸第一阶段相同</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可能抑制有氧呼吸第一阶段，所以推测药物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对无氧呼吸也有抑制作用，D正确。</a:t>
                </a:r>
                <a:endParaRPr lang="en-US" altLang="zh-CN" sz="2200" dirty="0"/>
              </a:p>
            </p:txBody>
          </p:sp>
        </mc:Choice>
        <mc:Fallback>
          <p:sp>
            <p:nvSpPr>
              <p:cNvPr id="2" name="QC_5_AS.32_1#cdecc5332?pid=20ee9183b&amp;color=0,0,0&amp;vtp=1&amp;bt=1&amp;bbb=1&amp;hb=1"/>
              <p:cNvSpPr>
                <a:spLocks noRot="1" noChangeAspect="1" noMove="1" noResize="1" noEditPoints="1" noAdjustHandles="1" noChangeArrowheads="1" noChangeShapeType="1" noTextEdit="1"/>
              </p:cNvSpPr>
              <p:nvPr/>
            </p:nvSpPr>
            <p:spPr>
              <a:xfrm>
                <a:off x="722376" y="972000"/>
                <a:ext cx="10753344" cy="3225800"/>
              </a:xfrm>
              <a:prstGeom prst="rect">
                <a:avLst/>
              </a:prstGeom>
              <a:blipFill rotWithShape="1">
                <a:blip r:embed="rId1"/>
                <a:stretch>
                  <a:fillRect l="-4" t="-14" r="-673"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3_1#b888ec936?sp=1&amp;pid=20ee9183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某植物可进行两种无氧呼吸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且可通过改变无氧呼吸途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径来适应缺氧环境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。在无氧条件下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该植物幼苗的根细胞经呼吸作用释放</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的速率随时间的变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化趋势如图所示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3_1#b888ec936?sp=1&amp;pid=20ee9183b&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34_1#b888ec936.bracket?pid=20ee9183b&amp;color=0,0,0&amp;vpa=11&amp;vtp=1"/>
          <p:cNvSpPr/>
          <p:nvPr/>
        </p:nvSpPr>
        <p:spPr>
          <a:xfrm>
            <a:off x="5494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33_2#b888ec936?htil=4&amp;pid=20ee9183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782099" y="2478728"/>
            <a:ext cx="2231136" cy="15636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33_3#b888ec936.choices?htil=4&amp;pid=20ee9183b&amp;color=0,0,0&amp;vtp=1&amp;bbb=1"/>
              <p:cNvSpPr/>
              <p:nvPr/>
            </p:nvSpPr>
            <p:spPr>
              <a:xfrm>
                <a:off x="722376" y="2389862"/>
                <a:ext cx="838504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之前，植物根细胞进行了产乳酸的无氧呼吸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时间内植物根细胞存在着产酒精的无氧呼吸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.每分子葡萄糖经无氧呼吸产生酒精时生成的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比产生乳酸时的多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.该植物根细胞无氧呼吸产生酒精的场所和产生乳酸的场所相同</a:t>
                </a:r>
                <a:endParaRPr lang="en-US" altLang="zh-CN" sz="2000" dirty="0"/>
              </a:p>
            </p:txBody>
          </p:sp>
        </mc:Choice>
        <mc:Fallback>
          <p:sp>
            <p:nvSpPr>
              <p:cNvPr id="5" name="QC_5_BD.33_3#b888ec936.choices?htil=4&amp;pid=20ee9183b&amp;color=0,0,0&amp;vtp=1&amp;bbb=1"/>
              <p:cNvSpPr>
                <a:spLocks noRot="1" noChangeAspect="1" noMove="1" noResize="1" noEditPoints="1" noAdjustHandles="1" noChangeArrowheads="1" noChangeShapeType="1" noTextEdit="1"/>
              </p:cNvSpPr>
              <p:nvPr/>
            </p:nvSpPr>
            <p:spPr>
              <a:xfrm>
                <a:off x="722376" y="2389862"/>
                <a:ext cx="8385048" cy="1866900"/>
              </a:xfrm>
              <a:prstGeom prst="rect">
                <a:avLst/>
              </a:prstGeom>
              <a:blipFill rotWithShape="1">
                <a:blip r:embed="rId3"/>
                <a:stretch>
                  <a:fillRect l="-5" t="-19" r="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5_1#b888ec936?pid=20ee9183b&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由题意可知，某植物可通过改变无氧呼吸途径来适应缺氧环境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而无氧呼吸产生酒精时有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，图示在时间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植物根细胞无</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，说明在时间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植物根细胞进行了产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乳酸的无氧呼吸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植物根细胞释放的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量从无到有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释放速率逐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，说明存在着产酒精的无氧呼吸，B正确；无论是产生酒精还是产生乳酸的无氧呼吸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只在第一阶段释放少量能量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，第二阶段无能量释放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因此每分子葡萄糖经无氧呼吸产生酒精时生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和产生乳酸时相同，C错误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该植物根细胞无氧呼吸产生酒精的场所和产生乳酸的场所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，都是细胞质基质，D正确。</a:t>
                </a:r>
                <a:endParaRPr lang="en-US" altLang="zh-CN" sz="2200" dirty="0"/>
              </a:p>
            </p:txBody>
          </p:sp>
        </mc:Choice>
        <mc:Fallback>
          <p:sp>
            <p:nvSpPr>
              <p:cNvPr id="2" name="QC_5_AS.35_1#b888ec936?pid=20ee9183b&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709"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6_1#afb2a7af7?pid=20ee9183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［北京昌平区2024高一上期末］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酵母菌是制作马奶酒的重要发酵菌种之一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科研人员对马奶酒</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中的酵母菌菌株进行研究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。请回答问题：</a:t>
            </a:r>
            <a:endParaRPr lang="en-US" altLang="zh-CN" sz="2000" dirty="0">
              <a:solidFill>
                <a:srgbClr val="000000"/>
              </a:solidFill>
            </a:endParaRPr>
          </a:p>
        </p:txBody>
      </p:sp>
      <p:sp>
        <p:nvSpPr>
          <p:cNvPr id="3" name="QB_6_BD.37_1#b03b4b444?pid=afb2a7af7&amp;color=0,0,0&amp;vtp=1&amp;bbb=1"/>
          <p:cNvSpPr/>
          <p:nvPr/>
        </p:nvSpPr>
        <p:spPr>
          <a:xfrm>
            <a:off x="722376" y="193266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酵母菌在无氧条件下将葡萄糖分解为酒精和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AN.38_1#b03b4b444.blank?pid=afb2a7af7&amp;color=0,0,0&amp;vpa=12&amp;vtp=1&amp;bbb=1"/>
              <p:cNvSpPr/>
              <p:nvPr/>
            </p:nvSpPr>
            <p:spPr>
              <a:xfrm>
                <a:off x="6242114" y="1987428"/>
                <a:ext cx="582041" cy="317500"/>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38_1#b03b4b444.blank?pid=afb2a7af7&amp;color=0,0,0&amp;vpa=12&amp;vtp=1&amp;bbb=1"/>
              <p:cNvSpPr>
                <a:spLocks noRot="1" noChangeAspect="1" noMove="1" noResize="1" noEditPoints="1" noAdjustHandles="1" noChangeArrowheads="1" noChangeShapeType="1" noTextEdit="1"/>
              </p:cNvSpPr>
              <p:nvPr/>
            </p:nvSpPr>
            <p:spPr>
              <a:xfrm>
                <a:off x="6242114" y="1987428"/>
                <a:ext cx="582041" cy="317500"/>
              </a:xfrm>
              <a:prstGeom prst="rect">
                <a:avLst/>
              </a:prstGeom>
              <a:blipFill rotWithShape="1">
                <a:blip r:embed="rId1"/>
                <a:stretch>
                  <a:fillRect l="-11" t="-162" r="76" b="162"/>
                </a:stretch>
              </a:blipFill>
            </p:spPr>
            <p:txBody>
              <a:bodyPr/>
              <a:lstStyle/>
              <a:p>
                <a:r>
                  <a:rPr lang="zh-CN" altLang="en-US">
                    <a:noFill/>
                  </a:rPr>
                  <a:t> </a:t>
                </a:r>
              </a:p>
            </p:txBody>
          </p:sp>
        </mc:Fallback>
      </mc:AlternateContent>
      <p:sp>
        <p:nvSpPr>
          <p:cNvPr id="5" name="QB_6_AS.39_1#b03b4b444?pid=afb2a7af7&amp;color=0,0,0&amp;vtp=1&amp;bt=1&amp;bbb=1"/>
          <p:cNvSpPr/>
          <p:nvPr/>
        </p:nvSpPr>
        <p:spPr>
          <a:xfrm>
            <a:off x="722376" y="237700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酵母菌在无氧条件下将葡萄糖分解为酒精和二氧化碳，同时释放出少量能量。</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0fcdc3b6.fixed?pid=e134a691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50fcdc3b6.fixed?pid=e134a691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细胞呼吸方式的探究和原理</a:t>
            </a:r>
            <a:endParaRPr lang="en-US" altLang="zh-CN" sz="4400" dirty="0"/>
          </a:p>
        </p:txBody>
      </p:sp>
      <p:pic>
        <p:nvPicPr>
          <p:cNvPr id="4" name="C_4#50fcdc3b6.fixed?pid=e134a691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50fcdc3b6.fixed?pid=e134a691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0_1#4a29155f9?sp=1&amp;pid=afb2a7af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（2）马奶中含有的糖类主要为乳糖。某些微生物可将乳糖水解为葡萄糖和半乳糖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酵母菌可利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用这些单糖发酵产生酒精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，从而制成马奶酒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科研人员研究野生型酵母菌和马奶酒酵母菌的发酵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，结果分别如图1、图2所示。</a:t>
            </a:r>
            <a:endParaRPr lang="en-US" altLang="zh-CN" sz="2000" dirty="0"/>
          </a:p>
        </p:txBody>
      </p:sp>
      <p:pic>
        <p:nvPicPr>
          <p:cNvPr id="3" name="QO_6_BD.40_3#4a29155f9?htil=1&amp;pid=afb2a7a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36192" y="2487872"/>
            <a:ext cx="3739896" cy="23408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6_BD.40_4#4a29155f9?htil=1&amp;pid=afb2a7af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49440" y="2478728"/>
            <a:ext cx="3666744" cy="235000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1_1#7430ef40f?pid=4a29155f9&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①据图可知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野生型酵母菌首先利用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，当这种糖耗尽时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酒精产量的增加停滞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开始利用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42_1#7430ef40f.blank?pid=4a29155f9&amp;color=0,0,0&amp;vpa=13&amp;vtp=1&amp;bbb=1"/>
          <p:cNvSpPr/>
          <p:nvPr/>
        </p:nvSpPr>
        <p:spPr>
          <a:xfrm>
            <a:off x="4795901"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2000" dirty="0"/>
          </a:p>
        </p:txBody>
      </p:sp>
      <p:sp>
        <p:nvSpPr>
          <p:cNvPr id="4" name="QB_7_AN.43_1#7430ef40f.blank?pid=4a29155f9&amp;color=0,0,0&amp;vpa=14&amp;vtp=1&amp;bbb=1"/>
          <p:cNvSpPr/>
          <p:nvPr/>
        </p:nvSpPr>
        <p:spPr>
          <a:xfrm>
            <a:off x="3271901" y="13883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半乳糖</a:t>
            </a:r>
            <a:endParaRPr lang="en-US" altLang="zh-CN" sz="2000" dirty="0"/>
          </a:p>
        </p:txBody>
      </p:sp>
      <p:sp>
        <p:nvSpPr>
          <p:cNvPr id="5" name="QB_7_AS.44_1#7430ef40f?pid=4a29155f9&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据图1可知，野生型酵母菌发酵过程中，葡萄糖的浓度先于半乳糖下降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可推知野生型酵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母菌首先利用葡萄糖进行发酵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；当葡萄糖耗尽时，酒精浓度不再增加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一段时间后随着半乳糖的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浓度下降酒精浓度再次上升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，可推测葡萄糖消耗完后，野生型酵母菌开始利用半乳糖发酵。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5_1#2dd3d1cb0?pid=4a29155f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②分析图中曲线，与野生型酵母菌相比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马奶酒酵母菌在利用葡萄糖和半乳糖发酵产生酒精方面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的不同点：</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46_1#2dd3d1cb0.blank?pid=4a29155f9&amp;color=0,0,0&amp;vpa=15&amp;vtp=1&amp;bbb=1&amp;hb=1"/>
          <p:cNvSpPr/>
          <p:nvPr/>
        </p:nvSpPr>
        <p:spPr>
          <a:xfrm>
            <a:off x="722377" y="139110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马奶酒酵母菌先利用半乳糖进行发酵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，随后同时利用葡萄糖和半乳糖进行发酵</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酵产生酒精速率快</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，酒精浓度高峰出现早</a:t>
            </a:r>
            <a:endParaRPr lang="en-US" altLang="zh-CN" sz="2000" dirty="0"/>
          </a:p>
        </p:txBody>
      </p:sp>
      <p:sp>
        <p:nvSpPr>
          <p:cNvPr id="4" name="QB_7_AS.47_1#2dd3d1cb0?pid=4a29155f9&amp;color=0,0,0&amp;vtp=1&amp;bt=1&amp;bbb=1&amp;hb=1"/>
          <p:cNvSpPr/>
          <p:nvPr/>
        </p:nvSpPr>
        <p:spPr>
          <a:xfrm>
            <a:off x="722376" y="23974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比较两图中的实验结果可知，与野生型酵母菌相比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马奶酒酵母菌在利用葡萄糖和半乳糖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发酵产生酒精时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，先利用的是半乳糖，随后同时利用半乳糖和葡萄糖，且产生酒精的速率快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精浓度高峰出现早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8_1#afb2a7af7?pid=20ee9183b&amp;color=0,0,0&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48_3#afb2a7af7?htil=1&amp;pid=20ee9183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104" y="1581600"/>
            <a:ext cx="5340096" cy="28072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EX.48_4#afb2a7af7?htil=1&amp;pid=20ee9183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83096" y="1563312"/>
            <a:ext cx="4791456" cy="282549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1#8bd4c9926?sp=1&amp;pid=20ee9183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［福建福州平潭一中2024高一上月考］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有氧呼吸是大多数生物细胞呼吸的主要方式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氧呼吸的部分过程示意图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，其中①②表示线粒体的膜结构。请回答问题：</a:t>
            </a:r>
            <a:endParaRPr lang="en-US" altLang="zh-CN" sz="2000" dirty="0"/>
          </a:p>
        </p:txBody>
      </p:sp>
      <p:pic>
        <p:nvPicPr>
          <p:cNvPr id="3" name="QO_5_BD.49_2#8bd4c9926?pid=20ee9183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0752" y="2021528"/>
            <a:ext cx="4718304" cy="248716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0_1#6e05e99d0?pid=8bd4c9926&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（1）有氧呼吸是指在氧气的参与下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将葡萄糖等有机物彻底氧化分解为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a:t>
                </a:r>
                <a:endParaRPr lang="en-US" altLang="zh-CN" sz="2000" dirty="0"/>
              </a:p>
            </p:txBody>
          </p:sp>
        </mc:Choice>
        <mc:Fallback>
          <p:sp>
            <p:nvSpPr>
              <p:cNvPr id="2" name="QB_6_BD.50_1#6e05e99d0?pid=8bd4c9926&amp;color=0,0,0&amp;mp=1&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p:sp>
        <p:nvSpPr>
          <p:cNvPr id="3" name="QB_6_AN.51_1#6e05e99d0.blank?pid=8bd4c9926&amp;color=0,0,0&amp;mp=1&amp;vpa=16&amp;vtp=1&amp;bbb=1"/>
          <p:cNvSpPr/>
          <p:nvPr/>
        </p:nvSpPr>
        <p:spPr>
          <a:xfrm>
            <a:off x="8755126" y="9311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二氧化碳和水</a:t>
            </a:r>
            <a:endParaRPr lang="en-US" altLang="zh-CN" sz="2000" dirty="0"/>
          </a:p>
        </p:txBody>
      </p:sp>
      <mc:AlternateContent xmlns:mc="http://schemas.openxmlformats.org/markup-compatibility/2006">
        <mc:Choice xmlns:a14="http://schemas.microsoft.com/office/drawing/2010/main" Requires="a14">
          <p:sp>
            <p:nvSpPr>
              <p:cNvPr id="4" name="QB_6_AS.52_1#6e05e99d0?pid=8bd4c9926&amp;color=0,0,0&amp;vtp=1&amp;bbb=1&amp;hb=1"/>
              <p:cNvSpPr/>
              <p:nvPr/>
            </p:nvSpPr>
            <p:spPr>
              <a:xfrm>
                <a:off x="722376" y="18923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有氧呼吸是指细胞在氧气的参与下，通过多种酶的催化作用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把葡萄糖等有机物彻底氧化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，产生二氧化碳和水，释放能量，生成大量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a:t>
                </a:r>
                <a:endParaRPr lang="en-US" altLang="zh-CN" sz="2200" dirty="0"/>
              </a:p>
            </p:txBody>
          </p:sp>
        </mc:Choice>
        <mc:Fallback>
          <p:sp>
            <p:nvSpPr>
              <p:cNvPr id="4" name="QB_6_AS.52_1#6e05e99d0?pid=8bd4c9926&amp;color=0,0,0&amp;vtp=1&amp;bbb=1&amp;hb=1"/>
              <p:cNvSpPr>
                <a:spLocks noRot="1" noChangeAspect="1" noMove="1" noResize="1" noEditPoints="1" noAdjustHandles="1" noChangeArrowheads="1" noChangeShapeType="1" noTextEdit="1"/>
              </p:cNvSpPr>
              <p:nvPr/>
            </p:nvSpPr>
            <p:spPr>
              <a:xfrm>
                <a:off x="722376" y="1892300"/>
                <a:ext cx="10753344" cy="965200"/>
              </a:xfrm>
              <a:prstGeom prst="rect">
                <a:avLst/>
              </a:prstGeom>
              <a:blipFill rotWithShape="1">
                <a:blip r:embed="rId2"/>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9d18dcdb3?pid=8bd4c9926&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与①相比，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的结构特点是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这与其上可进行有氧呼吸第三阶段的功能密切相关。</a:t>
            </a:r>
            <a:endParaRPr lang="en-US" altLang="zh-CN" sz="2000" dirty="0"/>
          </a:p>
        </p:txBody>
      </p:sp>
      <p:sp>
        <p:nvSpPr>
          <p:cNvPr id="3" name="QB_6_AN.54_1#9d18dcdb3.blank?pid=8bd4c9926&amp;color=0,0,0&amp;vpa=17&amp;vtp=1&amp;bbb=1"/>
          <p:cNvSpPr/>
          <p:nvPr/>
        </p:nvSpPr>
        <p:spPr>
          <a:xfrm>
            <a:off x="2659126" y="9311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线粒体内膜</a:t>
            </a:r>
            <a:endParaRPr lang="en-US" altLang="zh-CN" sz="2000" dirty="0"/>
          </a:p>
        </p:txBody>
      </p:sp>
      <p:sp>
        <p:nvSpPr>
          <p:cNvPr id="4" name="QB_6_AN.55_1#9d18dcdb3.blank?pid=8bd4c9926&amp;color=0,0,0&amp;vpa=18&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膜向内腔折叠形成嵴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其上蛋</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白质含量和种类多</a:t>
            </a:r>
            <a:endParaRPr lang="en-US" altLang="zh-CN" sz="2000" dirty="0"/>
          </a:p>
        </p:txBody>
      </p:sp>
      <p:sp>
        <p:nvSpPr>
          <p:cNvPr id="5" name="QB_6_AS.56_1#9d18dcdb3?pid=8bd4c9926&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图中②可以进行有氧呼吸的第三阶段，为线粒体内膜，与外膜相比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内膜某些部位向内腔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折叠形成嵴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，其上有许多种与有氧呼吸有关的酶。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7_1#fc2dd0bae?pid=8bd4c9926&amp;color=0,0,0&amp;vtp=1&amp;bt=1&amp;bbb=1&amp;hb=1"/>
              <p:cNvSpPr/>
              <p:nvPr/>
            </p:nvSpPr>
            <p:spPr>
              <a:xfrm>
                <a:off x="722376" y="969264"/>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（3）如图所示，②上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Ⅰ、Ⅲ、Ⅳ</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的作用可以</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填“增大”或“减小”）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两侧的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，形成势能驱动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也是一种分布在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的存在能够使</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合成效率降低，使能量更多地以热能形式释放，请推测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的方向是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7_1#fc2dd0bae?pid=8bd4c9926&amp;color=0,0,0&amp;vtp=1&amp;bt=1&amp;bbb=1&amp;hb=1"/>
              <p:cNvSpPr>
                <a:spLocks noRot="1" noChangeAspect="1" noMove="1" noResize="1" noEditPoints="1" noAdjustHandles="1" noChangeArrowheads="1" noChangeShapeType="1" noTextEdit="1"/>
              </p:cNvSpPr>
              <p:nvPr/>
            </p:nvSpPr>
            <p:spPr>
              <a:xfrm>
                <a:off x="722376" y="969264"/>
                <a:ext cx="10753344" cy="1828800"/>
              </a:xfrm>
              <a:prstGeom prst="rect">
                <a:avLst/>
              </a:prstGeom>
              <a:blipFill rotWithShape="1">
                <a:blip r:embed="rId1"/>
                <a:stretch>
                  <a:fillRect l="-4" t="-14" r="-24" b="14"/>
                </a:stretch>
              </a:blipFill>
            </p:spPr>
            <p:txBody>
              <a:bodyPr/>
              <a:lstStyle/>
              <a:p>
                <a:r>
                  <a:rPr lang="zh-CN" altLang="en-US">
                    <a:noFill/>
                  </a:rPr>
                  <a:t> </a:t>
                </a:r>
              </a:p>
            </p:txBody>
          </p:sp>
        </mc:Fallback>
      </mc:AlternateContent>
      <p:sp>
        <p:nvSpPr>
          <p:cNvPr id="3" name="QB_6_AN.58_1#fc2dd0bae.blank?pid=8bd4c9926&amp;color=0,0,0&amp;vpa=19&amp;vtp=1&amp;bbb=1"/>
          <p:cNvSpPr/>
          <p:nvPr/>
        </p:nvSpPr>
        <p:spPr>
          <a:xfrm>
            <a:off x="5707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a:t>
            </a:r>
            <a:endParaRPr lang="en-US" altLang="zh-CN" sz="2000" dirty="0"/>
          </a:p>
        </p:txBody>
      </p:sp>
      <p:sp>
        <p:nvSpPr>
          <p:cNvPr id="4" name="QB_6_AN.59_1#fc2dd0bae.blank?pid=8bd4c9926&amp;color=0,0,0&amp;vpa=20&amp;vtp=1&amp;bbb=1&amp;hb=1"/>
          <p:cNvSpPr/>
          <p:nvPr/>
        </p:nvSpPr>
        <p:spPr>
          <a:xfrm>
            <a:off x="722377" y="18455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从膜间隙运回</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线粒体基质</a:t>
            </a:r>
            <a:endParaRPr lang="en-US" altLang="zh-CN" sz="2000" dirty="0"/>
          </a:p>
        </p:txBody>
      </p:sp>
      <mc:AlternateContent xmlns:mc="http://schemas.openxmlformats.org/markup-compatibility/2006">
        <mc:Choice xmlns:a14="http://schemas.microsoft.com/office/drawing/2010/main" Requires="a14">
          <p:sp>
            <p:nvSpPr>
              <p:cNvPr id="5" name="QB_6_AS.60_1#fc2dd0bae?pid=8bd4c9926&amp;color=0,0,0&amp;vtp=1&amp;bt=1&amp;bbb=1&amp;hb=1"/>
              <p:cNvSpPr/>
              <p:nvPr/>
            </p:nvSpPr>
            <p:spPr>
              <a:xfrm>
                <a:off x="722376" y="28067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Ⅰ、Ⅲ、Ⅳ</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通过主动运输将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由线粒体基质运往膜间隙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可以增大线粒体内膜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浓度差，形成势能驱动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是分布在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转运蛋白，可使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，使能量更多地以热能形式释放，故推测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从膜间隙运回线粒体基质。</a:t>
                </a:r>
                <a:endParaRPr lang="en-US" altLang="zh-CN" sz="2200" dirty="0"/>
              </a:p>
            </p:txBody>
          </p:sp>
        </mc:Choice>
        <mc:Fallback>
          <p:sp>
            <p:nvSpPr>
              <p:cNvPr id="5" name="QB_6_AS.60_1#fc2dd0bae?pid=8bd4c9926&amp;color=0,0,0&amp;vtp=1&amp;bt=1&amp;bbb=1&amp;hb=1"/>
              <p:cNvSpPr>
                <a:spLocks noRot="1" noChangeAspect="1" noMove="1" noResize="1" noEditPoints="1" noAdjustHandles="1" noChangeArrowheads="1" noChangeShapeType="1" noTextEdit="1"/>
              </p:cNvSpPr>
              <p:nvPr/>
            </p:nvSpPr>
            <p:spPr>
              <a:xfrm>
                <a:off x="722376" y="2806700"/>
                <a:ext cx="10753344" cy="1473200"/>
              </a:xfrm>
              <a:prstGeom prst="rect">
                <a:avLst/>
              </a:prstGeom>
              <a:blipFill rotWithShape="1">
                <a:blip r:embed="rId2"/>
                <a:stretch>
                  <a:fillRect l="-4" r="-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1_1#4cfac3c8f?pid=8bd4c9926&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（4）科研人员发现有些大鼠在摄入高脂肪食物时不会发生肥胖，这些大鼠细胞中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含量高于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其他大鼠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。请结合（3）的信息推测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这些大鼠未出现肥胖现象的原因是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61_1#4cfac3c8f?pid=8bd4c9926&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2108" b="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2_1#4cfac3c8f.blank?pid=8bd4c9926&amp;color=0,0,0&amp;vpa=21&amp;vtp=1&amp;bbb=1&amp;hb=1"/>
              <p:cNvSpPr/>
              <p:nvPr/>
            </p:nvSpPr>
            <p:spPr>
              <a:xfrm>
                <a:off x="722377" y="1391100"/>
                <a:ext cx="10749631" cy="914400"/>
              </a:xfrm>
              <a:prstGeom prst="rect">
                <a:avLst/>
              </a:prstGeom>
              <a:noFill/>
            </p:spPr>
            <p:txBody>
              <a:bodyPr wrap="square" lIns="0" tIns="0" rIns="0" bIns="0" rtlCol="0" anchor="t"/>
              <a:lstStyle/>
              <a:p>
                <a:pPr latinLnBrk="1">
                  <a:lnSpc>
                    <a:spcPct val="1500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细胞中</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𝐔𝐂𝐏𝟏</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含量高</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能量以热能形式释放比例增加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生成效率降低），机体需消耗更多的有机物以获得所需</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6_AN.62_1#4cfac3c8f.blank?pid=8bd4c9926&amp;color=0,0,0&amp;vpa=21&amp;vtp=1&amp;bbb=1&amp;hb=1"/>
              <p:cNvSpPr>
                <a:spLocks noRot="1" noChangeAspect="1" noMove="1" noResize="1" noEditPoints="1" noAdjustHandles="1" noChangeArrowheads="1" noChangeShapeType="1" noTextEdit="1"/>
              </p:cNvSpPr>
              <p:nvPr/>
            </p:nvSpPr>
            <p:spPr>
              <a:xfrm>
                <a:off x="722377" y="1391100"/>
                <a:ext cx="10749631" cy="914400"/>
              </a:xfrm>
              <a:prstGeom prst="rect">
                <a:avLst/>
              </a:prstGeom>
              <a:blipFill rotWithShape="1">
                <a:blip r:embed="rId2"/>
                <a:stretch>
                  <a:fillRect l="-4" t="-49" r="1" b="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63_1#4cfac3c8f?pid=8bd4c9926&amp;color=0,0,0&amp;vtp=1&amp;bt=1&amp;bbb=1&amp;hb=1"/>
              <p:cNvSpPr/>
              <p:nvPr/>
            </p:nvSpPr>
            <p:spPr>
              <a:xfrm>
                <a:off x="722376" y="235172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结合（3）的结论可以推测，大鼠未出现肥胖现象的原因可能是细胞内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以热能形式释放比例增加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生成效率降低），机体需消耗更多的有机物以获得所需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63_1#4cfac3c8f?pid=8bd4c9926&amp;color=0,0,0&amp;vtp=1&amp;bt=1&amp;bbb=1&amp;hb=1"/>
              <p:cNvSpPr>
                <a:spLocks noRot="1" noChangeAspect="1" noMove="1" noResize="1" noEditPoints="1" noAdjustHandles="1" noChangeArrowheads="1" noChangeShapeType="1" noTextEdit="1"/>
              </p:cNvSpPr>
              <p:nvPr/>
            </p:nvSpPr>
            <p:spPr>
              <a:xfrm>
                <a:off x="722376" y="2351728"/>
                <a:ext cx="10753344" cy="965200"/>
              </a:xfrm>
              <a:prstGeom prst="rect">
                <a:avLst/>
              </a:prstGeom>
              <a:blipFill rotWithShape="1">
                <a:blip r:embed="rId3"/>
                <a:stretch>
                  <a:fillRect l="-4" t="-3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d149433de.fixed?pid=21585363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d149433de.fixed?pid=21585363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细胞呼吸的比较与细胞呼吸原理的应用</a:t>
            </a:r>
            <a:endParaRPr lang="en-US" altLang="zh-CN" sz="4400" dirty="0"/>
          </a:p>
        </p:txBody>
      </p:sp>
      <p:pic>
        <p:nvPicPr>
          <p:cNvPr id="4" name="C_4#d149433de.fixed?pid=21585363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d149433de.fixed?pid=21585363a&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5b2676909?pid=31f5a09a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关于“探究酵母菌细胞呼吸的方式”的实验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5b2676909.bracket?pid=31f5a09ac&amp;color=0,0,0&amp;vpa=1&amp;vtp=1"/>
          <p:cNvSpPr/>
          <p:nvPr/>
        </p:nvSpPr>
        <p:spPr>
          <a:xfrm>
            <a:off x="117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_2#5b2676909.choices?pid=31f5a09ac&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A.实验要在黑暗条件下进行，防止产生氧气对呼吸作用产生影响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.因酵母菌是异养兼性厌氧菌，所以才能成功完成对比实验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.为了使酵母菌有充足的氧气，需要向酵母菌培养液中直接通入空气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.如果产生的气体使澄清石灰水变浑浊，则酵母菌只进行有氧呼吸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e99507937?pid=8d0efffd6&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［山西三晋卓越联盟2025高一上月考］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下列关于有氧呼吸和无氧呼吸的叙述，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e99507937.bracket?pid=8d0efffd6&amp;color=0,0,0&amp;vpa=22&amp;vtp=1"/>
          <p:cNvSpPr/>
          <p:nvPr/>
        </p:nvSpPr>
        <p:spPr>
          <a:xfrm>
            <a:off x="10785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64_2#e99507937.choices?pid=8d0efffd6&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A.原核细胞进行无氧呼吸，真核细胞进行有氧呼吸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.利用酵母菌生产葡萄酒时，酵母菌只进行无氧呼吸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.消耗等量葡萄糖，无氧呼吸产生的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比有氧呼吸少</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.细胞的无氧呼吸在细胞质基质和线粒体内膜上进行</a:t>
                </a:r>
                <a:endParaRPr lang="en-US" altLang="zh-CN" sz="2000" dirty="0"/>
              </a:p>
            </p:txBody>
          </p:sp>
        </mc:Choice>
        <mc:Fallback>
          <p:sp>
            <p:nvSpPr>
              <p:cNvPr id="4" name="QC_6_BD.64_2#e99507937.choices?pid=8d0efffd6&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6_1#e99507937?pid=8d0efffd6&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蓝细菌是原核生物，其能进行有氧呼吸，动物的肌细胞能进行无氧呼吸，A错误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母菌生产葡萄酒时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，酵母菌先进行有氧呼吸进行繁殖，再进行无氧呼吸产生酒精，B错误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，有机物的氧化分解不彻底，消耗等量葡萄糖，无氧呼吸产生的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比有氧呼吸少，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；细胞的无氧呼吸都是在细胞质基质中进行的，D错误。</a:t>
                </a:r>
                <a:endParaRPr lang="en-US" altLang="zh-CN" sz="2200" dirty="0"/>
              </a:p>
            </p:txBody>
          </p:sp>
        </mc:Choice>
        <mc:Fallback>
          <p:sp>
            <p:nvSpPr>
              <p:cNvPr id="2" name="QC_6_AS.66_1#e99507937?pid=8d0efffd6&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846cd3ad9?sp=1&amp;pid=8d0efffd6&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［四川眉山2025高一上期末］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对绝大多数生物来说，有氧呼吸是细胞呼吸的主要形式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而酵母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、水稻的根及动物的骨骼肌细胞还可以进行无氧呼吸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如图表示细胞呼吸过程中葡萄糖分解的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846cd3ad9.bracket?pid=8d0efffd6&amp;color=0,0,0&amp;vpa=23&amp;vtp=1"/>
          <p:cNvSpPr/>
          <p:nvPr/>
        </p:nvSpPr>
        <p:spPr>
          <a:xfrm>
            <a:off x="4732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67_2#846cd3ad9?htil=7&amp;pid=8d0efffd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11545" y="2478728"/>
            <a:ext cx="3108960" cy="16916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6_BD.67_3#846cd3ad9.choices?htil=7&amp;pid=8d0efffd6&amp;color=0,0,0&amp;vtp=1&amp;bbb=1"/>
          <p:cNvSpPr/>
          <p:nvPr/>
        </p:nvSpPr>
        <p:spPr>
          <a:xfrm>
            <a:off x="722376" y="2389862"/>
            <a:ext cx="751636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A.酶1发挥作用的部位是细胞质基质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.酵母菌可以进行图中的两种呼吸方式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.骨骼肌细胞可以进行酶1、酶3催化的过程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.真核细胞中酶2催化的过程在线粒体中完成，需要消耗氧气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846cd3ad9?pid=8d0efffd6&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酶1催化葡萄糖分解产生丙酮酸是细胞呼吸第一阶段的反应，发生在细胞质基质，A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酵母菌是兼性厌氧生物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，可以进行题图中的两种呼吸方式，B正确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骨骼肌细胞无氧呼吸生成乳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，不能完成酶3催化的过程，C错误；真核细胞中酶2催化的过程为有氧呼吸第二、三阶段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线粒体中完成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，有氧呼吸第三阶段需要消耗氧气，D正确。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d7690587d?sp=1&amp;pid=8d0efffd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3.酵母菌在有氧和无氧的条件下都能生存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酵母菌在密闭容器内以葡萄糖为底物的呼吸速率变化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d7690587d.bracket?pid=8d0efffd6&amp;color=0,0,0&amp;vpa=24&amp;vtp=1"/>
          <p:cNvSpPr/>
          <p:nvPr/>
        </p:nvSpPr>
        <p:spPr>
          <a:xfrm>
            <a:off x="524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70_2#d7690587d?htil=8&amp;pid=8d0efffd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18596" y="2021528"/>
            <a:ext cx="3758184" cy="24780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70_3#d7690587d.choices?htil=8&amp;pid=8d0efffd6&amp;color=0,0,0&amp;vtp=1&amp;bbb=1"/>
              <p:cNvSpPr/>
              <p:nvPr/>
            </p:nvSpPr>
            <p:spPr>
              <a:xfrm>
                <a:off x="722376" y="1932662"/>
                <a:ext cx="685800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间酵母菌进行有氧呼吸时消耗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间容器中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量不断增加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酵母菌呼吸产生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的场所相同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酵母菌样液加酸性重铬酸钾后呈灰绿色</a:t>
                </a:r>
                <a:endParaRPr lang="en-US" altLang="zh-CN" sz="2000" dirty="0"/>
              </a:p>
            </p:txBody>
          </p:sp>
        </mc:Choice>
        <mc:Fallback>
          <p:sp>
            <p:nvSpPr>
              <p:cNvPr id="5" name="QC_6_BD.70_3#d7690587d.choices?htil=8&amp;pid=8d0efffd6&amp;color=0,0,0&amp;vtp=1&amp;bbb=1"/>
              <p:cNvSpPr>
                <a:spLocks noRot="1" noChangeAspect="1" noMove="1" noResize="1" noEditPoints="1" noAdjustHandles="1" noChangeArrowheads="1" noChangeShapeType="1" noTextEdit="1"/>
              </p:cNvSpPr>
              <p:nvPr/>
            </p:nvSpPr>
            <p:spPr>
              <a:xfrm>
                <a:off x="722376" y="1932662"/>
                <a:ext cx="6858000" cy="1866900"/>
              </a:xfrm>
              <a:prstGeom prst="rect">
                <a:avLst/>
              </a:prstGeom>
              <a:blipFill rotWithShape="1">
                <a:blip r:embed="rId2"/>
                <a:stretch>
                  <a:fillRect l="-6" t="-19" r="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2_1#d7690587d?pid=8d0efffd6&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间酵母菌进行有氧呼吸时消耗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酵母菌同时进行有氧呼吸和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含量不断增加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时酵母菌只进行有氧呼吸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所是线粒体基质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时酵母菌只进行无氧呼吸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的场所是细胞质基质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器内有酵母菌进行无氧呼吸产生的酒精和剩余的葡萄糖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，故加酸性重铬酸钾后样液呈灰绿色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72_1#d7690587d?pid=8d0efffd6&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83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9839f3c68?pid=a66e1592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［河北示范高中2025高一上联考］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下列关于细胞呼吸原理在生产或生活中的应用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9839f3c68.bracket?pid=a66e15923&amp;color=0,0,0&amp;vpa=25&amp;vtp=1"/>
          <p:cNvSpPr/>
          <p:nvPr/>
        </p:nvSpPr>
        <p:spPr>
          <a:xfrm>
            <a:off x="117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73_2#9839f3c68.choices?pid=a66e15923&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A.提倡慢跑等有氧运动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可防止无氧呼吸产生乳酸和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使人体肌肉酸胀</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.不同种子播种的深浅、灌溉的频率不同，与影响种子呼吸强度的因素有关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.浅而面积大的伤口比深而窄的伤口更容易感染破伤风芽孢杆菌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.仓库保持低氧和零下低温可以降低果蔬的呼吸速率，延长贮藏时间</a:t>
                </a:r>
                <a:endParaRPr lang="en-US" altLang="zh-CN" sz="2000" dirty="0"/>
              </a:p>
            </p:txBody>
          </p:sp>
        </mc:Choice>
        <mc:Fallback>
          <p:sp>
            <p:nvSpPr>
              <p:cNvPr id="4" name="QC_6_BD.73_2#9839f3c68.choices?pid=a66e15923&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5_1#9839f3c68?pid=a66e15923&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提倡慢跑等有氧运动，可以防止细胞进行无氧呼吸，人体细胞无氧呼吸时会产生乳酸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成肌肉酸胀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人体细胞无氧呼吸不会产生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A错误；不同种子播种的深浅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灌溉频率不同可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分别从氧气浓度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、水分角度影响种子的呼吸强度，B正确；破伤风芽孢杆菌是一种厌氧菌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缺氧环境下能够生存并繁殖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，与浅而面积大的伤口相比，深而窄的伤口更容易形成缺氧环境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容易感染破伤风芽孢杆菌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，C错误；仓库保持低氧和零上低温（不是零下低温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可以通过降低果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蔬的呼吸速率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，延长贮藏时间，D错误。</a:t>
                </a:r>
                <a:endParaRPr lang="en-US" altLang="zh-CN" sz="2200" dirty="0"/>
              </a:p>
            </p:txBody>
          </p:sp>
        </mc:Choice>
        <mc:Fallback>
          <p:sp>
            <p:nvSpPr>
              <p:cNvPr id="2" name="QC_6_AS.75_1#9839f3c68?pid=a66e15923&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40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7_BD.76_1#91fe30d21?htil=9&amp;pid=28fd6b23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15042" y="1054296"/>
            <a:ext cx="2670048" cy="18196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7_BD.76_2#91fe30d21?htil=9&amp;sp=1&amp;pid=28fd6b23a&amp;color=0,0,0&amp;vtp=1&amp;bt=1&amp;bbb=1&amp;hb=1"/>
              <p:cNvSpPr/>
              <p:nvPr/>
            </p:nvSpPr>
            <p:spPr>
              <a:xfrm>
                <a:off x="722376" y="972000"/>
                <a:ext cx="7946136"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如图表示某种植株的非绿色器官在不同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的吸收量和无氧呼吸过程中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的释放量的变化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呼吸底物只考虑葡萄糖）。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7_BD.76_2#91fe30d21?htil=9&amp;sp=1&amp;pid=28fd6b23a&amp;color=0,0,0&amp;vtp=1&amp;bt=1&amp;bbb=1&amp;hb=1"/>
              <p:cNvSpPr>
                <a:spLocks noRot="1" noChangeAspect="1" noMove="1" noResize="1" noEditPoints="1" noAdjustHandles="1" noChangeArrowheads="1" noChangeShapeType="1" noTextEdit="1"/>
              </p:cNvSpPr>
              <p:nvPr/>
            </p:nvSpPr>
            <p:spPr>
              <a:xfrm>
                <a:off x="722376" y="972000"/>
                <a:ext cx="7946136" cy="1371600"/>
              </a:xfrm>
              <a:prstGeom prst="rect">
                <a:avLst/>
              </a:prstGeom>
              <a:blipFill rotWithShape="1">
                <a:blip r:embed="rId2"/>
                <a:stretch>
                  <a:fillRect l="-5" t="-33" r="-158" b="33"/>
                </a:stretch>
              </a:blipFill>
            </p:spPr>
            <p:txBody>
              <a:bodyPr/>
              <a:lstStyle/>
              <a:p>
                <a:r>
                  <a:rPr lang="zh-CN" altLang="en-US">
                    <a:noFill/>
                  </a:rPr>
                  <a:t> </a:t>
                </a:r>
              </a:p>
            </p:txBody>
          </p:sp>
        </mc:Fallback>
      </mc:AlternateContent>
      <p:sp>
        <p:nvSpPr>
          <p:cNvPr id="4" name="QC_7_AN.77_1#91fe30d21.bracket?pid=28fd6b23a&amp;color=0,0,0&amp;vpa=26&amp;vtp=1"/>
          <p:cNvSpPr/>
          <p:nvPr/>
        </p:nvSpPr>
        <p:spPr>
          <a:xfrm>
            <a:off x="6256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7_BD.76_3#91fe30d21.choices?htil=9&amp;pid=28fd6b23a&amp;color=0,0,0&amp;vtp=1&amp;bbb=1"/>
              <p:cNvSpPr/>
              <p:nvPr/>
            </p:nvSpPr>
            <p:spPr>
              <a:xfrm>
                <a:off x="722376" y="2389862"/>
                <a:ext cx="7946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浓度时，细胞呼吸的产物是二氧化碳和酒精</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有氧呼吸分解葡萄糖的量是无氧呼吸的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时最适合保存该器官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曲线乙同时可以反映有氧呼吸过程中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的释放量</a:t>
                </a:r>
                <a:endParaRPr lang="en-US" altLang="zh-CN" sz="2000" dirty="0"/>
              </a:p>
            </p:txBody>
          </p:sp>
        </mc:Choice>
        <mc:Fallback>
          <p:sp>
            <p:nvSpPr>
              <p:cNvPr id="5" name="QC_7_BD.76_3#91fe30d21.choices?htil=9&amp;pid=28fd6b23a&amp;color=0,0,0&amp;vtp=1&amp;bbb=1"/>
              <p:cNvSpPr>
                <a:spLocks noRot="1" noChangeAspect="1" noMove="1" noResize="1" noEditPoints="1" noAdjustHandles="1" noChangeArrowheads="1" noChangeShapeType="1" noTextEdit="1"/>
              </p:cNvSpPr>
              <p:nvPr/>
            </p:nvSpPr>
            <p:spPr>
              <a:xfrm>
                <a:off x="722376" y="2389862"/>
                <a:ext cx="7946136" cy="1866900"/>
              </a:xfrm>
              <a:prstGeom prst="rect">
                <a:avLst/>
              </a:prstGeom>
              <a:blipFill rotWithShape="1">
                <a:blip r:embed="rId3"/>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78_1#91fe30d21?pid=28fd6b23a&amp;color=0,0,0&amp;vtp=1&amp;bt=1&amp;bbb=1&amp;hb=1"/>
              <p:cNvSpPr/>
              <p:nvPr/>
            </p:nvSpPr>
            <p:spPr>
              <a:xfrm>
                <a:off x="722376" y="972000"/>
                <a:ext cx="10753344" cy="32385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0，此时只进行无氧呼吸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该植物无氧呼吸的产物是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，A正确。无氧呼吸分解1分子葡萄糖，产生2分子酒精和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分子葡</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此时有氧呼吸分解葡萄糖的量是无氧呼吸的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时，该器官只进行有氧呼吸，此时不适合保存该器官，C错误。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在有氧呼吸分解葡萄糖时</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的吸收量等于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的释放量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曲线乙表示在不同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浓度下的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也可以表示有氧呼</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吸过程中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7_AS.78_1#91fe30d21?pid=28fd6b23a&amp;color=0,0,0&amp;vtp=1&amp;bt=1&amp;bbb=1&amp;hb=1"/>
              <p:cNvSpPr>
                <a:spLocks noRot="1" noChangeAspect="1" noMove="1" noResize="1" noEditPoints="1" noAdjustHandles="1" noChangeArrowheads="1" noChangeShapeType="1" noTextEdit="1"/>
              </p:cNvSpPr>
              <p:nvPr/>
            </p:nvSpPr>
            <p:spPr>
              <a:xfrm>
                <a:off x="722376" y="972000"/>
                <a:ext cx="10753344" cy="3238500"/>
              </a:xfrm>
              <a:prstGeom prst="rect">
                <a:avLst/>
              </a:prstGeom>
              <a:blipFill rotWithShape="1">
                <a:blip r:embed="rId1"/>
                <a:stretch>
                  <a:fillRect l="-4" t="-14" r="-130"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5b2676909?pid=31f5a09ac&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酵母菌细胞不进行光合作用产生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故该实验无须在黑暗条件下进行，A错误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因酵母菌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是异养兼性厌氧菌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，既可以进行有氧呼吸，也可以进行无氧呼吸，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所以才能成功完成对比实验</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正确；在有氧呼吸的装置中，应先将空气通入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除去空气中的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，避免对实验结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，C错误；无论是有氧呼吸，还是无氧呼吸，酵母菌都能产生二氧化碳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二氧化碳能使</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澄清石灰水变浑浊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3_1#5b2676909?pid=31f5a09ac&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79_1#91fe30d21?pid=28fd6b23a&amp;color=0,0,0&amp;vtp=1&amp;bt=1&amp;bbb=1"/>
              <p:cNvSpPr/>
              <p:nvPr/>
            </p:nvSpPr>
            <p:spPr>
              <a:xfrm>
                <a:off x="722376" y="972000"/>
                <a:ext cx="10753344" cy="23368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algn="ct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以葡萄糖为底物时</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，根据反应物和产物的数量关系（各物质的量不为0）判断细胞呼吸类型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只进行有氧呼吸或既进行有氧呼吸又进行产生乳酸的无氧呼吸。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既进行有氧呼吸又进行产生酒精的无氧呼吸。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酒精产生量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只进行产生酒精的无氧呼吸。</a:t>
                </a:r>
                <a:endParaRPr lang="en-US" altLang="zh-CN" sz="2000" dirty="0"/>
              </a:p>
            </p:txBody>
          </p:sp>
        </mc:Choice>
        <mc:Fallback>
          <p:sp>
            <p:nvSpPr>
              <p:cNvPr id="2" name="QC_7_EX.79_1#91fe30d21?pid=28fd6b23a&amp;color=0,0,0&amp;vtp=1&amp;bt=1&amp;bbb=1"/>
              <p:cNvSpPr>
                <a:spLocks noRot="1" noChangeAspect="1" noMove="1" noResize="1" noEditPoints="1" noAdjustHandles="1" noChangeArrowheads="1" noChangeShapeType="1" noTextEdit="1"/>
              </p:cNvSpPr>
              <p:nvPr/>
            </p:nvSpPr>
            <p:spPr>
              <a:xfrm>
                <a:off x="722376" y="972000"/>
                <a:ext cx="10753344" cy="23368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3ded9ddc.fixed?pid=21585363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a3ded9ddc.fixed?pid=21585363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细胞呼吸的比较与细胞呼吸原理的应用</a:t>
            </a:r>
            <a:endParaRPr lang="en-US" altLang="zh-CN" sz="4400" dirty="0"/>
          </a:p>
        </p:txBody>
      </p:sp>
      <p:pic>
        <p:nvPicPr>
          <p:cNvPr id="4" name="C_4#a3ded9ddc.fixed?pid=21585363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a3ded9ddc.fixed?pid=21585363a&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0_1#3b8f224c6?sp=1&amp;pid=a3ded9dd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［河南许昌2025高一上月考］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在科学研究中，对生物的呼吸方式和呼吸底物可通过呼吸商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来推测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是指单位时间内生物进行呼吸作用释放的二氧化碳量与消耗的氧气量的比值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微生物以葡萄糖为呼吸底物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下列相关表述正确的是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0_1#3b8f224c6?sp=1&amp;pid=a3ded9ddc&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81_1#3b8f224c6.bracket?pid=a3ded9ddc&amp;color=0,0,0&amp;vpa=27&amp;vtp=1"/>
          <p:cNvSpPr/>
          <p:nvPr/>
        </p:nvSpPr>
        <p:spPr>
          <a:xfrm>
            <a:off x="9899206"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80_2#3b8f224c6?htil=10&amp;pid=a3ded9dd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56916" y="2478728"/>
            <a:ext cx="2276856" cy="13350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80_3#3b8f224c6.choices?htil=10&amp;pid=a3ded9ddc&amp;color=0,0,0&amp;vtp=1&amp;bbb=1"/>
              <p:cNvSpPr/>
              <p:nvPr/>
            </p:nvSpPr>
            <p:spPr>
              <a:xfrm>
                <a:off x="722376" y="2351728"/>
                <a:ext cx="833932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A.A点时，该微生物只进行无氧呼吸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段，该微生物的有氧呼吸逐渐增强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点时，可能开始向培养液中通入氧气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点后，该微生物的无氧呼吸速率等于有氧呼吸速率</a:t>
                </a:r>
                <a:endParaRPr lang="en-US" altLang="zh-CN" sz="2000" dirty="0"/>
              </a:p>
            </p:txBody>
          </p:sp>
        </mc:Choice>
        <mc:Fallback>
          <p:sp>
            <p:nvSpPr>
              <p:cNvPr id="5" name="QC_5_BD.80_3#3b8f224c6.choices?htil=10&amp;pid=a3ded9ddc&amp;color=0,0,0&amp;vtp=1&amp;bbb=1"/>
              <p:cNvSpPr>
                <a:spLocks noRot="1" noChangeAspect="1" noMove="1" noResize="1" noEditPoints="1" noAdjustHandles="1" noChangeArrowheads="1" noChangeShapeType="1" noTextEdit="1"/>
              </p:cNvSpPr>
              <p:nvPr/>
            </p:nvSpPr>
            <p:spPr>
              <a:xfrm>
                <a:off x="722376" y="2351728"/>
                <a:ext cx="8339328" cy="1866900"/>
              </a:xfrm>
              <a:prstGeom prst="rect">
                <a:avLst/>
              </a:prstGeom>
              <a:blipFill rotWithShape="1">
                <a:blip r:embed="rId3"/>
                <a:stretch>
                  <a:fillRect l="-5" t="-17" r="3"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2_1#3b8f224c6?pid=a3ded9ddc&amp;color=0,0,0&amp;vtp=1&amp;bt=1&amp;bbb=1&amp;hb=1"/>
              <p:cNvSpPr/>
              <p:nvPr/>
            </p:nvSpPr>
            <p:spPr>
              <a:xfrm>
                <a:off x="722376" y="972000"/>
                <a:ext cx="10753344" cy="2489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A点时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量大于消耗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生物同时进行了有氧呼吸和无氧呼吸</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大于1且逐渐增大，释放的二氧化碳增多，消耗的氧气减少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该微生物的无氧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呼吸逐渐增强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大于1且逐渐减小，说明消耗的氧气增多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该微生物的无氧呼</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吸逐渐减弱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，推测可能是B点向培养液中通入氧气，C正确；C点后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单位时间内释放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的二氧化碳量与消耗的氧气量相等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，呼吸底物又只有葡萄糖，该微生物只进行有氧呼吸，D错误。</a:t>
                </a:r>
                <a:endParaRPr lang="en-US" altLang="zh-CN" sz="2200" dirty="0"/>
              </a:p>
            </p:txBody>
          </p:sp>
        </mc:Choice>
        <mc:Fallback>
          <p:sp>
            <p:nvSpPr>
              <p:cNvPr id="2" name="QC_5_AS.82_1#3b8f224c6?pid=a3ded9ddc&amp;color=0,0,0&amp;vtp=1&amp;bt=1&amp;bbb=1&amp;hb=1"/>
              <p:cNvSpPr>
                <a:spLocks noRot="1" noChangeAspect="1" noMove="1" noResize="1" noEditPoints="1" noAdjustHandles="1" noChangeArrowheads="1" noChangeShapeType="1" noTextEdit="1"/>
              </p:cNvSpPr>
              <p:nvPr/>
            </p:nvSpPr>
            <p:spPr>
              <a:xfrm>
                <a:off x="722376" y="972000"/>
                <a:ext cx="10753344" cy="2489200"/>
              </a:xfrm>
              <a:prstGeom prst="rect">
                <a:avLst/>
              </a:prstGeom>
              <a:blipFill rotWithShape="1">
                <a:blip r:embed="rId1"/>
                <a:stretch>
                  <a:fillRect l="-4" t="-18" r="-3319"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3_1#eb5af05af?sp=1&amp;pid=a3ded9dd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水淹、灌溉不均匀等极易使植株根系供氧不足，造成低氧胁迫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小组利用水培技术探究了低氧条件对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A、B两个黄瓜品种根细胞呼吸的影响，测得第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天时根细胞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中丙酮酸和乙醇的含量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，结果如图1、2所示。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5_BD.85_2#eb5af05af?iti=1&amp;htil=1&amp;pid=a3ded9ddc&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05840" y="2478728"/>
            <a:ext cx="4809744" cy="306324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85_3#eb5af05af?iti=2&amp;htil=1&amp;pid=a3ded9dd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41464" y="3319976"/>
            <a:ext cx="3282696" cy="22219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85_4#eb5af05af?iti=1&amp;htil=1&amp;pid=a3ded9ddc&amp;color=0,0,0&amp;vtp=1&amp;bbb=1"/>
          <p:cNvSpPr/>
          <p:nvPr/>
        </p:nvSpPr>
        <p:spPr>
          <a:xfrm>
            <a:off x="3180524" y="566896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85_5#eb5af05af?iti=2&amp;htil=1&amp;pid=a3ded9ddc&amp;color=0,0,0&amp;vtp=1&amp;bbb=1"/>
          <p:cNvSpPr/>
          <p:nvPr/>
        </p:nvSpPr>
        <p:spPr>
          <a:xfrm>
            <a:off x="8552624" y="566896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5_6#eb5af05af.choices?pid=a3ded9ddc&amp;color=0,0,0&amp;vtp=1&amp;bt=1&amp;bbb=1"/>
          <p:cNvSpPr/>
          <p:nvPr/>
        </p:nvSpPr>
        <p:spPr>
          <a:xfrm>
            <a:off x="722376" y="972000"/>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A.该实验的自变量是通气情况、黄瓜品种，因变量是丙酮酸和乙醇的含量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.氧气充足时，黄瓜根细胞产生丙酮酸的场所是细胞质基质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.正常通气和低氧胁迫情况下，根细胞均会进行有氧呼吸和无氧呼吸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.低氧胁迫情况下，品种A的根细胞中催化丙酮酸转化为乙醇的酶的活性低于品种B的</a:t>
            </a:r>
            <a:endParaRPr lang="en-US" altLang="zh-CN" sz="2000" dirty="0"/>
          </a:p>
        </p:txBody>
      </p:sp>
      <p:sp>
        <p:nvSpPr>
          <p:cNvPr id="3" name="QC_5_AN.84_1#eb5af05af.bracket?pid=a3ded9ddc&amp;color=0,0,0&amp;vpa=28&amp;vtp=1&amp;answeroption=D"/>
          <p:cNvSpPr txBox="1"/>
          <p:nvPr/>
        </p:nvSpPr>
        <p:spPr>
          <a:xfrm>
            <a:off x="595376" y="2468060"/>
            <a:ext cx="397545" cy="477054"/>
          </a:xfrm>
          <a:prstGeom prst="rect">
            <a:avLst/>
          </a:prstGeom>
          <a:noFill/>
        </p:spPr>
        <p:txBody>
          <a:bodyPr vert="horz" wrap="none" lIns="0" tIns="0" rIns="0" bIns="0" rtlCol="0">
            <a:spAutoFit/>
          </a:bodyPr>
          <a:lstStyle/>
          <a:p>
            <a:r>
              <a:rPr lang="zh-CN" altLang="en-US" sz="3100" b="1" smtClean="0">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86_1#eb5af05af?pid=a3ded9ddc&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由题图中信息可知，该实验的自变量有两个，分别为黄瓜品种和通气情况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因变量为丙酮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酸和乙醇的含量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，A正确；无氧呼吸的第一阶段和有氧呼吸的第一阶段相同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均在细胞质基质中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将葡萄糖分解产生丙酮酸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，B正确；分析图中数据可知，在正常通气和低氧胁迫情况下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均有乙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醇产生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，说明存在无氧呼吸，两种情况下环境中均有氧，说明均有有氧呼吸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即正常通气和低氧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胁迫情况下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，根细胞均会进行有氧呼吸和无氧呼吸，C正确；实验结果表明，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正常通气情况下</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两品种呼吸相关酶的活性并无明显差异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，低氧胁迫条件下品种A根细胞中丙酮酸含量小于品种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而乙醇含量大于品种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B，说明品种A根细胞中有较多的丙酮酸转变为乙醇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其丙酮酸转化为乙醇的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酶的活性高于品种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7_1#0ab49c3da?sp=1&amp;pid=a3ded9dd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3.马拉松是一项高负荷、高强度、长距离的竞技运动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改善运动肌利用氧的能力是马拉松运动员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首先要解决的问题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。图1是人体运动强度与血液中乳酸含量及氧气消耗速率的关系；图2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表示甲</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乙两名运动员在不同运动强度下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，摄氧量与血液中乳酸含量的变化情况。回答下列问题：</a:t>
            </a:r>
            <a:endParaRPr lang="en-US" altLang="zh-CN" sz="2000" dirty="0"/>
          </a:p>
        </p:txBody>
      </p:sp>
      <p:pic>
        <p:nvPicPr>
          <p:cNvPr id="3" name="QO_5_BD.87_3#0ab49c3da?iti=3&amp;htil=1&amp;pid=a3ded9dd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72768" y="2670752"/>
            <a:ext cx="3666744" cy="175564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87_4#0ab49c3da?iti=4&amp;htil=1&amp;pid=a3ded9dd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31736" y="2478728"/>
            <a:ext cx="3493008" cy="19476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87_5#0ab49c3da?iti=3&amp;htil=1&amp;pid=a3ded9ddc&amp;color=0,0,0&amp;vtp=1&amp;bbb=1"/>
          <p:cNvSpPr/>
          <p:nvPr/>
        </p:nvSpPr>
        <p:spPr>
          <a:xfrm>
            <a:off x="3175952" y="45534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87_6#0ab49c3da?iti=4&amp;htil=1&amp;pid=a3ded9ddc&amp;color=0,0,0&amp;vtp=1&amp;bbb=1"/>
          <p:cNvSpPr/>
          <p:nvPr/>
        </p:nvSpPr>
        <p:spPr>
          <a:xfrm>
            <a:off x="8548053" y="45534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7" name="QB_6_BD.88_1#ac80ae77f?pid=0ab49c3da&amp;color=0,0,0&amp;vtp=1&amp;bbb=1"/>
          <p:cNvSpPr/>
          <p:nvPr/>
        </p:nvSpPr>
        <p:spPr>
          <a:xfrm>
            <a:off x="722376" y="505686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人体骨骼肌细胞中产生乳酸的场所是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6_AN.89_1#ac80ae77f.blank?pid=0ab49c3da&amp;color=0,0,0&amp;vpa=29&amp;vtp=1&amp;bbb=1"/>
          <p:cNvSpPr/>
          <p:nvPr/>
        </p:nvSpPr>
        <p:spPr>
          <a:xfrm>
            <a:off x="5453126" y="5018762"/>
            <a:ext cx="1454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细胞质基质</a:t>
            </a:r>
            <a:endParaRPr lang="en-US" altLang="zh-CN" sz="2000" dirty="0"/>
          </a:p>
        </p:txBody>
      </p:sp>
      <p:sp>
        <p:nvSpPr>
          <p:cNvPr id="9" name="QB_6_AS.90_1#ac80ae77f?pid=0ab49c3da&amp;color=0,0,0&amp;vtp=1&amp;bt=1&amp;bbb=1"/>
          <p:cNvSpPr/>
          <p:nvPr/>
        </p:nvSpPr>
        <p:spPr>
          <a:xfrm>
            <a:off x="722376" y="550120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人体骨骼肌细胞进行无氧呼吸产生乳酸，场所为细胞质基质。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1_1#edd72c624?pid=0ab49c3da&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（2）剧烈运动中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葡萄糖储存的能量经呼吸作用释放后的去向有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AN.92_1#edd72c624.blank?pid=0ab49c3da&amp;color=0,0,0&amp;vpa=30&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以热能形式散失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用于合成</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，储存在乳酸中</a:t>
                </a:r>
                <a:endParaRPr lang="en-US" altLang="zh-CN" sz="2000" dirty="0"/>
              </a:p>
            </p:txBody>
          </p:sp>
        </mc:Choice>
        <mc:Fallback>
          <p:sp>
            <p:nvSpPr>
              <p:cNvPr id="3" name="QB_6_AN.92_1#edd72c624.blank?pid=0ab49c3da&amp;color=0,0,0&amp;vpa=30&amp;vtp=1&amp;bbb=1&amp;hb=1"/>
              <p:cNvSpPr>
                <a:spLocks noRot="1" noChangeAspect="1" noMove="1" noResize="1" noEditPoints="1" noAdjustHandles="1" noChangeArrowheads="1" noChangeShapeType="1" noTextEdit="1"/>
              </p:cNvSpPr>
              <p:nvPr/>
            </p:nvSpPr>
            <p:spPr>
              <a:xfrm>
                <a:off x="722377" y="931164"/>
                <a:ext cx="10749631" cy="914400"/>
              </a:xfrm>
              <a:prstGeom prst="rect">
                <a:avLst/>
              </a:prstGeom>
              <a:blipFill rotWithShape="1">
                <a:blip r:embed="rId1"/>
                <a:stretch>
                  <a:fillRect l="-4" t="-2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93_1#edd72c624?pid=0ab49c3da&amp;color=0,0,0&amp;vtp=1&amp;bt=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剧烈运动的过程中，人体细胞同时进行有氧呼吸和无氧呼吸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释放的能量大部分以热能的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，少部分用于合成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；无氧呼吸的过程中，葡萄糖分解不彻底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其大部分能量存留在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产物乳酸中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93_1#edd72c624?pid=0ab49c3da&amp;color=0,0,0&amp;vtp=1&amp;bt=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rotWithShape="1">
                <a:blip r:embed="rId2"/>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94_1#f1761b2e7?pid=0ab49c3da&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三种运动强度中消耗葡萄糖最少的是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填字母）。若运动强度为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乳酸产生量与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氧气消耗量的相对值之比为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则此时有氧呼吸与无氧呼吸消耗的葡萄糖的量之比为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94_1#f1761b2e7?pid=0ab49c3da&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r="-909"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95_1#f1761b2e7.blank?pid=0ab49c3da&amp;color=0,0,0&amp;vpa=31&amp;vtp=1&amp;bbb=1"/>
              <p:cNvSpPr/>
              <p:nvPr/>
            </p:nvSpPr>
            <p:spPr>
              <a:xfrm>
                <a:off x="5896038" y="1020000"/>
                <a:ext cx="287338"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95_1#f1761b2e7.blank?pid=0ab49c3da&amp;color=0,0,0&amp;vpa=31&amp;vtp=1&amp;bbb=1"/>
              <p:cNvSpPr>
                <a:spLocks noRot="1" noChangeAspect="1" noMove="1" noResize="1" noEditPoints="1" noAdjustHandles="1" noChangeArrowheads="1" noChangeShapeType="1" noTextEdit="1"/>
              </p:cNvSpPr>
              <p:nvPr/>
            </p:nvSpPr>
            <p:spPr>
              <a:xfrm>
                <a:off x="5896038" y="1020000"/>
                <a:ext cx="287338" cy="317500"/>
              </a:xfrm>
              <a:prstGeom prst="rect">
                <a:avLst/>
              </a:prstGeom>
              <a:blipFill rotWithShape="1">
                <a:blip r:embed="rId2"/>
                <a:stretch>
                  <a:fillRect l="-22" t="-60" r="133"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96_1#f1761b2e7.blank?pid=0ab49c3da&amp;color=0,0,0&amp;vpa=32&amp;vtp=1&amp;bbb=1"/>
              <p:cNvSpPr/>
              <p:nvPr/>
            </p:nvSpPr>
            <p:spPr>
              <a:xfrm>
                <a:off x="10307193" y="1479486"/>
                <a:ext cx="54400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96_1#f1761b2e7.blank?pid=0ab49c3da&amp;color=0,0,0&amp;vpa=32&amp;vtp=1&amp;bbb=1"/>
              <p:cNvSpPr>
                <a:spLocks noRot="1" noChangeAspect="1" noMove="1" noResize="1" noEditPoints="1" noAdjustHandles="1" noChangeArrowheads="1" noChangeShapeType="1" noTextEdit="1"/>
              </p:cNvSpPr>
              <p:nvPr/>
            </p:nvSpPr>
            <p:spPr>
              <a:xfrm>
                <a:off x="10307193" y="1479486"/>
                <a:ext cx="544005" cy="317500"/>
              </a:xfrm>
              <a:prstGeom prst="rect">
                <a:avLst/>
              </a:prstGeom>
              <a:blipFill rotWithShape="1">
                <a:blip r:embed="rId3"/>
                <a:stretch>
                  <a:fillRect l="-93" t="-180" r="58" b="1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97_1#f1761b2e7?pid=0ab49c3da&amp;color=0,0,0&amp;vtp=1&amp;bt=1&amp;bbb=1&amp;hb=1"/>
              <p:cNvSpPr/>
              <p:nvPr/>
            </p:nvSpPr>
            <p:spPr>
              <a:xfrm>
                <a:off x="722376" y="1892300"/>
                <a:ext cx="10753344" cy="27686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据图1可知，运动强度为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时，氧气消耗量相对值和乳酸产生量相对值均最低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说明此时消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耗葡萄糖最少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。在有氧呼吸过程中，每氧化分解</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葡萄糖，消耗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在无氧呼吸过程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，每氧化分解</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葡萄糖，产生</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乳酸。若在运动强度为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乳酸产生量与氧气消耗量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的相对值之比为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；设乳酸产生量相对值为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，则氧气消耗量相对值为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无氧呼吸分解的葡萄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糖的量为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，有氧呼吸分解的葡萄糖的量为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，故此时有氧呼吸与无氧呼吸消耗的葡萄糖的量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，比例为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97_1#f1761b2e7?pid=0ab49c3da&amp;color=0,0,0&amp;vtp=1&amp;bt=1&amp;bbb=1&amp;hb=1"/>
              <p:cNvSpPr>
                <a:spLocks noRot="1" noChangeAspect="1" noMove="1" noResize="1" noEditPoints="1" noAdjustHandles="1" noChangeArrowheads="1" noChangeShapeType="1" noTextEdit="1"/>
              </p:cNvSpPr>
              <p:nvPr/>
            </p:nvSpPr>
            <p:spPr>
              <a:xfrm>
                <a:off x="722376" y="1892300"/>
                <a:ext cx="10753344" cy="2768600"/>
              </a:xfrm>
              <a:prstGeom prst="rect">
                <a:avLst/>
              </a:prstGeom>
              <a:blipFill rotWithShape="1">
                <a:blip r:embed="rId4"/>
                <a:stretch>
                  <a:fillRect l="-4" r="-76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Effect transition="in" filter="fade">
                                      <p:cBhvr>
                                        <p:cTn id="41"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_1#5b2676909?pid=31f5a09ac&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利用澄清石灰水进行本实验时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，根据澄清石灰水的浑浊程度来区分有氧呼吸和无氧呼吸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同等条</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相同时间内酵母菌有氧呼吸产生的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，澄清石灰水浑浊程度高。</a:t>
                </a:r>
                <a:endParaRPr lang="en-US" altLang="zh-CN" sz="2000" dirty="0"/>
              </a:p>
            </p:txBody>
          </p:sp>
        </mc:Choice>
        <mc:Fallback>
          <p:sp>
            <p:nvSpPr>
              <p:cNvPr id="2" name="QC_6_EX.4_1#5b2676909?pid=31f5a09ac&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02"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8_1#7c69c2a5e?pid=0ab49c3da&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（4）据图2分析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运动员</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填“甲”或“乙”）更适合从事马拉松运动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99_1#7c69c2a5e.blank?pid=0ab49c3da&amp;color=0,0,0&amp;vpa=33&amp;vtp=1"/>
          <p:cNvSpPr/>
          <p:nvPr/>
        </p:nvSpPr>
        <p:spPr>
          <a:xfrm>
            <a:off x="3570351" y="9311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4" name="QB_6_AN.100_1#7c69c2a5e.blank?pid=0ab49c3da&amp;color=0,0,0&amp;vpa=34&amp;vtp=1&amp;bbb=1&amp;hb=1"/>
          <p:cNvSpPr/>
          <p:nvPr/>
        </p:nvSpPr>
        <p:spPr>
          <a:xfrm>
            <a:off x="722377" y="931164"/>
            <a:ext cx="10749631" cy="13716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在摄氧量</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运动强度）相同并较高的情况下，乙产生的乳酸少，乙的肌细胞利用氧的能力强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或随运动强</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度增加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，乙的乳酸值上升比甲慢）</a:t>
            </a:r>
            <a:endParaRPr lang="en-US" altLang="zh-CN" sz="2000" dirty="0"/>
          </a:p>
        </p:txBody>
      </p:sp>
      <p:sp>
        <p:nvSpPr>
          <p:cNvPr id="5" name="QB_6_AS.101_1#7c69c2a5e?pid=0ab49c3da&amp;color=0,0,0&amp;vtp=1&amp;bt=1&amp;bbb=1&amp;hb=1"/>
          <p:cNvSpPr/>
          <p:nvPr/>
        </p:nvSpPr>
        <p:spPr>
          <a:xfrm>
            <a:off x="722376" y="23952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根据图2可知，在摄氧量（运动强度）相同并较高的情况下，乙产生的乳酸少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乙的肌细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胞利用氧的能力更强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2_1#d819e3e75?pid=0ab49c3da&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（5）比赛沿途设有为运动员提供饮用水、饮料及其他用品的区域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运动员根据自己情况选择取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。从迅速提升能量供应的角度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应选用富含</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填“脂肪”或“葡萄糖”）的饮品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endParaRPr lang="en-US" altLang="zh-CN" sz="2000" dirty="0"/>
          </a:p>
        </p:txBody>
      </p:sp>
      <p:sp>
        <p:nvSpPr>
          <p:cNvPr id="3" name="QB_6_AN.103_1#d819e3e75.blank?pid=0ab49c3da&amp;color=0,0,0&amp;vpa=35&amp;vtp=1&amp;bbb=1"/>
          <p:cNvSpPr/>
          <p:nvPr/>
        </p:nvSpPr>
        <p:spPr>
          <a:xfrm>
            <a:off x="5811901" y="139110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2000" dirty="0"/>
          </a:p>
        </p:txBody>
      </p:sp>
      <p:sp>
        <p:nvSpPr>
          <p:cNvPr id="4" name="QB_6_AN.104_1#d819e3e75.blank?pid=0ab49c3da&amp;color=0,0,0&amp;vpa=36&amp;vtp=1&amp;bbb=1&amp;hb=1"/>
          <p:cNvSpPr/>
          <p:nvPr/>
        </p:nvSpPr>
        <p:spPr>
          <a:xfrm>
            <a:off x="722377" y="184830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葡萄糖可以被直接吸收，供能快，脂肪需经消化后才能被吸收，供能慢；②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与糖类相比</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脂肪的含氢量更高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，氧化分解脂肪消耗的氧气更多</a:t>
            </a:r>
            <a:endParaRPr lang="en-US" altLang="zh-CN" sz="2000" dirty="0"/>
          </a:p>
        </p:txBody>
      </p:sp>
      <p:sp>
        <p:nvSpPr>
          <p:cNvPr id="5" name="QB_6_AS.105_1#d819e3e75?pid=0ab49c3da&amp;color=0,0,0&amp;vtp=1&amp;bt=1&amp;bbb=1&amp;hb=1"/>
          <p:cNvSpPr/>
          <p:nvPr/>
        </p:nvSpPr>
        <p:spPr>
          <a:xfrm>
            <a:off x="722376" y="28546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一方面葡萄糖可以被直接吸收，供能快，脂肪需经消化后才能被吸收，供能慢；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脂肪的含氢量高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，氧化分解消耗的氧气比糖类多，故为了迅速提升能量供应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应选用富含葡萄糖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的饮品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106_1#0ab49c3da?pid=a3ded9ddc&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2分析可知，随着运动强度的增加，甲、乙两名运动员摄氧量逐渐增加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血液中乳酸含量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。且甲在同等摄氧量条件下的乳酸产生量高于乙。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5_1#da0129956?sp=1&amp;pid=31f5a09a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［四川凉山2024高一上月考］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为探究酵母菌的呼吸方式，某生物小组制作了如图中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所示装</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中酵母菌以葡萄糖为底物。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5_1#da0129956?sp=1&amp;pid=31f5a09ac&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738" b="49"/>
                </a:stretch>
              </a:blipFill>
            </p:spPr>
            <p:txBody>
              <a:bodyPr/>
              <a:lstStyle/>
              <a:p>
                <a:r>
                  <a:rPr lang="zh-CN" altLang="en-US">
                    <a:noFill/>
                  </a:rPr>
                  <a:t> </a:t>
                </a:r>
              </a:p>
            </p:txBody>
          </p:sp>
        </mc:Fallback>
      </mc:AlternateContent>
      <p:sp>
        <p:nvSpPr>
          <p:cNvPr id="3" name="QC_6_AN.6_1#da0129956.bracket?pid=31f5a09ac&amp;color=0,0,0&amp;vpa=2&amp;vtp=1"/>
          <p:cNvSpPr/>
          <p:nvPr/>
        </p:nvSpPr>
        <p:spPr>
          <a:xfrm>
            <a:off x="7524814"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5_2#da0129956?pid=31f5a09a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67912" y="2021528"/>
            <a:ext cx="4462272" cy="19110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5_3#da0129956.choices?pid=31f5a09ac&amp;color=0,0,0&amp;vtp=1&amp;bbb=1"/>
              <p:cNvSpPr/>
              <p:nvPr/>
            </p:nvSpPr>
            <p:spPr>
              <a:xfrm>
                <a:off x="722376" y="4066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A.验证酵母菌进行有氧呼吸时，需先将空气通过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再连接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目的是除去空气中的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.验证酵母菌进行无氧呼吸时，将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放置一会儿再连接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,可防止</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中原有的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干扰实验结果</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通气，第一个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装置的作用是检验通入的空气中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是否被除尽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装置中澄清石灰水换成溴麝香草酚蓝溶液，则溶液颜色变化为由蓝变黄再变绿</a:t>
                </a:r>
                <a:endParaRPr lang="en-US" altLang="zh-CN" sz="2000" dirty="0"/>
              </a:p>
            </p:txBody>
          </p:sp>
        </mc:Choice>
        <mc:Fallback>
          <p:sp>
            <p:nvSpPr>
              <p:cNvPr id="5" name="QC_6_BD.5_3#da0129956.choices?pid=31f5a09ac&amp;color=0,0,0&amp;vtp=1&amp;bbb=1"/>
              <p:cNvSpPr>
                <a:spLocks noRot="1" noChangeAspect="1" noMove="1" noResize="1" noEditPoints="1" noAdjustHandles="1" noChangeArrowheads="1" noChangeShapeType="1" noTextEdit="1"/>
              </p:cNvSpPr>
              <p:nvPr/>
            </p:nvSpPr>
            <p:spPr>
              <a:xfrm>
                <a:off x="722376" y="40662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_1#da0129956?pid=31f5a09ac&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验证酵母菌进行有氧呼吸时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可连接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先将空气通过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溶液除去空气中的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装置的作用是检验通入的空气中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是否被除尽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；验证酵母菌进行无氧呼吸时需要保证无氧的条件，故将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放置一会儿再连接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以保证通入石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灰水的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全是无氧呼吸产生的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，可防止</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中原有的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干扰实验结果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可使溴麝香草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酚蓝溶液由蓝变绿再变黄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7_1#da0129956?pid=31f5a09ac&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644"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_1#975154c52?sp=1&amp;pid=d2042bb1f&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如图表示骨骼肌的细胞呼吸过程，Ⅰ、Ⅱ代表发生的场所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代表生理过程。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_1#975154c52.bracket?pid=d2042bb1f&amp;color=0,0,0&amp;vpa=3&amp;vtp=1"/>
          <p:cNvSpPr/>
          <p:nvPr/>
        </p:nvSpPr>
        <p:spPr>
          <a:xfrm>
            <a:off x="497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8_2#975154c52?htil=1&amp;pid=d2042bb1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11485" y="2021528"/>
            <a:ext cx="3419856" cy="15636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8_3#975154c52.choices?htil=1&amp;pid=d2042bb1f&amp;color=0,0,0&amp;vtp=1&amp;bbb=1"/>
              <p:cNvSpPr/>
              <p:nvPr/>
            </p:nvSpPr>
            <p:spPr>
              <a:xfrm>
                <a:off x="722376" y="1932662"/>
                <a:ext cx="719632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A.场所Ⅰ是细胞质基质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.①和②过程都会产生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.甲可以在Ⅰ中转化成乳酸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.骨骼肌细胞不能同时发生②③过程</a:t>
                </a:r>
                <a:endParaRPr lang="en-US" altLang="zh-CN" sz="2000" dirty="0"/>
              </a:p>
            </p:txBody>
          </p:sp>
        </mc:Choice>
        <mc:Fallback>
          <p:sp>
            <p:nvSpPr>
              <p:cNvPr id="5" name="QC_6_BD.8_3#975154c52.choices?htil=1&amp;pid=d2042bb1f&amp;color=0,0,0&amp;vtp=1&amp;bbb=1"/>
              <p:cNvSpPr>
                <a:spLocks noRot="1" noChangeAspect="1" noMove="1" noResize="1" noEditPoints="1" noAdjustHandles="1" noChangeArrowheads="1" noChangeShapeType="1" noTextEdit="1"/>
              </p:cNvSpPr>
              <p:nvPr/>
            </p:nvSpPr>
            <p:spPr>
              <a:xfrm>
                <a:off x="722376" y="1932662"/>
                <a:ext cx="7196328" cy="1866900"/>
              </a:xfrm>
              <a:prstGeom prst="rect">
                <a:avLst/>
              </a:prstGeom>
              <a:blipFill rotWithShape="1">
                <a:blip r:embed="rId2"/>
                <a:stretch>
                  <a:fillRect l="-5" t="-19" r="4"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11747</Words>
  <Application>WPS 演示</Application>
  <PresentationFormat>宽屏</PresentationFormat>
  <Paragraphs>534</Paragraphs>
  <Slides>63</Slides>
  <Notes>63</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63</vt:i4>
      </vt:variant>
    </vt:vector>
  </HeadingPairs>
  <TitlesOfParts>
    <vt:vector size="8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2025-05-08T07:49:00Z</dcterms:created>
  <dcterms:modified xsi:type="dcterms:W3CDTF">2025-05-19T02:20:47Z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AF2D472ABAB74A9BAC7D6CD7E6516143_12</vt:lpwstr>
  </property>
  <property fmtid="{D5CDD505-2E9C-101B-9397-08002B2CF9AE}" pid="3" name="KSOProductBuildVer">
    <vt:lpwstr>2052-12.1.0.20784</vt:lpwstr>
  </property>
</Properties>
</file>