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1" r:id="rId18"/>
    <p:sldId id="273" r:id="rId19"/>
    <p:sldId id="275" r:id="rId20"/>
    <p:sldId id="278" r:id="rId21"/>
    <p:sldId id="281" r:id="rId22"/>
    <p:sldId id="282" r:id="rId2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10"/>
  </p:normalViewPr>
  <p:slideViewPr>
    <p:cSldViewPr snapToGrid="0" snapToObjects="1">
      <p:cViewPr varScale="1">
        <p:scale>
          <a:sx n="115" d="100"/>
          <a:sy n="115" d="100"/>
        </p:scale>
        <p:origin x="372"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专题#df=cf34c523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专题3</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物质跨膜运输方式的判断</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efdd0bee9fc1ba322d54#tid=681b32a2b9ac520009b901a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9.xml"/><Relationship Id="rId1" Type="http://schemas.openxmlformats.org/officeDocument/2006/relationships/image" Target="../media/image19.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9.xml"/><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9.xml"/><Relationship Id="rId1" Type="http://schemas.openxmlformats.org/officeDocument/2006/relationships/image" Target="../media/image23.png"/></Relationships>
</file>

<file path=ppt/slides/_rels/slide13.xml.rels><?xml version="1.0" encoding="UTF-8" standalone="yes"?>
<Relationships xmlns="http://schemas.openxmlformats.org/package/2006/relationships"><Relationship Id="rId7" Type="http://schemas.openxmlformats.org/officeDocument/2006/relationships/notesSlide" Target="../notesSlides/notesSlide13.xml"/><Relationship Id="rId6" Type="http://schemas.openxmlformats.org/officeDocument/2006/relationships/slideLayout" Target="../slideLayouts/slideLayout9.xml"/><Relationship Id="rId5" Type="http://schemas.openxmlformats.org/officeDocument/2006/relationships/image" Target="../media/image28.png"/><Relationship Id="rId4" Type="http://schemas.openxmlformats.org/officeDocument/2006/relationships/image" Target="../media/image27.png"/><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jpe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9.xml"/><Relationship Id="rId2" Type="http://schemas.openxmlformats.org/officeDocument/2006/relationships/image" Target="../media/image30.png"/><Relationship Id="rId1"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9.xml"/><Relationship Id="rId1" Type="http://schemas.openxmlformats.org/officeDocument/2006/relationships/image" Target="../media/image31.png"/></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9.xml"/><Relationship Id="rId4" Type="http://schemas.openxmlformats.org/officeDocument/2006/relationships/image" Target="../media/image35.png"/><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image" Target="../media/image32.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9.xml"/><Relationship Id="rId2" Type="http://schemas.openxmlformats.org/officeDocument/2006/relationships/image" Target="../media/image37.png"/><Relationship Id="rId1" Type="http://schemas.openxmlformats.org/officeDocument/2006/relationships/image" Target="../media/image36.png"/></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9.xml"/><Relationship Id="rId4" Type="http://schemas.openxmlformats.org/officeDocument/2006/relationships/image" Target="../media/image41.png"/><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9.xml"/><Relationship Id="rId1" Type="http://schemas.openxmlformats.org/officeDocument/2006/relationships/image" Target="../media/image4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9.xml"/><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9.xml"/><Relationship Id="rId1" Type="http://schemas.openxmlformats.org/officeDocument/2006/relationships/image" Target="../media/image11.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9.xml"/><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9.xml"/><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9.xml"/><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2_1#a5607b6c0?pid=75fe1acc9&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a:t>
                </a:r>
                <a:r>
                  <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是与转铁蛋白结合后，再与细胞膜上的受体特异性结合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通过胞吞进入细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，而不是直接与细胞膜上受体特异性结合经胞吞进入细胞，A错误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的内体具有膜结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，膜结构由两层磷脂分子尾对尾排列组成，B正确；温度会影响细胞膜的流动性等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进而影响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胞吞等过程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进入细胞的速率受细胞所处环境温度的影响，C正确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机体缺铁会导致缺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铁性贫血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，适当补充含铁量高的食物可以增加铁的摄入，有助于缓解缺铁性贫血，D正确。</a:t>
                </a:r>
                <a:endParaRPr lang="en-US" altLang="zh-CN" sz="2200" dirty="0"/>
              </a:p>
            </p:txBody>
          </p:sp>
        </mc:Choice>
        <mc:Fallback>
          <p:sp>
            <p:nvSpPr>
              <p:cNvPr id="2" name="QC_4_AS.12_1#a5607b6c0?pid=75fe1acc9&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3_1#a3df78a30?sp=1&amp;pid=75fe1acc9&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［福建莆田2025</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高一上期末</a:t>
                </a:r>
                <a:r>
                  <a:rPr lang="en-US" altLang="zh-CN" sz="2000" b="0" i="0" smtClean="0">
                    <a:solidFill>
                      <a:srgbClr val="000000"/>
                    </a:solidFill>
                    <a:latin typeface="仿宋" panose="02010609060101010101" pitchFamily="34" charset="-122"/>
                    <a:ea typeface="仿宋" panose="02010609060101010101" pitchFamily="34" charset="-122"/>
                    <a:cs typeface="仿宋" panose="02010609060101010101"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是植物利用的主要无机氮源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的吸收由根细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胞膜两侧的电位差驱动，</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的吸收由</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浓度梯度驱动。相关转运机制如图所示，图中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AMTs</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SLAH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NRT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代表不同的转运蛋白。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13_1#a3df78a30?sp=1&amp;pid=75fe1acc9&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b="33"/>
                </a:stretch>
              </a:blipFill>
            </p:spPr>
            <p:txBody>
              <a:bodyPr/>
              <a:lstStyle/>
              <a:p>
                <a:r>
                  <a:rPr lang="zh-CN" altLang="en-US">
                    <a:noFill/>
                  </a:rPr>
                  <a:t> </a:t>
                </a:r>
              </a:p>
            </p:txBody>
          </p:sp>
        </mc:Fallback>
      </mc:AlternateContent>
      <p:sp>
        <p:nvSpPr>
          <p:cNvPr id="3" name="QC_4_AN.14_1#a3df78a30.bracket?pid=75fe1acc9&amp;color=0,0,0&amp;vpa=5&amp;vtp=1"/>
          <p:cNvSpPr/>
          <p:nvPr/>
        </p:nvSpPr>
        <p:spPr>
          <a:xfrm>
            <a:off x="7288276"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13_2#a3df78a30?pid=75fe1acc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822192" y="2478728"/>
            <a:ext cx="4544568" cy="168249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4_BD.13_3#a3df78a30.choices?pid=75fe1acc9&amp;color=0,0,0&amp;vtp=1&amp;bbb=1"/>
              <p:cNvSpPr/>
              <p:nvPr/>
            </p:nvSpPr>
            <p:spPr>
              <a:xfrm>
                <a:off x="722376" y="4294828"/>
                <a:ext cx="10753344" cy="1866900"/>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均不能直接穿过磷脂双分子层，因此需要转运蛋白的协助</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.不同植物细胞膜上转运蛋白的种类和数量不同，直接影响其吸收氮源的能力</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通过主动运输形式运出细胞，土壤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适当降低有利于植物吸收</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进出根部细胞的方式相同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，且都不需要消耗能量</a:t>
                </a:r>
                <a:endParaRPr lang="en-US" altLang="zh-CN" sz="2000" dirty="0"/>
              </a:p>
            </p:txBody>
          </p:sp>
        </mc:Choice>
        <mc:Fallback>
          <p:sp>
            <p:nvSpPr>
              <p:cNvPr id="5" name="QC_4_BD.13_3#a3df78a30.choices?pid=75fe1acc9&amp;color=0,0,0&amp;vtp=1&amp;bbb=1"/>
              <p:cNvSpPr>
                <a:spLocks noRot="1" noChangeAspect="1" noMove="1" noResize="1" noEditPoints="1" noAdjustHandles="1" noChangeArrowheads="1" noChangeShapeType="1" noTextEdit="1"/>
              </p:cNvSpPr>
              <p:nvPr/>
            </p:nvSpPr>
            <p:spPr>
              <a:xfrm>
                <a:off x="722376" y="4294828"/>
                <a:ext cx="10753344" cy="1866900"/>
              </a:xfrm>
              <a:prstGeom prst="rect">
                <a:avLst/>
              </a:prstGeom>
              <a:blipFill rotWithShape="1">
                <a:blip r:embed="rId3"/>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5_1#a3df78a30?pid=75fe1acc9&amp;color=0,0,0&amp;vtp=1&amp;bt=1&amp;bbb=1&amp;hb=1"/>
              <p:cNvSpPr/>
              <p:nvPr/>
            </p:nvSpPr>
            <p:spPr>
              <a:xfrm>
                <a:off x="722376" y="972000"/>
                <a:ext cx="10753344" cy="3670300"/>
              </a:xfrm>
              <a:prstGeom prst="rect">
                <a:avLst/>
              </a:prstGeom>
              <a:noFill/>
            </p:spPr>
            <p:txBody>
              <a:bodyPr wrap="none" lIns="0" tIns="0" rIns="0" bIns="0" rtlCol="0" anchor="t"/>
              <a:lstStyle/>
              <a:p>
                <a:pPr algn="l" latinLnBrk="1">
                  <a:lnSpc>
                    <a:spcPts val="3700"/>
                  </a:lnSpc>
                </a:pPr>
                <a:r>
                  <a:rPr lang="en-US" altLang="zh-CN" sz="2200" b="1" i="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是带电荷的离子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，均不能直接穿过磷脂双分子层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其跨膜运输需要转运蛋白的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是植物利用的主要无机氮源，细胞膜上</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SLAH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NRT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转运相关的蛋白，不同植物细胞膜上转运蛋白的种类和数量不同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直接影响植物吸收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氮源的能力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被排出根细胞是逆浓度梯度进行的，需要消耗</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水解所释放的能量</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属于主动运输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膜内外</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浓度梯度是驱动</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转运至细胞内的动力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，因此土壤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适当降低有利</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于植物吸收</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SLAH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转运到细胞外是顺浓度梯度运输的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协助扩散；</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NRT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转运到细胞内是逆浓度梯度运输的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浓度梯度驱动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属于主动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4_AS.15_1#a3df78a30?pid=75fe1acc9&amp;color=0,0,0&amp;vtp=1&amp;bt=1&amp;bbb=1&amp;hb=1"/>
              <p:cNvSpPr>
                <a:spLocks noRot="1" noChangeAspect="1" noMove="1" noResize="1" noEditPoints="1" noAdjustHandles="1" noChangeArrowheads="1" noChangeShapeType="1" noTextEdit="1"/>
              </p:cNvSpPr>
              <p:nvPr/>
            </p:nvSpPr>
            <p:spPr>
              <a:xfrm>
                <a:off x="722376" y="972000"/>
                <a:ext cx="10753344" cy="3670300"/>
              </a:xfrm>
              <a:prstGeom prst="rect">
                <a:avLst/>
              </a:prstGeom>
              <a:blipFill rotWithShape="1">
                <a:blip r:embed="rId1"/>
                <a:stretch>
                  <a:fillRect l="-4" t="-12" r="-673" b="1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4_BD.16_1#a97809ebd?htil=4&amp;pid=75fe1acc9&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158882" y="1054296"/>
            <a:ext cx="5285232" cy="361188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O_4_BD.16_2#a97809ebd?htil=4&amp;sp=1&amp;pid=75fe1acc9&amp;color=0,0,0&amp;vtp=1&amp;bt=1&amp;bbb=1&amp;hb=1&amp;hs=1"/>
          <p:cNvSpPr/>
          <p:nvPr/>
        </p:nvSpPr>
        <p:spPr>
          <a:xfrm>
            <a:off x="722376" y="972000"/>
            <a:ext cx="5376672"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［山东济南一中2025高一上月考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胃是人体的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消化器官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胃壁细胞分泌的胃酸在食物消化过程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中起重要作用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下图表示胃壁细胞分泌胃酸的机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，数字表示物质转运过程。</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4" name="QB_5_BD.17_1#bd57da0a3?htil=4&amp;pid=a97809ebd&amp;color=0,0,0&amp;vtp=1&amp;bbb=1&amp;hb=1&amp;hs=1"/>
              <p:cNvSpPr/>
              <p:nvPr/>
            </p:nvSpPr>
            <p:spPr>
              <a:xfrm>
                <a:off x="722376" y="2847062"/>
                <a:ext cx="5376672"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穿过细胞膜的</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运输速率的主要因素是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4" name="QB_5_BD.17_1#bd57da0a3?htil=4&amp;pid=a97809ebd&amp;color=0,0,0&amp;vtp=1&amp;bbb=1&amp;hb=1&amp;hs=1"/>
              <p:cNvSpPr>
                <a:spLocks noRot="1" noChangeAspect="1" noMove="1" noResize="1" noEditPoints="1" noAdjustHandles="1" noChangeArrowheads="1" noChangeShapeType="1" noTextEdit="1"/>
              </p:cNvSpPr>
              <p:nvPr/>
            </p:nvSpPr>
            <p:spPr>
              <a:xfrm>
                <a:off x="722376" y="2847062"/>
                <a:ext cx="5376672" cy="1371600"/>
              </a:xfrm>
              <a:prstGeom prst="rect">
                <a:avLst/>
              </a:prstGeom>
              <a:blipFill rotWithShape="1">
                <a:blip r:embed="rId2"/>
                <a:stretch>
                  <a:fillRect l="-7" t="-26" r="-392" b="26"/>
                </a:stretch>
              </a:blipFill>
            </p:spPr>
            <p:txBody>
              <a:bodyPr/>
              <a:lstStyle/>
              <a:p>
                <a:r>
                  <a:rPr lang="zh-CN" altLang="en-US">
                    <a:noFill/>
                  </a:rPr>
                  <a:t> </a:t>
                </a:r>
              </a:p>
            </p:txBody>
          </p:sp>
        </mc:Fallback>
      </mc:AlternateContent>
      <p:sp>
        <p:nvSpPr>
          <p:cNvPr id="5" name="QB_5_AN.18_1#bd57da0a3.blank?pid=a97809ebd&amp;color=0,0,0&amp;vpa=6&amp;vtp=1&amp;bbb=1"/>
          <p:cNvSpPr/>
          <p:nvPr/>
        </p:nvSpPr>
        <p:spPr>
          <a:xfrm>
            <a:off x="4293680" y="2808962"/>
            <a:ext cx="170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磷脂双分子层</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5_AN.19_1#bd57da0a3.blank?pid=a97809ebd&amp;color=0,0,0&amp;vpa=7&amp;vtp=1&amp;bbb=1"/>
              <p:cNvSpPr/>
              <p:nvPr/>
            </p:nvSpPr>
            <p:spPr>
              <a:xfrm>
                <a:off x="757301" y="3811466"/>
                <a:ext cx="2922016" cy="317500"/>
              </a:xfrm>
              <a:prstGeom prst="rect">
                <a:avLst/>
              </a:prstGeom>
              <a:noFill/>
            </p:spPr>
            <p:txBody>
              <a:bodyPr wrap="none" lIns="0" tIns="0" rIns="0" bIns="0" rtlCol="0" anchor="t"/>
              <a:lstStyle/>
              <a:p>
                <a:pPr algn="ctr" latinLnBrk="1">
                  <a:lnSpc>
                    <a:spcPts val="25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细胞膜两侧</a:t>
                </a: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𝐂𝐎</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oMath>
                </a14:m>
                <a:r>
                  <a:rPr lang="en-US" altLang="zh-CN" sz="2000" b="1" i="0" dirty="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的浓度差</a:t>
                </a:r>
                <a:endParaRPr lang="en-US" altLang="zh-CN" sz="2000" dirty="0">
                  <a:solidFill>
                    <a:srgbClr val="00B050"/>
                  </a:solidFill>
                </a:endParaRPr>
              </a:p>
            </p:txBody>
          </p:sp>
        </mc:Choice>
        <mc:Fallback>
          <p:sp>
            <p:nvSpPr>
              <p:cNvPr id="6" name="QB_5_AN.19_1#bd57da0a3.blank?pid=a97809ebd&amp;color=0,0,0&amp;vpa=7&amp;vtp=1&amp;bbb=1"/>
              <p:cNvSpPr>
                <a:spLocks noRot="1" noChangeAspect="1" noMove="1" noResize="1" noEditPoints="1" noAdjustHandles="1" noChangeArrowheads="1" noChangeShapeType="1" noTextEdit="1"/>
              </p:cNvSpPr>
              <p:nvPr/>
            </p:nvSpPr>
            <p:spPr>
              <a:xfrm>
                <a:off x="757301" y="3811466"/>
                <a:ext cx="2922016" cy="317500"/>
              </a:xfrm>
              <a:prstGeom prst="rect">
                <a:avLst/>
              </a:prstGeom>
              <a:blipFill rotWithShape="1">
                <a:blip r:embed="rId3"/>
                <a:stretch>
                  <a:fillRect l="-13" t="-3662" r="4" b="6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5_AS.20_1#bd57da0a3?htil=4&amp;pid=a97809ebd&amp;color=0,0,0&amp;vtp=1&amp;bbb=1&amp;hb=1&amp;hs=1"/>
              <p:cNvSpPr/>
              <p:nvPr/>
            </p:nvSpPr>
            <p:spPr>
              <a:xfrm>
                <a:off x="722376" y="4231328"/>
                <a:ext cx="5376672" cy="482600"/>
              </a:xfrm>
              <a:prstGeom prst="rect">
                <a:avLst/>
              </a:prstGeom>
              <a:noFill/>
            </p:spPr>
            <p:txBody>
              <a:bodyPr wrap="none" lIns="0" tIns="0" rIns="0" bIns="0" rtlCol="0" anchor="t"/>
              <a:lstStyle/>
              <a:p>
                <a:pPr algn="l" latinLnBrk="1">
                  <a:lnSpc>
                    <a:spcPts val="3800"/>
                  </a:lnSpc>
                </a:pPr>
                <a:r>
                  <a:rPr lang="en-US" altLang="zh-CN" sz="2200" b="1" i="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通过自由扩散的方式进入细胞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a:t>
                </a:r>
                <a:endParaRPr lang="en-US" altLang="zh-CN" sz="2200" dirty="0">
                  <a:solidFill>
                    <a:srgbClr val="000000"/>
                  </a:solidFill>
                </a:endParaRPr>
              </a:p>
            </p:txBody>
          </p:sp>
        </mc:Choice>
        <mc:Fallback>
          <p:sp>
            <p:nvSpPr>
              <p:cNvPr id="7" name="QB_5_AS.20_1#bd57da0a3?htil=4&amp;pid=a97809ebd&amp;color=0,0,0&amp;vtp=1&amp;bbb=1&amp;hb=1&amp;hs=1"/>
              <p:cNvSpPr>
                <a:spLocks noRot="1" noChangeAspect="1" noMove="1" noResize="1" noEditPoints="1" noAdjustHandles="1" noChangeArrowheads="1" noChangeShapeType="1" noTextEdit="1"/>
              </p:cNvSpPr>
              <p:nvPr/>
            </p:nvSpPr>
            <p:spPr>
              <a:xfrm>
                <a:off x="722376" y="4231328"/>
                <a:ext cx="5376672" cy="482600"/>
              </a:xfrm>
              <a:prstGeom prst="rect">
                <a:avLst/>
              </a:prstGeom>
              <a:blipFill rotWithShape="1">
                <a:blip r:embed="rId4"/>
                <a:stretch>
                  <a:fillRect l="-7" t="-67" r="9" b="6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5_AS.20_1#bd57da0a3?htil=4&amp;pid=a97809ebd&amp;color=0,0,0&amp;vtp=1&amp;bbb=1&amp;hb=1&amp;hs=1"/>
              <p:cNvSpPr/>
              <p:nvPr/>
            </p:nvSpPr>
            <p:spPr>
              <a:xfrm>
                <a:off x="719993" y="4661668"/>
                <a:ext cx="10752014" cy="520700"/>
              </a:xfrm>
              <a:prstGeom prst="rect">
                <a:avLst/>
              </a:prstGeom>
              <a:noFill/>
            </p:spPr>
            <p:txBody>
              <a:bodyPr wrap="none" lIns="0" tIns="0" rIns="0" bIns="0" rtlCol="0" anchor="t"/>
              <a:lstStyle/>
              <a:p>
                <a:pPr latinLnBrk="1">
                  <a:lnSpc>
                    <a:spcPts val="41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穿过磷脂双分子层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运输速率的主要因素是细胞膜两侧</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的浓度差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8" name="QB_5_AS.20_1#bd57da0a3?htil=4&amp;pid=a97809ebd&amp;color=0,0,0&amp;vtp=1&amp;bbb=1&amp;hb=1&amp;hs=1"/>
              <p:cNvSpPr>
                <a:spLocks noRot="1" noChangeAspect="1" noMove="1" noResize="1" noEditPoints="1" noAdjustHandles="1" noChangeArrowheads="1" noChangeShapeType="1" noTextEdit="1"/>
              </p:cNvSpPr>
              <p:nvPr/>
            </p:nvSpPr>
            <p:spPr>
              <a:xfrm>
                <a:off x="719993" y="4661668"/>
                <a:ext cx="10752014" cy="520700"/>
              </a:xfrm>
              <a:prstGeom prst="rect">
                <a:avLst/>
              </a:prstGeom>
              <a:blipFill rotWithShape="1">
                <a:blip r:embed="rId5"/>
                <a:stretch>
                  <a:fillRect l="-5" t="-26" r="1" b="2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bg/>
                                          </p:spTgt>
                                        </p:tgtEl>
                                        <p:attrNameLst>
                                          <p:attrName>style.visibility</p:attrName>
                                        </p:attrNameLst>
                                      </p:cBhvr>
                                      <p:to>
                                        <p:strVal val="visible"/>
                                      </p:to>
                                    </p:set>
                                    <p:animEffect transition="in" filter="fade">
                                      <p:cBhvr>
                                        <p:cTn id="29" dur="500"/>
                                        <p:tgtEl>
                                          <p:spTgt spid="8">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xEl>
                                              <p:pRg st="0" end="0"/>
                                            </p:txEl>
                                          </p:spTgt>
                                        </p:tgtEl>
                                        <p:attrNameLst>
                                          <p:attrName>style.visibility</p:attrName>
                                        </p:attrNameLst>
                                      </p:cBhvr>
                                      <p:to>
                                        <p:strVal val="visible"/>
                                      </p:to>
                                    </p:set>
                                    <p:animEffect transition="in" filter="fade">
                                      <p:cBhvr>
                                        <p:cTn id="3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21_1#1522b3656?pid=a97809ebd&amp;color=0,0,0&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填“顺”或“逆”）浓度梯度进入胃腔，参与过程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的蛋白质具有</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中转运蛋白利用的</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顺浓度梯度完成</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的反向转运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的运输方式是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的运输方式是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21_1#1522b3656?pid=a97809ebd&amp;color=0,0,0&amp;vtp=1&amp;bt=1&amp;bbb=1&amp;hb=1"/>
              <p:cNvSpPr>
                <a:spLocks noRot="1" noChangeAspect="1" noMove="1" noResize="1" noEditPoints="1" noAdjustHandles="1" noChangeArrowheads="1" noChangeShapeType="1" noTextEdit="1"/>
              </p:cNvSpPr>
              <p:nvPr/>
            </p:nvSpPr>
            <p:spPr>
              <a:xfrm>
                <a:off x="722376" y="969264"/>
                <a:ext cx="10753344" cy="1371600"/>
              </a:xfrm>
              <a:prstGeom prst="rect">
                <a:avLst/>
              </a:prstGeom>
              <a:blipFill rotWithShape="1">
                <a:blip r:embed="rId1"/>
                <a:stretch>
                  <a:fillRect l="-4" t="-19" b="19"/>
                </a:stretch>
              </a:blipFill>
            </p:spPr>
            <p:txBody>
              <a:bodyPr/>
              <a:lstStyle/>
              <a:p>
                <a:r>
                  <a:rPr lang="zh-CN" altLang="en-US">
                    <a:noFill/>
                  </a:rPr>
                  <a:t> </a:t>
                </a:r>
              </a:p>
            </p:txBody>
          </p:sp>
        </mc:Fallback>
      </mc:AlternateContent>
      <p:sp>
        <p:nvSpPr>
          <p:cNvPr id="3" name="QB_5_AN.22_1#1522b3656.blank?pid=a97809ebd&amp;color=0,0,0&amp;vpa=8&amp;vtp=1"/>
          <p:cNvSpPr/>
          <p:nvPr/>
        </p:nvSpPr>
        <p:spPr>
          <a:xfrm>
            <a:off x="2733294" y="931164"/>
            <a:ext cx="43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逆</a:t>
            </a:r>
            <a:endParaRPr lang="en-US" altLang="zh-CN" sz="2000" dirty="0"/>
          </a:p>
        </p:txBody>
      </p:sp>
      <p:sp>
        <p:nvSpPr>
          <p:cNvPr id="4" name="QB_5_AN.23_1#1522b3656.blank?pid=a97809ebd&amp;color=0,0,0&amp;vpa=9&amp;vtp=1&amp;bbb=1"/>
          <p:cNvSpPr/>
          <p:nvPr/>
        </p:nvSpPr>
        <p:spPr>
          <a:xfrm>
            <a:off x="795401" y="1388364"/>
            <a:ext cx="1454150" cy="457200"/>
          </a:xfrm>
          <a:prstGeom prst="rect">
            <a:avLst/>
          </a:prstGeom>
          <a:noFill/>
        </p:spPr>
        <p:txBody>
          <a:bodyPr wrap="none" lIns="0" tIns="0" rIns="0" bIns="0" rtlCol="0" anchor="t"/>
          <a:lstStyle/>
          <a:p>
            <a:pPr algn="ct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运输和催化</a:t>
            </a:r>
            <a:endParaRPr lang="en-US" altLang="zh-CN" sz="2000" dirty="0"/>
          </a:p>
        </p:txBody>
      </p:sp>
      <p:sp>
        <p:nvSpPr>
          <p:cNvPr id="5" name="QB_5_AN.24_1#1522b3656.blank?pid=a97809ebd&amp;color=0,0,0&amp;vpa=10&amp;vtp=1&amp;bbb=1"/>
          <p:cNvSpPr/>
          <p:nvPr/>
        </p:nvSpPr>
        <p:spPr>
          <a:xfrm>
            <a:off x="2866517" y="1845564"/>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主动运输</a:t>
            </a:r>
            <a:endParaRPr lang="en-US" altLang="zh-CN" sz="2000" dirty="0"/>
          </a:p>
        </p:txBody>
      </p:sp>
      <p:sp>
        <p:nvSpPr>
          <p:cNvPr id="6" name="QB_5_AN.25_1#1522b3656.blank?pid=a97809ebd&amp;color=0,0,0&amp;vpa=11&amp;vtp=1&amp;bbb=1"/>
          <p:cNvSpPr/>
          <p:nvPr/>
        </p:nvSpPr>
        <p:spPr>
          <a:xfrm>
            <a:off x="6544183" y="1845564"/>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协助扩散</a:t>
            </a:r>
            <a:endParaRPr lang="en-US" altLang="zh-CN" sz="2000" dirty="0"/>
          </a:p>
        </p:txBody>
      </p:sp>
      <mc:AlternateContent xmlns:mc="http://schemas.openxmlformats.org/markup-compatibility/2006">
        <mc:Choice xmlns:a14="http://schemas.microsoft.com/office/drawing/2010/main" Requires="a14">
          <p:sp>
            <p:nvSpPr>
              <p:cNvPr id="7" name="QB_5_AS.26_1#1522b3656?pid=a97809ebd&amp;color=0,0,0&amp;vtp=1&amp;bt=1&amp;bbb=1&amp;hb=1"/>
              <p:cNvSpPr/>
              <p:nvPr/>
            </p:nvSpPr>
            <p:spPr>
              <a:xfrm>
                <a:off x="722376" y="2349500"/>
                <a:ext cx="10753344" cy="1866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进入胃腔需要通过质子泵且消耗能量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逆浓度梯度进入胃腔中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参与过程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的蛋白质（质子泵）能催化</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的水解，同时运输物质，所以质子泵具有运输和催化功能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中转运蛋白利用</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的顺浓度梯度完成</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的反向转运</a:t>
                </a:r>
                <a:r>
                  <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的运输需要消耗</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在膜两侧的浓度差产生的能量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的运输方式是主动运输</a:t>
                </a:r>
                <a:r>
                  <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的运输方式是协助扩散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7" name="QB_5_AS.26_1#1522b3656?pid=a97809ebd&amp;color=0,0,0&amp;vtp=1&amp;bt=1&amp;bbb=1&amp;hb=1"/>
              <p:cNvSpPr>
                <a:spLocks noRot="1" noChangeAspect="1" noMove="1" noResize="1" noEditPoints="1" noAdjustHandles="1" noChangeArrowheads="1" noChangeShapeType="1" noTextEdit="1"/>
              </p:cNvSpPr>
              <p:nvPr/>
            </p:nvSpPr>
            <p:spPr>
              <a:xfrm>
                <a:off x="722376" y="2349500"/>
                <a:ext cx="10753344" cy="1866900"/>
              </a:xfrm>
              <a:prstGeom prst="rect">
                <a:avLst/>
              </a:prstGeom>
              <a:blipFill rotWithShape="1">
                <a:blip r:embed="rId2"/>
                <a:stretch>
                  <a:fillRect l="-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Effect transition="in" filter="fade">
                                      <p:cBhvr>
                                        <p:cTn id="45" dur="500"/>
                                        <p:tgtEl>
                                          <p:spTgt spid="7">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2" end="2"/>
                                            </p:txEl>
                                          </p:spTgt>
                                        </p:tgtEl>
                                        <p:attrNameLst>
                                          <p:attrName>style.visibility</p:attrName>
                                        </p:attrNameLst>
                                      </p:cBhvr>
                                      <p:to>
                                        <p:strVal val="visible"/>
                                      </p:to>
                                    </p:set>
                                    <p:animEffect transition="in" filter="fade">
                                      <p:cBhvr>
                                        <p:cTn id="48" dur="500"/>
                                        <p:tgtEl>
                                          <p:spTgt spid="7">
                                            <p:txEl>
                                              <p:pRg st="2" end="2"/>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3" end="3"/>
                                            </p:txEl>
                                          </p:spTgt>
                                        </p:tgtEl>
                                        <p:attrNameLst>
                                          <p:attrName>style.visibility</p:attrName>
                                        </p:attrNameLst>
                                      </p:cBhvr>
                                      <p:to>
                                        <p:strVal val="visible"/>
                                      </p:to>
                                    </p:set>
                                    <p:animEffect transition="in" filter="fade">
                                      <p:cBhvr>
                                        <p:cTn id="51"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27_1#5010ba447?pid=a97809ebd&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中的通道蛋白只允许</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且通道蛋白的数量也会影响</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运输的速率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膜上转运蛋白的</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转运蛋白空间结构的变化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对许多物质的跨膜运输起着决定性的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这也是细胞膜具有</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的结构基础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27_1#5010ba447?pid=a97809ebd&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402" b="33"/>
                </a:stretch>
              </a:blipFill>
            </p:spPr>
            <p:txBody>
              <a:bodyPr/>
              <a:lstStyle/>
              <a:p>
                <a:r>
                  <a:rPr lang="zh-CN" altLang="en-US">
                    <a:noFill/>
                  </a:rPr>
                  <a:t> </a:t>
                </a:r>
              </a:p>
            </p:txBody>
          </p:sp>
        </mc:Fallback>
      </mc:AlternateContent>
      <p:sp>
        <p:nvSpPr>
          <p:cNvPr id="3" name="QB_5_AN.28_1#5010ba447.blank?pid=a97809ebd&amp;color=0,0,0&amp;vpa=12&amp;vtp=1&amp;bbb=1"/>
          <p:cNvSpPr/>
          <p:nvPr/>
        </p:nvSpPr>
        <p:spPr>
          <a:xfrm>
            <a:off x="2509901" y="1391100"/>
            <a:ext cx="1454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种类和数量</a:t>
            </a:r>
            <a:endParaRPr lang="en-US" altLang="zh-CN" sz="2000" dirty="0"/>
          </a:p>
        </p:txBody>
      </p:sp>
      <p:sp>
        <p:nvSpPr>
          <p:cNvPr id="4" name="QB_5_AN.29_1#5010ba447.blank?pid=a97809ebd&amp;color=0,0,0&amp;vpa=13&amp;vtp=1&amp;bbb=1"/>
          <p:cNvSpPr/>
          <p:nvPr/>
        </p:nvSpPr>
        <p:spPr>
          <a:xfrm>
            <a:off x="3525901" y="1848300"/>
            <a:ext cx="1454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选择透过性</a:t>
            </a:r>
            <a:endParaRPr lang="en-US" altLang="zh-CN" sz="2000" dirty="0"/>
          </a:p>
        </p:txBody>
      </p:sp>
      <p:sp>
        <p:nvSpPr>
          <p:cNvPr id="5" name="QB_5_AS.30_1#5010ba447?pid=a97809ebd&amp;color=0,0,0&amp;vtp=1&amp;bt=1&amp;bbb=1&amp;hb=1"/>
          <p:cNvSpPr/>
          <p:nvPr/>
        </p:nvSpPr>
        <p:spPr>
          <a:xfrm>
            <a:off x="722376" y="2397448"/>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蛋白质是生命活动的主要承担者，转运蛋白具有专一性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所以细胞膜上转运蛋白的种类和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数量或转运蛋白空间结构的变化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，对许多物质的跨膜运输起着决定性的作用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这体现了细胞膜具</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有选择透过性的特点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31_1#71e4143a6?sp=1&amp;pid=75fe1acc9&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［广东清远五校2024高一上联考］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如图表示某细胞膜结构，图中A、B、C表示某些结构，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表示物质跨膜运输方式。请据图回答下列问题：</a:t>
                </a:r>
                <a:endParaRPr lang="en-US" altLang="zh-CN" sz="2000" dirty="0">
                  <a:solidFill>
                    <a:srgbClr val="000000"/>
                  </a:solidFill>
                </a:endParaRPr>
              </a:p>
            </p:txBody>
          </p:sp>
        </mc:Choice>
        <mc:Fallback>
          <p:sp>
            <p:nvSpPr>
              <p:cNvPr id="2" name="QO_4_BD.31_1#71e4143a6?sp=1&amp;pid=75fe1acc9&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pic>
        <p:nvPicPr>
          <p:cNvPr id="3" name="QO_4_BD.31_2#71e4143a6?pid=75fe1acc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730752" y="2021528"/>
            <a:ext cx="4718304" cy="177393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5_BD.32_1#e442465c0?pid=71e4143a6&amp;color=0,0,0&amp;vtp=1&amp;bbb=1"/>
          <p:cNvSpPr/>
          <p:nvPr/>
        </p:nvSpPr>
        <p:spPr>
          <a:xfrm>
            <a:off x="722376" y="3926528"/>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1）若该图是小肠上皮细胞的细胞膜</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该细胞吸收葡萄糖的主要方式可用图中</a:t>
            </a:r>
            <a:r>
              <a:rPr lang="en-US" altLang="zh-CN" sz="2000" i="0" spc="-50" smtClean="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填字母）表示。</a:t>
            </a:r>
            <a:endParaRPr lang="en-US" altLang="zh-CN" sz="2000" spc="-50" dirty="0">
              <a:solidFill>
                <a:srgbClr val="000000"/>
              </a:solidFill>
            </a:endParaRPr>
          </a:p>
        </p:txBody>
      </p:sp>
      <mc:AlternateContent xmlns:mc="http://schemas.openxmlformats.org/markup-compatibility/2006">
        <mc:Choice xmlns:a14="http://schemas.microsoft.com/office/drawing/2010/main" Requires="a14">
          <p:sp>
            <p:nvSpPr>
              <p:cNvPr id="5" name="QB_5_AN.33_1#e442465c0.blank?pid=71e4143a6&amp;color=0,0,0&amp;vpa=14&amp;vtp=1&amp;bbb=1"/>
              <p:cNvSpPr/>
              <p:nvPr/>
            </p:nvSpPr>
            <p:spPr>
              <a:xfrm>
                <a:off x="9340914" y="3983106"/>
                <a:ext cx="263525"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pc="-5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𝐚</m:t>
                    </m:r>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5_AN.33_1#e442465c0.blank?pid=71e4143a6&amp;color=0,0,0&amp;vpa=14&amp;vtp=1&amp;bbb=1"/>
              <p:cNvSpPr>
                <a:spLocks noRot="1" noChangeAspect="1" noMove="1" noResize="1" noEditPoints="1" noAdjustHandles="1" noChangeArrowheads="1" noChangeShapeType="1" noTextEdit="1"/>
              </p:cNvSpPr>
              <p:nvPr/>
            </p:nvSpPr>
            <p:spPr>
              <a:xfrm>
                <a:off x="9340914" y="3983106"/>
                <a:ext cx="263525" cy="317500"/>
              </a:xfrm>
              <a:prstGeom prst="rect">
                <a:avLst/>
              </a:prstGeom>
              <a:blipFill rotWithShape="1">
                <a:blip r:embed="rId3"/>
                <a:stretch>
                  <a:fillRect l="-24" t="-122" r="24" b="12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S.34_1#e442465c0?pid=71e4143a6&amp;color=0,0,0&amp;vtp=1&amp;bt=1&amp;bbb=1"/>
              <p:cNvSpPr/>
              <p:nvPr/>
            </p:nvSpPr>
            <p:spPr>
              <a:xfrm>
                <a:off x="722376" y="4312481"/>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小肠上皮细胞吸收葡萄糖的方式主要为主动运输，对应题图中的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5_AS.34_1#e442465c0?pid=71e4143a6&amp;color=0,0,0&amp;vtp=1&amp;bt=1&amp;bbb=1"/>
              <p:cNvSpPr>
                <a:spLocks noRot="1" noChangeAspect="1" noMove="1" noResize="1" noEditPoints="1" noAdjustHandles="1" noChangeArrowheads="1" noChangeShapeType="1" noTextEdit="1"/>
              </p:cNvSpPr>
              <p:nvPr/>
            </p:nvSpPr>
            <p:spPr>
              <a:xfrm>
                <a:off x="722376" y="4312481"/>
                <a:ext cx="10753344" cy="482600"/>
              </a:xfrm>
              <a:prstGeom prst="rect">
                <a:avLst/>
              </a:prstGeom>
              <a:blipFill rotWithShape="1">
                <a:blip r:embed="rId4"/>
                <a:stretch>
                  <a:fillRect l="-4" t="-41" b="4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35_1#834d3cdb9?sp=1&amp;pid=71e4143a6&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（2）某学校生物兴趣小组为了验证牛的成熟红细胞吸收葡萄糖的方式为协助扩散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而非主动运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。现提供如下材料：牛的成熟红细胞若干、培养瓶、葡萄糖浓度测试仪、生理盐水、</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的葡</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萄糖溶液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葡萄糖载体抑制剂和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呼吸酶抑制剂（此抑制剂可以抑制细胞的无氧呼吸）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请完善如下实验过程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：主动运输需要转运蛋白参与和消耗能量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协助扩散需要转运蛋白参与和被转运物质在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膜内外的浓度差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5_BD.35_1#834d3cdb9?sp=1&amp;pid=71e4143a6&amp;color=0,0,0&amp;vtp=1&amp;bt=1&amp;bbb=1&amp;hb=1"/>
              <p:cNvSpPr>
                <a:spLocks noRot="1" noChangeAspect="1" noMove="1" noResize="1" noEditPoints="1" noAdjustHandles="1" noChangeArrowheads="1" noChangeShapeType="1" noTextEdit="1"/>
              </p:cNvSpPr>
              <p:nvPr/>
            </p:nvSpPr>
            <p:spPr>
              <a:xfrm>
                <a:off x="722376" y="972000"/>
                <a:ext cx="10753344" cy="2755900"/>
              </a:xfrm>
              <a:prstGeom prst="rect">
                <a:avLst/>
              </a:prstGeom>
              <a:blipFill rotWithShape="1">
                <a:blip r:embed="rId1"/>
                <a:stretch>
                  <a:fillRect l="-4" t="-16" r="-3437" b="16"/>
                </a:stretch>
              </a:blipFill>
            </p:spPr>
            <p:txBody>
              <a:bodyPr/>
              <a:lstStyle/>
              <a:p>
                <a:r>
                  <a:rPr lang="zh-CN" altLang="en-US">
                    <a:noFill/>
                  </a:rPr>
                  <a:t> </a:t>
                </a:r>
              </a:p>
            </p:txBody>
          </p:sp>
        </mc:Fallback>
      </mc:AlternateContent>
      <p:sp>
        <p:nvSpPr>
          <p:cNvPr id="3" name="QO_5_BD.35_2#834d3cdb9?pid=71e4143a6&amp;color=0,0,0&amp;vtp=1&amp;bt=1&amp;bbb=1"/>
          <p:cNvSpPr/>
          <p:nvPr/>
        </p:nvSpPr>
        <p:spPr>
          <a:xfrm>
            <a:off x="722376" y="3761462"/>
            <a:ext cx="10753344" cy="520700"/>
          </a:xfrm>
          <a:prstGeom prst="rect">
            <a:avLst/>
          </a:prstGeom>
          <a:noFill/>
        </p:spPr>
        <p:txBody>
          <a:bodyPr wrap="none" lIns="0" tIns="0" rIns="0" bIns="0" rtlCol="0" anchor="t"/>
          <a:lstStyle/>
          <a:p>
            <a:pPr algn="l" latinLnBrk="1">
              <a:lnSpc>
                <a:spcPts val="4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实验步骤：</a:t>
            </a:r>
            <a:endParaRPr lang="en-US" altLang="zh-CN" sz="2000" dirty="0"/>
          </a:p>
        </p:txBody>
      </p:sp>
      <mc:AlternateContent xmlns:mc="http://schemas.openxmlformats.org/markup-compatibility/2006">
        <mc:Choice xmlns:a14="http://schemas.microsoft.com/office/drawing/2010/main" Requires="a14">
          <p:sp>
            <p:nvSpPr>
              <p:cNvPr id="4" name="QO_5_AS.36_1#834d3cdb9?pid=71e4143a6&amp;color=0,0,0&amp;vtp=1&amp;bt=1&amp;bbb=1&amp;hb=1"/>
              <p:cNvSpPr/>
              <p:nvPr/>
            </p:nvSpPr>
            <p:spPr>
              <a:xfrm>
                <a:off x="722376" y="4276032"/>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验证牛的成熟红细胞吸收葡萄糖的方式为协助扩散，而非主动运输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该实验的自变量是抑</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制剂的种类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，因变量为培养瓶中葡萄糖的含量。由实验目的和预期结果中的A瓶和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瓶中葡萄糖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含量大致相等可知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，C瓶用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呼吸酶抑制剂处理，B瓶用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葡萄糖载体抑制剂处理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实验步</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骤和预期结果见答案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5_AS.36_1#834d3cdb9?pid=71e4143a6&amp;color=0,0,0&amp;vtp=1&amp;bt=1&amp;bbb=1&amp;hb=1"/>
              <p:cNvSpPr>
                <a:spLocks noRot="1" noChangeAspect="1" noMove="1" noResize="1" noEditPoints="1" noAdjustHandles="1" noChangeArrowheads="1" noChangeShapeType="1" noTextEdit="1"/>
              </p:cNvSpPr>
              <p:nvPr/>
            </p:nvSpPr>
            <p:spPr>
              <a:xfrm>
                <a:off x="722376" y="4276032"/>
                <a:ext cx="10753344" cy="1841500"/>
              </a:xfrm>
              <a:prstGeom prst="rect">
                <a:avLst/>
              </a:prstGeom>
              <a:blipFill rotWithShape="1">
                <a:blip r:embed="rId2"/>
                <a:stretch>
                  <a:fillRect l="-4" t="-31" b="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37_1#6098b29a9?pid=834d3cdb9&amp;color=0,0,0&amp;vtp=1&amp;bt=1&amp;bbb=1&amp;hb=1"/>
              <p:cNvSpPr/>
              <p:nvPr/>
            </p:nvSpPr>
            <p:spPr>
              <a:xfrm>
                <a:off x="722376" y="969264"/>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①取三个培养瓶，编号A、B、C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向三个培养瓶中分别加入等量牛的成熟红细胞和</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vl="0" latinLnBrk="1">
                  <a:lnSpc>
                    <a:spcPts val="3600"/>
                  </a:lnSpc>
                </a:pP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②向A瓶中加入</a:t>
                </a:r>
                <a14:m>
                  <m:oMath xmlns:m="http://schemas.openxmlformats.org/officeDocument/2006/math">
                    <m: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生理盐水，向</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B瓶中加入</a:t>
                </a:r>
                <a:r>
                  <a:rPr lang="en-US" altLang="zh-CN" sz="200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C瓶中加入</a:t>
                </a:r>
                <a:r>
                  <a:rPr lang="en-US" altLang="zh-CN" sz="200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vl="0" latinLnBrk="1">
                  <a:lnSpc>
                    <a:spcPts val="3600"/>
                  </a:lnSpc>
                </a:pPr>
                <a:r>
                  <a:rPr lang="en-US" altLang="zh-CN" sz="200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37_1#6098b29a9?pid=834d3cdb9&amp;color=0,0,0&amp;vtp=1&amp;bt=1&amp;bbb=1&amp;hb=1"/>
              <p:cNvSpPr>
                <a:spLocks noRot="1" noChangeAspect="1" noMove="1" noResize="1" noEditPoints="1" noAdjustHandles="1" noChangeArrowheads="1" noChangeShapeType="1" noTextEdit="1"/>
              </p:cNvSpPr>
              <p:nvPr/>
            </p:nvSpPr>
            <p:spPr>
              <a:xfrm>
                <a:off x="722376" y="969264"/>
                <a:ext cx="10753344" cy="1828800"/>
              </a:xfrm>
              <a:prstGeom prst="rect">
                <a:avLst/>
              </a:prstGeom>
              <a:blipFill rotWithShape="1">
                <a:blip r:embed="rId1"/>
                <a:stretch>
                  <a:fillRect l="-4" t="-14" r="-720" b="1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38_1#6098b29a9.blank?pid=834d3cdb9&amp;color=0,0,0&amp;vpa=15&amp;vtp=1&amp;bbb=1&amp;hb=1"/>
              <p:cNvSpPr/>
              <p:nvPr/>
            </p:nvSpPr>
            <p:spPr>
              <a:xfrm>
                <a:off x="722377" y="931164"/>
                <a:ext cx="10749631" cy="914400"/>
              </a:xfrm>
              <a:prstGeom prst="rect">
                <a:avLst/>
              </a:prstGeom>
              <a:noFill/>
            </p:spPr>
            <p:txBody>
              <a:bodyPr wrap="square" lIns="0" tIns="0" rIns="0" bIns="0" rtlCol="0" anchor="t"/>
              <a:lstStyle/>
              <a:p>
                <a:pPr latinLnBrk="1">
                  <a:lnSpc>
                    <a:spcPct val="150000"/>
                  </a:lnSpc>
                </a:pPr>
                <a:r>
                  <a:rPr lang="en-US" altLang="zh-CN" sz="2000" b="1" i="0" kern="0" smtClea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的葡萄</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ct val="1500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糖溶液</a:t>
                </a:r>
                <a:endParaRPr lang="en-US" altLang="zh-CN" sz="100" dirty="0">
                  <a:solidFill>
                    <a:srgbClr val="00B050"/>
                  </a:solidFill>
                </a:endParaRPr>
              </a:p>
            </p:txBody>
          </p:sp>
        </mc:Choice>
        <mc:Fallback>
          <p:sp>
            <p:nvSpPr>
              <p:cNvPr id="3" name="QB_6_AN.38_1#6098b29a9.blank?pid=834d3cdb9&amp;color=0,0,0&amp;vpa=15&amp;vtp=1&amp;bbb=1&amp;hb=1"/>
              <p:cNvSpPr>
                <a:spLocks noRot="1" noChangeAspect="1" noMove="1" noResize="1" noEditPoints="1" noAdjustHandles="1" noChangeArrowheads="1" noChangeShapeType="1" noTextEdit="1"/>
              </p:cNvSpPr>
              <p:nvPr/>
            </p:nvSpPr>
            <p:spPr>
              <a:xfrm>
                <a:off x="722377" y="931164"/>
                <a:ext cx="10749631" cy="914400"/>
              </a:xfrm>
              <a:prstGeom prst="rect">
                <a:avLst/>
              </a:prstGeom>
              <a:blipFill rotWithShape="1">
                <a:blip r:embed="rId2"/>
                <a:stretch>
                  <a:fillRect l="-4" t="-28" r="1" b="2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N.40_1#6098b29a9.blank?pid=834d3cdb9&amp;color=0,0,0&amp;vpa=16&amp;vtp=1&amp;bbb=1"/>
              <p:cNvSpPr/>
              <p:nvPr/>
            </p:nvSpPr>
            <p:spPr>
              <a:xfrm>
                <a:off x="5640451" y="1931924"/>
                <a:ext cx="2797175"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𝐦𝐋</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葡萄糖载体抑制剂</a:t>
                </a:r>
                <a:endParaRPr lang="en-US" altLang="zh-CN" sz="100" dirty="0">
                  <a:solidFill>
                    <a:srgbClr val="00B050"/>
                  </a:solidFill>
                </a:endParaRPr>
              </a:p>
            </p:txBody>
          </p:sp>
        </mc:Choice>
        <mc:Fallback>
          <p:sp>
            <p:nvSpPr>
              <p:cNvPr id="5" name="QB_6_AN.40_1#6098b29a9.blank?pid=834d3cdb9&amp;color=0,0,0&amp;vpa=16&amp;vtp=1&amp;bbb=1"/>
              <p:cNvSpPr>
                <a:spLocks noRot="1" noChangeAspect="1" noMove="1" noResize="1" noEditPoints="1" noAdjustHandles="1" noChangeArrowheads="1" noChangeShapeType="1" noTextEdit="1"/>
              </p:cNvSpPr>
              <p:nvPr/>
            </p:nvSpPr>
            <p:spPr>
              <a:xfrm>
                <a:off x="5640451" y="1931924"/>
                <a:ext cx="2797175" cy="317500"/>
              </a:xfrm>
              <a:prstGeom prst="rect">
                <a:avLst/>
              </a:prstGeom>
              <a:blipFill rotWithShape="1">
                <a:blip r:embed="rId3"/>
                <a:stretch>
                  <a:fillRect l="-14" t="-3680" r="14" b="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N.41_1#6098b29a9.blank?pid=834d3cdb9&amp;color=0,0,0&amp;vpa=17&amp;vtp=1&amp;bbb=1&amp;hb=1"/>
              <p:cNvSpPr/>
              <p:nvPr/>
            </p:nvSpPr>
            <p:spPr>
              <a:xfrm>
                <a:off x="722377" y="1845564"/>
                <a:ext cx="10749631" cy="914400"/>
              </a:xfrm>
              <a:prstGeom prst="rect">
                <a:avLst/>
              </a:prstGeom>
              <a:noFill/>
            </p:spPr>
            <p:txBody>
              <a:bodyPr wrap="square" lIns="0" tIns="0" rIns="0" bIns="0" rtlCol="0" anchor="t"/>
              <a:lstStyle/>
              <a:p>
                <a:pPr latinLnBrk="1">
                  <a:lnSpc>
                    <a:spcPct val="150000"/>
                  </a:lnSpc>
                </a:pPr>
                <a:r>
                  <a:rPr lang="en-US" altLang="zh-CN" sz="2000" b="1" i="0" kern="0" smtClea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𝐦𝐋</m:t>
                    </m:r>
                  </m:oMath>
                </a14:m>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呼吸</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ct val="1500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酶抑制剂</a:t>
                </a:r>
                <a:endParaRPr lang="en-US" altLang="zh-CN" sz="100" dirty="0">
                  <a:solidFill>
                    <a:srgbClr val="00B050"/>
                  </a:solidFill>
                </a:endParaRPr>
              </a:p>
            </p:txBody>
          </p:sp>
        </mc:Choice>
        <mc:Fallback>
          <p:sp>
            <p:nvSpPr>
              <p:cNvPr id="6" name="QB_6_AN.41_1#6098b29a9.blank?pid=834d3cdb9&amp;color=0,0,0&amp;vpa=17&amp;vtp=1&amp;bbb=1&amp;hb=1"/>
              <p:cNvSpPr>
                <a:spLocks noRot="1" noChangeAspect="1" noMove="1" noResize="1" noEditPoints="1" noAdjustHandles="1" noChangeArrowheads="1" noChangeShapeType="1" noTextEdit="1"/>
              </p:cNvSpPr>
              <p:nvPr/>
            </p:nvSpPr>
            <p:spPr>
              <a:xfrm>
                <a:off x="722377" y="1845564"/>
                <a:ext cx="10749631" cy="914400"/>
              </a:xfrm>
              <a:prstGeom prst="rect">
                <a:avLst/>
              </a:prstGeom>
              <a:blipFill rotWithShape="1">
                <a:blip r:embed="rId4"/>
                <a:stretch>
                  <a:fillRect l="-4" t="-28" r="1" b="28"/>
                </a:stretch>
              </a:blipFill>
            </p:spPr>
            <p:txBody>
              <a:bodyPr/>
              <a:lstStyle/>
              <a:p>
                <a:r>
                  <a:rPr lang="zh-CN" altLang="en-US">
                    <a:noFill/>
                  </a:rPr>
                  <a:t> </a:t>
                </a:r>
              </a:p>
            </p:txBody>
          </p:sp>
        </mc:Fallback>
      </mc:AlternateContent>
      <p:sp>
        <p:nvSpPr>
          <p:cNvPr id="7" name="QB_6_BD.42_1#fface7145?sp=1&amp;pid=834d3cdb9&amp;color=0,0,0&amp;vtp=1&amp;bt=1&amp;bbb=1&amp;hb=1"/>
          <p:cNvSpPr/>
          <p:nvPr/>
        </p:nvSpPr>
        <p:spPr>
          <a:xfrm>
            <a:off x="722376" y="2844834"/>
            <a:ext cx="10753344" cy="18415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③在相同且适宜的培养条件下培养一定时间后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测定各培养瓶中葡萄糖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预期结果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：A瓶和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瓶中葡萄糖含量大致相等且</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填“大于”“小于”或“等于”）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瓶中</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8" name="QB_6_AN.43_1#fface7145.blank?pid=834d3cdb9&amp;color=0,0,0&amp;vpa=18&amp;vtp=1&amp;bbb=1"/>
          <p:cNvSpPr/>
          <p:nvPr/>
        </p:nvSpPr>
        <p:spPr>
          <a:xfrm>
            <a:off x="6573901" y="2806734"/>
            <a:ext cx="221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葡萄糖浓度测试仪</a:t>
            </a:r>
            <a:endParaRPr lang="en-US" altLang="zh-CN" sz="2000" dirty="0">
              <a:solidFill>
                <a:srgbClr val="00B050"/>
              </a:solidFill>
            </a:endParaRPr>
          </a:p>
        </p:txBody>
      </p:sp>
      <p:sp>
        <p:nvSpPr>
          <p:cNvPr id="9" name="QB_6_AN.44_1#fface7145.blank?pid=834d3cdb9&amp;color=0,0,0&amp;vpa=19&amp;vtp=1&amp;bbb=1"/>
          <p:cNvSpPr/>
          <p:nvPr/>
        </p:nvSpPr>
        <p:spPr>
          <a:xfrm>
            <a:off x="5907151" y="3733834"/>
            <a:ext cx="692150" cy="469900"/>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小于</a:t>
            </a:r>
            <a:endParaRPr lang="en-US" altLang="zh-CN" sz="2000" dirty="0">
              <a:solidFill>
                <a:srgbClr val="00B05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bg/>
                                          </p:spTgt>
                                        </p:tgtEl>
                                        <p:attrNameLst>
                                          <p:attrName>style.visibility</p:attrName>
                                        </p:attrNameLst>
                                      </p:cBhvr>
                                      <p:to>
                                        <p:strVal val="visible"/>
                                      </p:to>
                                    </p:set>
                                    <p:animEffect transition="in" filter="fade">
                                      <p:cBhvr>
                                        <p:cTn id="37" dur="500"/>
                                        <p:tgtEl>
                                          <p:spTgt spid="8">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txEl>
                                              <p:pRg st="0" end="0"/>
                                            </p:txEl>
                                          </p:spTgt>
                                        </p:tgtEl>
                                        <p:attrNameLst>
                                          <p:attrName>style.visibility</p:attrName>
                                        </p:attrNameLst>
                                      </p:cBhvr>
                                      <p:to>
                                        <p:strVal val="visible"/>
                                      </p:to>
                                    </p:set>
                                    <p:animEffect transition="in" filter="fade">
                                      <p:cBhvr>
                                        <p:cTn id="40" dur="500"/>
                                        <p:tgtEl>
                                          <p:spTgt spid="8">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P spid="8" grpId="0" animBg="1" build="p"/>
      <p:bldP spid="9"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EX.45_1#71e4143a6?pid=75fe1acc9&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根据题意和题图分析可知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，A为载体蛋白，B为磷脂双分子层，C为糖蛋白；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为主动运输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将物质由低浓度运输到高浓度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，需要载体和能量；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为自由扩散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特点是将物质由含量多的一</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侧运输到含量少的一侧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，不需要载体和能量；具有糖蛋白的一侧代表膜外，其中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将物质由膜</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外运向膜内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将物质由膜内运向膜外。</a:t>
                </a:r>
                <a:endParaRPr lang="en-US" altLang="zh-CN" sz="2000" dirty="0"/>
              </a:p>
            </p:txBody>
          </p:sp>
        </mc:Choice>
        <mc:Fallback>
          <p:sp>
            <p:nvSpPr>
              <p:cNvPr id="2" name="QO_4_EX.45_1#71e4143a6?pid=75fe1acc9&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502"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5fe1acc9.fixed?pid=cf34c523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75fe1acc9.fixed?pid=cf34c523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专题3</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物质跨膜运输方式的判断</a:t>
            </a:r>
            <a:endParaRPr lang="en-US" altLang="zh-CN" sz="4400" dirty="0"/>
          </a:p>
        </p:txBody>
      </p:sp>
      <p:pic>
        <p:nvPicPr>
          <p:cNvPr id="4" name="C_3#75fe1acc9.fixed?pid=cf34c5235&amp;color=0,0,0&amp;tib=255,255,255&amp;vtp=1"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75fe1acc9.fixed?pid=cf34c5235&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_1#8bd22c860?sp=1&amp;pid=75fe1acc9&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1.下列选项中关于物质跨膜运输方式和可能影响运输速率的因素的分析，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4" name="QB_4_BD.1_2#8bd22c860?colgroup=2,8,6,7,13&amp;pid=75fe1acc9&amp;color=0,0,0&amp;vtp=1&amp;bbb=1"/>
              <p:cNvGraphicFramePr>
                <a:graphicFrameLocks noGrp="1"/>
              </p:cNvGraphicFramePr>
              <p:nvPr/>
            </p:nvGraphicFramePr>
            <p:xfrm>
              <a:off x="722376" y="1490853"/>
              <a:ext cx="10735056" cy="2298700"/>
            </p:xfrm>
            <a:graphic>
              <a:graphicData uri="http://schemas.openxmlformats.org/drawingml/2006/table">
                <a:tbl>
                  <a:tblPr/>
                  <a:tblGrid>
                    <a:gridCol w="822960"/>
                    <a:gridCol w="2386584"/>
                    <a:gridCol w="1773936"/>
                    <a:gridCol w="2084832"/>
                    <a:gridCol w="3666744"/>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相关物质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跨膜运输方式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可能影响运输速率的因素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肺泡上皮细胞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排出</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自由扩散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细胞内外的</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肾小管上皮细胞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被动运输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水通道蛋白的数量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乳腺细胞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分泌酪蛋白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载体蛋白数量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人红细胞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a:t>
                          </a:r>
                          <a14:m>
                            <m:oMath xmlns:m="http://schemas.openxmlformats.org/officeDocument/2006/math">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 name="QB_4_BD.1_2#8bd22c860?colgroup=2,8,6,7,13&amp;pid=75fe1acc9&amp;color=0,0,0&amp;vtp=1&amp;bbb=1"/>
              <p:cNvGraphicFramePr>
                <a:graphicFrameLocks noGrp="1"/>
              </p:cNvGraphicFramePr>
              <p:nvPr/>
            </p:nvGraphicFramePr>
            <p:xfrm>
              <a:off x="722376" y="1490853"/>
              <a:ext cx="10735056" cy="2298700"/>
            </p:xfrm>
            <a:graphic>
              <a:graphicData uri="http://schemas.openxmlformats.org/drawingml/2006/table">
                <a:tbl>
                  <a:tblPr/>
                  <a:tblGrid>
                    <a:gridCol w="822960"/>
                    <a:gridCol w="2386584"/>
                    <a:gridCol w="1773936"/>
                    <a:gridCol w="2084832"/>
                    <a:gridCol w="3666744"/>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相关物质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跨膜运输方式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可能影响运输速率的因素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肺泡上皮细胞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自由扩散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肾小管上皮细胞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被动运输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水通道蛋白的数量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乳腺细胞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分泌酪蛋白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载体蛋白数量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人红细胞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3" name="QB_4_AN.2_1#8bd22c860.bracket?pid=75fe1acc9&amp;color=0,0,0&amp;vpa=1&amp;vtp=1"/>
          <p:cNvSpPr/>
          <p:nvPr/>
        </p:nvSpPr>
        <p:spPr>
          <a:xfrm>
            <a:off x="10404539" y="969264"/>
            <a:ext cx="35560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AS.3_1#8bd22c860?pid=75fe1acc9&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肺泡上皮细胞排出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的方式是自由扩散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，是顺浓度梯度进行的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因此细胞膜内外的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度差会影响运输速率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，A正确；水分子的跨膜运输方式包括自由扩散和协助扩散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其中协助扩散</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需要水通道蛋白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，肾小管上皮细胞对水的重吸收也依赖水通道蛋白，属于被动运输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水通道蛋白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的数量会影响运输速率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，B正确；乳腺细胞分泌酪蛋白的跨膜运输方式为胞吐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胞吐过程不需要</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人红细胞吸收</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的方式是主动运输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需要载体蛋白的协助且消耗细胞代谢产</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，因此能量会影响运输速率，D正确。</a:t>
                </a:r>
                <a:endParaRPr lang="en-US" altLang="zh-CN" sz="2200" dirty="0"/>
              </a:p>
            </p:txBody>
          </p:sp>
        </mc:Choice>
        <mc:Fallback>
          <p:sp>
            <p:nvSpPr>
              <p:cNvPr id="2" name="QB_4_AS.3_1#8bd22c860?pid=75fe1acc9&amp;color=0,0,0&amp;vtp=1&amp;bt=1&amp;bbb=1&amp;hb=1"/>
              <p:cNvSpPr>
                <a:spLocks noRot="1" noChangeAspect="1" noMove="1" noResize="1" noEditPoints="1" noAdjustHandles="1" noChangeArrowheads="1" noChangeShapeType="1" noTextEdit="1"/>
              </p:cNvSpPr>
              <p:nvPr/>
            </p:nvSpPr>
            <p:spPr>
              <a:xfrm>
                <a:off x="722376" y="972000"/>
                <a:ext cx="10753344" cy="2755900"/>
              </a:xfrm>
              <a:prstGeom prst="rect">
                <a:avLst/>
              </a:prstGeom>
              <a:blipFill rotWithShape="1">
                <a:blip r:embed="rId1"/>
                <a:stretch>
                  <a:fillRect l="-4" t="-16" r="-602"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_1#50c983c09?sp=1&amp;pid=75fe1acc9&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2.图甲、乙分别表示载体介导和通道介导的两种转运物质的方式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其中通道介导的比载体介导的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_1#50c983c09.bracket?pid=75fe1acc9&amp;color=0,0,0&amp;vpa=2&amp;vtp=1"/>
          <p:cNvSpPr/>
          <p:nvPr/>
        </p:nvSpPr>
        <p:spPr>
          <a:xfrm>
            <a:off x="49483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4_2#50c983c09?htil=1&amp;pid=75fe1acc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168024" y="2021528"/>
            <a:ext cx="4270248" cy="20208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4_3#50c983c09.choices?htil=1&amp;pid=75fe1acc9&amp;color=0,0,0&amp;vtp=1&amp;bbb=1&amp;hb=1"/>
          <p:cNvSpPr/>
          <p:nvPr/>
        </p:nvSpPr>
        <p:spPr>
          <a:xfrm>
            <a:off x="722376" y="1932662"/>
            <a:ext cx="6382512" cy="2781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乙中的载体蛋白和通道蛋白在细胞膜上是静止不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动的</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.载体蛋白和通道蛋白均具有一定的专一性</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.甲、乙两种运输方式均属于主动运输</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.物质以通道介导的方式进出细胞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可以满足细胞的所有</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6_1#50c983c09?pid=75fe1acc9&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载体蛋白和通道蛋白在细胞膜上不是静止不动的，而是可以进行一定的运动，A错误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体蛋白和通道蛋白往往只适合转运特定的物质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，均具有一定的专一性，B正确；甲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乙两种运输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方式都是将物质从高浓度一侧运输到低浓度一侧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，需要转运蛋白的协助，不消耗能量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属于协助</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，C错误；物质进出细胞的方式有很多种，物质以通道介导的方式进出细胞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不能满足细胞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的所有需要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7_1#a960e3823?sp=1&amp;pid=75fe1acc9&amp;color=0,0,0&amp;vtp=1&amp;bt=1&amp;bbb=1&amp;hb=1"/>
              <p:cNvSpPr/>
              <p:nvPr/>
            </p:nvSpPr>
            <p:spPr>
              <a:xfrm>
                <a:off x="722376" y="972000"/>
                <a:ext cx="10753344" cy="2286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［河南南阳六校2025高一上联考改编］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主动运输的能量来源分为3类，即</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直接提供能量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驱动泵）、间接供能（协同转运蛋白）、光驱动（光驱动泵），如图所示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协同转运指膜</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蛋白介导的一种离子或分子的跨膜转运要依赖另一种离子或分子顺浓度梯度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（或电化学梯度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膜转运的过程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。根据两种物质转运方向是否相同分为同向转运和反向转运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下列有关说法错误的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7_1#a960e3823?sp=1&amp;pid=75fe1acc9&amp;color=0,0,0&amp;vtp=1&amp;bt=1&amp;bbb=1&amp;hb=1"/>
              <p:cNvSpPr>
                <a:spLocks noRot="1" noChangeAspect="1" noMove="1" noResize="1" noEditPoints="1" noAdjustHandles="1" noChangeArrowheads="1" noChangeShapeType="1" noTextEdit="1"/>
              </p:cNvSpPr>
              <p:nvPr/>
            </p:nvSpPr>
            <p:spPr>
              <a:xfrm>
                <a:off x="722376" y="972000"/>
                <a:ext cx="10753344" cy="2286000"/>
              </a:xfrm>
              <a:prstGeom prst="rect">
                <a:avLst/>
              </a:prstGeom>
              <a:blipFill rotWithShape="1">
                <a:blip r:embed="rId1"/>
                <a:stretch>
                  <a:fillRect l="-4" t="-20" r="-402" b="20"/>
                </a:stretch>
              </a:blipFill>
            </p:spPr>
            <p:txBody>
              <a:bodyPr/>
              <a:lstStyle/>
              <a:p>
                <a:r>
                  <a:rPr lang="zh-CN" altLang="en-US">
                    <a:noFill/>
                  </a:rPr>
                  <a:t> </a:t>
                </a:r>
              </a:p>
            </p:txBody>
          </p:sp>
        </mc:Fallback>
      </mc:AlternateContent>
      <p:sp>
        <p:nvSpPr>
          <p:cNvPr id="3" name="QC_4_AN.8_1#a960e3823.bracket?pid=75fe1acc9&amp;color=0,0,0&amp;vpa=3&amp;vtp=1"/>
          <p:cNvSpPr/>
          <p:nvPr/>
        </p:nvSpPr>
        <p:spPr>
          <a:xfrm>
            <a:off x="1176401" y="28008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7_2#a960e3823?htil=2&amp;pid=75fe1acc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166563" y="3393128"/>
            <a:ext cx="4270248" cy="202082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4_BD.7_3#a960e3823.choices?htil=2&amp;pid=75fe1acc9&amp;color=0,0,0&amp;vtp=1&amp;bbb=1&amp;hb=1"/>
              <p:cNvSpPr/>
              <p:nvPr/>
            </p:nvSpPr>
            <p:spPr>
              <a:xfrm>
                <a:off x="722376" y="3304262"/>
                <a:ext cx="6382512" cy="2781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A.图示协同转运为反向转运</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驱动泵运输物质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细胞膜上的蛋白质只起到运输功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.通过主动运输的方式转运物质时，通常逆浓度梯度运输</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.主动运输的能量可来源于光能、化学能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离子或分子的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电化学势能</a:t>
                </a:r>
                <a:endParaRPr lang="en-US" altLang="zh-CN" sz="2000" dirty="0"/>
              </a:p>
            </p:txBody>
          </p:sp>
        </mc:Choice>
        <mc:Fallback>
          <p:sp>
            <p:nvSpPr>
              <p:cNvPr id="5" name="QC_4_BD.7_3#a960e3823.choices?htil=2&amp;pid=75fe1acc9&amp;color=0,0,0&amp;vtp=1&amp;bbb=1&amp;hb=1"/>
              <p:cNvSpPr>
                <a:spLocks noRot="1" noChangeAspect="1" noMove="1" noResize="1" noEditPoints="1" noAdjustHandles="1" noChangeArrowheads="1" noChangeShapeType="1" noTextEdit="1"/>
              </p:cNvSpPr>
              <p:nvPr/>
            </p:nvSpPr>
            <p:spPr>
              <a:xfrm>
                <a:off x="722376" y="3304262"/>
                <a:ext cx="6382512" cy="2781300"/>
              </a:xfrm>
              <a:prstGeom prst="rect">
                <a:avLst/>
              </a:prstGeom>
              <a:blipFill rotWithShape="1">
                <a:blip r:embed="rId3"/>
                <a:stretch>
                  <a:fillRect l="-6" t="-13" r="-1514" b="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9_1#a960e3823?pid=75fe1acc9&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图示协同转运蛋白转运两种物质的方向相反，为反向转运，A正确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驱动泵既作为载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体蛋白运输物质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，也发挥酶的作用催化</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的水解，为物质运输提供能量，B错误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主动运输通</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常是物质逆浓度梯度进行的跨膜运输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，C正确；由题干信息可知，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主动运输的能量可来源于光能</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化学能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、离子或分子的电化学势能等多种形式的能量，D正确。</a:t>
                </a:r>
                <a:endParaRPr lang="en-US" altLang="zh-CN" sz="2200" dirty="0"/>
              </a:p>
            </p:txBody>
          </p:sp>
        </mc:Choice>
        <mc:Fallback>
          <p:sp>
            <p:nvSpPr>
              <p:cNvPr id="2" name="QC_4_AS.9_1#a960e3823?pid=75fe1acc9&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198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0_1#a5607b6c0?sp=1&amp;pid=75fe1acc9&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［山西晋中2025高一上期中］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机体对铁的需求与供给失衡会导致体内储存铁耗尽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从而引起缺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铁性贫血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如图是细胞吸收</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并进行转化的部分示意图，图中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为转铁蛋白，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TfR</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为转铁蛋白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10_1#a5607b6c0?sp=1&amp;pid=75fe1acc9&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b="33"/>
                </a:stretch>
              </a:blipFill>
            </p:spPr>
            <p:txBody>
              <a:bodyPr/>
              <a:lstStyle/>
              <a:p>
                <a:r>
                  <a:rPr lang="zh-CN" altLang="en-US">
                    <a:noFill/>
                  </a:rPr>
                  <a:t> </a:t>
                </a:r>
              </a:p>
            </p:txBody>
          </p:sp>
        </mc:Fallback>
      </mc:AlternateContent>
      <p:sp>
        <p:nvSpPr>
          <p:cNvPr id="3" name="QC_4_AN.11_1#a5607b6c0.bracket?pid=75fe1acc9&amp;color=0,0,0&amp;vpa=4&amp;vtp=1"/>
          <p:cNvSpPr/>
          <p:nvPr/>
        </p:nvSpPr>
        <p:spPr>
          <a:xfrm>
            <a:off x="3716401" y="18864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4_BD.10_2#a5607b6c0?htil=3&amp;pid=75fe1acc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063630" y="2478728"/>
            <a:ext cx="3959352" cy="207568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4_BD.10_3#a5607b6c0.choices?htil=3&amp;pid=75fe1acc9&amp;color=0,0,0&amp;vtp=1&amp;bbb=1"/>
              <p:cNvSpPr/>
              <p:nvPr/>
            </p:nvSpPr>
            <p:spPr>
              <a:xfrm>
                <a:off x="722376" y="2389862"/>
                <a:ext cx="6702552" cy="1866900"/>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直接与细胞膜上受体特异性结合胞吞进入细胞</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的内体由两层磷脂分子尾对尾排列组成</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进入细胞的速率受细胞所处环境温度的影响</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.适当补充含铁量高的食物有助于缓解缺铁性贫血</a:t>
                </a:r>
                <a:endParaRPr lang="en-US" altLang="zh-CN" sz="2000" dirty="0"/>
              </a:p>
            </p:txBody>
          </p:sp>
        </mc:Choice>
        <mc:Fallback>
          <p:sp>
            <p:nvSpPr>
              <p:cNvPr id="5" name="QC_4_BD.10_3#a5607b6c0.choices?htil=3&amp;pid=75fe1acc9&amp;color=0,0,0&amp;vtp=1&amp;bbb=1"/>
              <p:cNvSpPr>
                <a:spLocks noRot="1" noChangeAspect="1" noMove="1" noResize="1" noEditPoints="1" noAdjustHandles="1" noChangeArrowheads="1" noChangeShapeType="1" noTextEdit="1"/>
              </p:cNvSpPr>
              <p:nvPr/>
            </p:nvSpPr>
            <p:spPr>
              <a:xfrm>
                <a:off x="722376" y="2389862"/>
                <a:ext cx="6702552" cy="1866900"/>
              </a:xfrm>
              <a:prstGeom prst="rect">
                <a:avLst/>
              </a:prstGeom>
              <a:blipFill rotWithShape="1">
                <a:blip r:embed="rId3"/>
                <a:stretch>
                  <a:fillRect l="-6" t="-19" r="8"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4342</Words>
  <Application>WPS 演示</Application>
  <PresentationFormat>宽屏</PresentationFormat>
  <Paragraphs>239</Paragraphs>
  <Slides>20</Slides>
  <Notes>20</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20</vt:i4>
      </vt:variant>
    </vt:vector>
  </HeadingPairs>
  <TitlesOfParts>
    <vt:vector size="38"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宋体</vt:lpstr>
      <vt:lpstr>Cambria Math</vt:lpstr>
      <vt:lpstr>仿宋</vt:lpstr>
      <vt:lpstr>仿宋</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2025-05-08T02:05:00Z</dcterms:created>
  <dcterms:modified xsi:type="dcterms:W3CDTF">2025-05-19T02:16:51Z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7ED48749ED66494FAA649D833563A0E8_12</vt:lpwstr>
  </property>
  <property fmtid="{D5CDD505-2E9C-101B-9397-08002B2CF9AE}" pid="3" name="KSOProductBuildVer">
    <vt:lpwstr>2052-12.1.0.20784</vt:lpwstr>
  </property>
</Properties>
</file>