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80" r:id="rId26"/>
    <p:sldId id="282" r:id="rId27"/>
    <p:sldId id="284" r:id="rId28"/>
    <p:sldId id="286" r:id="rId29"/>
    <p:sldId id="287" r:id="rId30"/>
    <p:sldId id="288" r:id="rId31"/>
    <p:sldId id="290" r:id="rId32"/>
    <p:sldId id="292" r:id="rId33"/>
    <p:sldId id="294" r:id="rId34"/>
    <p:sldId id="296" r:id="rId35"/>
    <p:sldId id="297" r:id="rId36"/>
    <p:sldId id="298" r:id="rId37"/>
    <p:sldId id="300" r:id="rId38"/>
    <p:sldId id="301" r:id="rId39"/>
    <p:sldId id="303" r:id="rId4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3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ea12ad1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一、选择题（本题共9小题）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dea73db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二、非选择题（本题共3小题）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efdd0bee9fc1ba322d54#tid=681b32a2b9ac520009b901a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8.jpe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2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45.jpeg"/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3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49.png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3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54.jpeg"/><Relationship Id="rId1" Type="http://schemas.openxmlformats.org/officeDocument/2006/relationships/image" Target="../media/image53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292a66238?pid=4ea12ad1f&amp;color=0,0,0&amp;mp=1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细胞分化并不改变细胞的遗传物质，A错误；试管植物的培育属于无性繁殖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培育出的试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管植物遗传物质没有发生改变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，与原胡萝卜植株性状基本相同，B正确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本实验将胡萝卜韧皮部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单个细胞培养成植株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，说明高度分化的植物细胞仍然具有全能性，C正确；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植物细胞具有全能性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以叶片作为材料进行组织培养也能形成新的植株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2f0173db0?pid=4ea12ad1f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4.肌卫星细胞是骨骼肌中的一种干细胞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当力量训练导致肌细胞受损时会激活肌卫星细胞增殖分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。新产生的肌细胞通过细胞融合形成纤维来修复肌肉损伤。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2f0173db0.bracket?pid=4ea12ad1f&amp;color=0,0,0&amp;vpa=4&amp;vtp=1"/>
          <p:cNvSpPr/>
          <p:nvPr/>
        </p:nvSpPr>
        <p:spPr>
          <a:xfrm>
            <a:off x="9812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2_2#2f0173db0.choices?pid=4ea12ad1f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A.从细胞水平分析，肌卫星细胞分化为肌细胞是细胞的形态、结构和功能发生改变的结果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.从细胞器水平分析，肌卫星细胞分化为肌细胞是细胞器的形态和功能发生改变的结果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.从基因水平分析，肌卫星细胞与肌细胞基因组成相同，基因表达情况不完全相同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.从蛋白质水平分析，肌卫星细胞分化为肌细胞是蛋白质的种类、数量发生改变的结果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2f0173db0?pid=4ea12ad1f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肌卫星细胞分化为肌细胞，从细胞水平分析，细胞分化使细胞形态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结构和功能发生稳定性</a:t>
            </a:r>
            <a:endParaRPr lang="en-US" altLang="zh-CN" sz="2000" b="0" i="0" spc="-5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差异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，A正确；从细胞器水平分析，细胞分化是细胞器的种类、数目改变的结果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但细胞器的形态</a:t>
            </a:r>
            <a:endParaRPr lang="en-US" altLang="zh-CN" sz="2000" b="0" i="0" spc="-5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和功能未发生改变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，B错误；从基因水平分析，细胞分化是基因选择性表达的结果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这是细胞分化</a:t>
            </a:r>
            <a:endParaRPr lang="en-US" altLang="zh-CN" sz="2000" b="0" i="0" spc="-5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的根本原因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，肌卫星细胞与肌细胞基因组成相同，基因表达情况不完全相同，C正确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肌卫星细胞</a:t>
            </a:r>
            <a:endParaRPr lang="en-US" altLang="zh-CN" sz="2000" b="0" i="0" spc="-5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分化为肌细胞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，从蛋白质水平分析，细胞分化是蛋白质种类、数量发生改变的结果，D正确。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5_1#eb20d34cd?pid=4ea12ad1f&amp;color=0,0,0&amp;vtp=1&amp;bt=1&amp;bbb=1&amp;hb=1"/>
              <p:cNvSpPr/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［湖南邵阳2025月考］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细胞凋亡的典型事件：细胞膜上的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（一种带负电荷的磷脂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主要存在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于细胞膜内表面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）从细胞膜内表面转移到细胞膜外表面；线粒体膜两侧的离子分布发生变化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粒体膜电位丧失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；参与有氧呼吸第三阶段的细胞色素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释放出来；细胞核浓缩，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断裂等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列推测错误的是(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5_1#eb20d34cd?pid=4ea12ad1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402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6_1#eb20d34cd.bracket?pid=4ea12ad1f&amp;color=0,0,0&amp;vpa=5&amp;vtp=1"/>
          <p:cNvSpPr/>
          <p:nvPr/>
        </p:nvSpPr>
        <p:spPr>
          <a:xfrm>
            <a:off x="2700401" y="23436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5_2#eb20d34cd.choices?pid=4ea12ad1f&amp;color=0,0,0&amp;vtp=1&amp;bbb=1"/>
              <p:cNvSpPr/>
              <p:nvPr/>
            </p:nvSpPr>
            <p:spPr>
              <a:xfrm>
                <a:off x="722376" y="28470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A.由于细胞正常代谢活动受损或中断引起的细胞损伤和死亡，不属于细胞凋亡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.从呼吸速率变化的角度分析，衰老细胞与凋亡细胞并不相同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.细胞膜外表面的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含量和细胞中的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数量均可作为细胞是否发生凋亡的依据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.从细胞凋亡角度看，细胞不受限制的增殖可能是细胞的凋亡受阻所致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5_2#eb20d34cd.choices?pid=4ea12ad1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47062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7_1#eb20d34cd?pid=4ea12ad1f&amp;color=0,0,0&amp;vtp=1&amp;bt=1&amp;bbb=1&amp;hb=1"/>
              <p:cNvSpPr/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由于细胞正常代谢活动受损或中断引起的细胞损伤和死亡，属于细胞坏死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不属于细胞凋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，A正确；凋亡的细胞和衰老的细胞呼吸速率均降低，B错误；凋亡的细胞中细胞膜上的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一种带负电荷的磷脂，主要存在于细胞膜内表面）从细胞膜内表面转移到细胞膜外表面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核浓缩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断裂，因此细胞膜外表面的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含量和细胞中的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数量均可用来判断细胞是否发生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凋亡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，C正确；从细胞凋亡角度看，细胞不受限制的增殖，可能是细胞的凋亡受阻所致，D正确。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7_1#eb20d34cd?pid=4ea12ad1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821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8_1#7b44b43dc?pid=4ea12ad1f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［河北张家口2024高一上期末统考］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我国科学家筛选鉴定出能促进细胞衰老的基因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——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组蛋白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乙酰转移酶编码基因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𝑘𝑎𝑡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8_1#7b44b43dc?pid=4ea12ad1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r="-372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9_1#7b44b43dc.bracket?pid=4ea12ad1f&amp;color=0,0,0&amp;vpa=6&amp;vtp=1"/>
          <p:cNvSpPr/>
          <p:nvPr/>
        </p:nvSpPr>
        <p:spPr>
          <a:xfrm>
            <a:off x="6016689" y="14292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8_2#7b44b43dc.choices?pid=4ea12ad1f&amp;color=0,0,0&amp;vtp=1&amp;bbb=1"/>
              <p:cNvSpPr/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A.衰老细胞的细胞核体积增大，端粒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序列逐渐向外延长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.高度分化的神经细胞衰老前后，代谢速率和分裂速率都由快变慢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.衰老细胞中呼吸酶的活性降低，组蛋白乙酰转移酶的活性升高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𝑘𝑎𝑡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基因失活会促进细胞衰老，缩短实验动物的寿命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8_2#7b44b43dc.choices?pid=4ea12ad1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0_1#7b44b43dc?pid=4ea12ad1f&amp;color=0,0,0&amp;vtp=1&amp;bt=1&amp;bbb=1&amp;hb=1"/>
              <p:cNvSpPr/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衰老细胞的细胞核体积增大；根据端粒学说，细胞衰老是端粒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序列被“截”短后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粒内侧正常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序列受到损伤导致的，A错误。细胞衰老会引起代谢速率变慢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高度分化的神经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细胞不再进行细胞分裂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，B错误。衰老细胞呼吸酶的活性降低，呼吸速度减慢，据题意可知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组蛋白乙酰转移酶的活性升高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𝑘𝑎𝑡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基因能促进细胞衰老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推测该基因失活会延缓细胞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，有助于延长实验动物的寿命，D错误。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0_1#7b44b43dc?pid=4ea12ad1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1_1#d1005a00f?pid=4ea12ad1f&amp;color=0,0,0&amp;vtp=1&amp;bt=1&amp;bbb=1&amp;hb=1"/>
              <p:cNvSpPr/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［广东实验中学2025高一下开学考］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在某次临床治疗中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科学家从一位几乎失明的女性体内获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取高度分化的体细胞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，将其诱导为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iPS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细胞（类似胚胎干细胞），然后继续培养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iPS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细胞获得角膜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，移植到这位女性的左眼上，患者术后视力恢复到可阅读书籍的程度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下列叙述不正确的是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1_1#d1005a00f?pid=4ea12ad1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402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2_1#d1005a00f.bracket?pid=4ea12ad1f&amp;color=0,0,0&amp;vpa=7&amp;vtp=1"/>
          <p:cNvSpPr/>
          <p:nvPr/>
        </p:nvSpPr>
        <p:spPr>
          <a:xfrm>
            <a:off x="922401" y="23436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1_2#d1005a00f.choices?pid=4ea12ad1f&amp;color=0,0,0&amp;vtp=1&amp;bbb=1"/>
              <p:cNvSpPr/>
              <p:nvPr/>
            </p:nvSpPr>
            <p:spPr>
              <a:xfrm>
                <a:off x="722376" y="28470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iPS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细胞的分裂、分化能力高于高度分化的体细胞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iPS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细胞与角膜组织细胞中表达的基因完全不同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.培养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iPS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细胞获得角膜组织经过了细胞分化过程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iPS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细胞有望解决器官移植供体短缺等问题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1_2#d1005a00f.choices?pid=4ea12ad1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47062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3_1#d1005a00f?pid=4ea12ad1f&amp;color=0,0,0&amp;vtp=1&amp;bt=1&amp;bbb=1&amp;hb=1"/>
              <p:cNvSpPr/>
              <p:nvPr/>
            </p:nvSpPr>
            <p:spPr>
              <a:xfrm>
                <a:off x="722376" y="972000"/>
                <a:ext cx="10753344" cy="1981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iPS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细胞类似胚胎干细胞，分化程度较低，其分裂、分化能力高于高度分化的体细胞，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iPS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细胞与角膜组织细胞中表达的基因不完全相同，B错误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iPS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细胞类似胚胎干细胞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角膜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细胞具有特定的形态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、结构和功能，培养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iPS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细胞获得角膜组织经过了细胞分化过程，C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2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iPS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细胞可培养出所需的组织器官，有望解决器官移植供体短缺等问题，D正确。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3_1#d1005a00f?pid=4ea12ad1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81200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4_1#ec4cbd7cd?pid=4ea12ad1f&amp;color=0,0,0&amp;vtp=1&amp;bt=1&amp;bbb=1&amp;hb=1"/>
              <p:cNvSpPr/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［黑龙江龙东地区五校2024高一上期末联考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在细胞周期中有一系列的检验点对细胞增殖进行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严密监控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，确保细胞增殖有序进行。细胞周期蛋白与蛋白激酶结合形成复合物后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会调控细胞由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期进入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期进入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期等过程（注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间期分为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期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——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合成前期，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期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——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成期，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期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——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合成后期；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期——细胞分裂期）。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下列相关叙述错误的是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4_1#ec4cbd7cd?pid=4ea12ad1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402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5_1#ec4cbd7cd.bracket?pid=4ea12ad1f&amp;color=0,0,0&amp;vpa=8&amp;vtp=1"/>
          <p:cNvSpPr/>
          <p:nvPr/>
        </p:nvSpPr>
        <p:spPr>
          <a:xfrm>
            <a:off x="9902889" y="23436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24_2#ec4cbd7cd.choices?pid=4ea12ad1f&amp;color=0,0,0&amp;vtp=1&amp;bbb=1"/>
          <p:cNvSpPr/>
          <p:nvPr/>
        </p:nvSpPr>
        <p:spPr>
          <a:xfrm>
            <a:off x="722376" y="2808928"/>
            <a:ext cx="10753344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A.影响蛋白激酶活性可能会影响细胞周期的长短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.抑制相关细胞周期蛋白的表达会影响细胞内染色质螺旋化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.在细胞周期的不同阶段，各种细胞周期蛋白与蛋白激酶表达强度相同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.细胞周期某检验点异常可能使细胞不能分裂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382d99695.fixed?pid=1df7f91f8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</a:t>
            </a:r>
            <a:endParaRPr lang="en-US" altLang="zh-CN" sz="7200" dirty="0"/>
          </a:p>
        </p:txBody>
      </p:sp>
      <p:sp>
        <p:nvSpPr>
          <p:cNvPr id="3" name="C_3#382d99695.fixed?pid=1df7f91f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第6章素养检测</a:t>
            </a:r>
            <a:endParaRPr lang="en-US" altLang="zh-CN" sz="4400" dirty="0"/>
          </a:p>
        </p:txBody>
      </p:sp>
      <p:pic>
        <p:nvPicPr>
          <p:cNvPr id="4" name="C_3#382d99695.fixed?pid=1df7f91f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382d99695.fixed?pid=1df7f91f8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刷速度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6_1#ec4cbd7cd?pid=4ea12ad1f&amp;color=0,0,0&amp;vtp=1&amp;bt=1&amp;bbb=1&amp;hb=1"/>
              <p:cNvSpPr/>
              <p:nvPr/>
            </p:nvSpPr>
            <p:spPr>
              <a:xfrm>
                <a:off x="722376" y="972000"/>
                <a:ext cx="10753344" cy="2768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依题意可知，影响蛋白激酶活性会影响对细胞周期的调控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可能使细胞不能顺利进入下一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，故会影响细胞周期的长短，A正确；某些细胞周期蛋白与蛋白激酶结合形成复合物后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调控细胞由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期进入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期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期会发生染色质的螺旋化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故抑制相关细胞周期蛋白的表达会影响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细胞内染色质螺旋化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，B正确；在细胞周期的不同阶段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各种细胞周期蛋白与蛋白激酶的含量不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一定相同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，即其表达强度不一定相同，C错误；细胞周期某检验点异常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细胞可能不能顺利进入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下一时期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，导致细胞不能正常分裂，D正确。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6_1#ec4cbd7cd?pid=4ea12ad1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686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7_1#0c1a6b275?sp=1&amp;pid=4ea12ad1f&amp;color=0,0,0&amp;vtp=1&amp;bt=1&amp;bbb=1&amp;hb=1"/>
              <p:cNvSpPr/>
              <p:nvPr/>
            </p:nvSpPr>
            <p:spPr>
              <a:xfrm>
                <a:off x="722376" y="972000"/>
                <a:ext cx="10753344" cy="228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［天津南开中学2024高一上调研］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真核细胞在分裂间期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染色体完成复制后产生的姐妹染色单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体会保持相互黏附状态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，在分裂期才会分离并平均分配到子细胞中。黏连蛋白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姐妹染色单体之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间的连接蛋白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）的水解是分离姐妹染色单体的关键，分离酶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SEP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是水解黏连蛋白的关键酶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它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的活性被严格调控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。图a、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分别表示细胞分裂过程中不同时期细胞内发生的变化以及对应细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胞内某些化合物含量的变化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下列说法错误的是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7_1#0c1a6b275?sp=1&amp;pid=4ea12ad1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86000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402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8_1#0c1a6b275.bracket?pid=4ea12ad1f&amp;color=0,0,0&amp;vpa=9&amp;vtp=1"/>
          <p:cNvSpPr/>
          <p:nvPr/>
        </p:nvSpPr>
        <p:spPr>
          <a:xfrm>
            <a:off x="6256401" y="28008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27_2#0c1a6b275?htil=2&amp;pid=4ea12ad1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26648" y="3393128"/>
            <a:ext cx="4572000" cy="236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7_3#0c1a6b275.choices?htil=2&amp;pid=4ea12ad1f&amp;color=0,0,0&amp;vtp=1&amp;bbb=1&amp;hb=1"/>
              <p:cNvSpPr/>
              <p:nvPr/>
            </p:nvSpPr>
            <p:spPr>
              <a:xfrm>
                <a:off x="722376" y="3304262"/>
                <a:ext cx="6044184" cy="2781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A.图a时期，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SEP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紧密结合，阻止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SEP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水解黏连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.图b时期，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APC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含量上升，使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SCR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分解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.与图b时期相比，图c时期染色体和核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数目均加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SEP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的活性被抑制，姐妹染色单体可能无法分离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27_3#0c1a6b275.choices?htil=2&amp;pid=4ea12ad1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04262"/>
                <a:ext cx="6044184" cy="2781300"/>
              </a:xfrm>
              <a:prstGeom prst="rect">
                <a:avLst/>
              </a:prstGeom>
              <a:blipFill rotWithShape="1">
                <a:blip r:embed="rId3"/>
                <a:stretch>
                  <a:fillRect l="-6" t="-13" r="-662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9_1#0c1a6b275?pid=4ea12ad1f&amp;color=0,0,0&amp;vtp=1&amp;bt=1&amp;bbb=1&amp;hb=1"/>
              <p:cNvSpPr/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由题图可知，图a时期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SEP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紧密结合，阻止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SEP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水解黏连蛋白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阻止姐妹染色单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体分离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，A正确；图b时期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APC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含量上升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APC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结合，使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SCR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分解，B正确；图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时期对应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有丝分裂后期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，与图b时期（中期）相比，染色体数目加倍，核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数目不变，C错误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由题干可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，黏连蛋白的水解是分离姐妹染色单体的关键，分离酶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SEP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是水解黏连蛋白的关键酶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SEP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的活性被抑制，姐妹染色单体可能无法分离，D正确。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9_1#0c1a6b275?pid=4ea12ad1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998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4_1#4c4ee75ee?pid=bce36cc94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（2）图中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细胞发生的物质变化是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；图中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时期开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始出现染色体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35_1#4c4ee75ee.blank?pid=bce36cc94&amp;color=0,0,0&amp;vpa=11&amp;vtp=1&amp;bbb=1"/>
              <p:cNvSpPr/>
              <p:nvPr/>
            </p:nvSpPr>
            <p:spPr>
              <a:xfrm>
                <a:off x="4603814" y="1012952"/>
                <a:ext cx="4779963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完成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𝐃𝐍𝐀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分子的复制和有关蛋白质的合成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" name="QB_6_AN.35_1#4c4ee75ee.blank?pid=bce36cc94&amp;color=0,0,0&amp;vpa=1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3814" y="1012952"/>
                <a:ext cx="4779963" cy="317500"/>
              </a:xfrm>
              <a:prstGeom prst="rect">
                <a:avLst/>
              </a:prstGeom>
              <a:blipFill rotWithShape="1">
                <a:blip r:embed="rId1"/>
                <a:stretch>
                  <a:fillRect l="-1" t="-3640" r="8" b="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_AN.36_1#4c4ee75ee.blank?pid=bce36cc94&amp;color=0,0,0&amp;vpa=12&amp;vtp=1"/>
          <p:cNvSpPr/>
          <p:nvPr/>
        </p:nvSpPr>
        <p:spPr>
          <a:xfrm>
            <a:off x="10179114" y="931164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37_1#4c4ee75ee?pid=bce36cc94&amp;color=0,0,0&amp;vtp=1&amp;bt=1&amp;bbb=1&amp;hb=1"/>
              <p:cNvSpPr/>
              <p:nvPr/>
            </p:nvSpPr>
            <p:spPr>
              <a:xfrm>
                <a:off x="722376" y="1892300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图中A为分裂间期，主要发生的物质变化是完成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复制及有关蛋白质的合成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有丝分裂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前期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（对应图中B）开始出现染色体。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6_AS.37_1#4c4ee75ee?pid=bce36cc9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2300"/>
                <a:ext cx="10753344" cy="965200"/>
              </a:xfrm>
              <a:prstGeom prst="rect">
                <a:avLst/>
              </a:prstGeom>
              <a:blipFill rotWithShape="1">
                <a:blip r:embed="rId2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38_1#9cb0c6ec4?pid=bce36cc94&amp;color=0,0,0&amp;vtp=1&amp;bt=1&amp;bbb=1"/>
              <p:cNvSpPr/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（3）图中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E</m:t>
                    </m:r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表示有丝分裂的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，染色体数∶核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数为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38_1#9cb0c6ec4?pid=bce36cc9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blipFill rotWithShape="1">
                <a:blip r:embed="rId1"/>
                <a:stretch>
                  <a:fillRect l="-4" t="-59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39_1#9cb0c6ec4.blank?pid=bce36cc94&amp;color=0,0,0&amp;vpa=13&amp;vtp=1"/>
          <p:cNvSpPr/>
          <p:nvPr/>
        </p:nvSpPr>
        <p:spPr>
          <a:xfrm>
            <a:off x="3821176" y="931164"/>
            <a:ext cx="438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后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40_1#9cb0c6ec4.blank?pid=bce36cc94&amp;color=0,0,0&amp;vpa=14&amp;vtp=1&amp;bbb=1"/>
              <p:cNvSpPr/>
              <p:nvPr/>
            </p:nvSpPr>
            <p:spPr>
              <a:xfrm>
                <a:off x="7374002" y="1020000"/>
                <a:ext cx="544005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6_AN.40_1#9cb0c6ec4.blank?pid=bce36cc94&amp;color=0,0,0&amp;vpa=1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4002" y="1020000"/>
                <a:ext cx="544005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70" t="-60" r="35" b="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41_1#9cb0c6ec4?pid=bce36cc94&amp;color=0,0,0&amp;vtp=1&amp;bt=1&amp;bbb=1&amp;hb=1"/>
              <p:cNvSpPr/>
              <p:nvPr/>
            </p:nvSpPr>
            <p:spPr>
              <a:xfrm>
                <a:off x="722376" y="1363853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表示后期，此时姐妹染色单体分离，一条染色体上只有一个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，所以染色体数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∶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6_AS.41_1#9cb0c6ec4?pid=bce36cc9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3853"/>
                <a:ext cx="10753344" cy="965200"/>
              </a:xfrm>
              <a:prstGeom prst="rect">
                <a:avLst/>
              </a:prstGeom>
              <a:blipFill rotWithShape="1">
                <a:blip r:embed="rId3"/>
                <a:stretch>
                  <a:fillRect l="-4" t="-53" r="-726" b="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42_1#0a0dbf630?pid=bce36cc94&amp;color=0,0,0&amp;vtp=1&amp;bt=1&amp;bbb=1&amp;hb=1"/>
              <p:cNvSpPr/>
              <p:nvPr/>
            </p:nvSpPr>
            <p:spPr>
              <a:xfrm>
                <a:off x="722376" y="969264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（4）此细胞分裂结束后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子细胞内有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条染色体，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有丝分裂的意义是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endParaRPr lang="en-US" altLang="zh-CN" sz="2000" i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____________________________________________________________________________________</a:t>
                </a:r>
                <a:endParaRPr lang="en-US" altLang="zh-CN" sz="2000" i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42_1#0a0dbf630?pid=bce36cc9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461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43_1#0a0dbf630.blank?pid=bce36cc94&amp;color=0,0,0&amp;vpa=15&amp;vtp=1"/>
          <p:cNvSpPr/>
          <p:nvPr/>
        </p:nvSpPr>
        <p:spPr>
          <a:xfrm>
            <a:off x="4932426" y="931164"/>
            <a:ext cx="34131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2000" dirty="0"/>
          </a:p>
        </p:txBody>
      </p:sp>
      <p:sp>
        <p:nvSpPr>
          <p:cNvPr id="4" name="QB_6_AN.44_1#0a0dbf630.blank?pid=bce36cc94&amp;color=0,0,0&amp;vpa=16&amp;vtp=1"/>
          <p:cNvSpPr/>
          <p:nvPr/>
        </p:nvSpPr>
        <p:spPr>
          <a:xfrm>
            <a:off x="6583426" y="931164"/>
            <a:ext cx="34131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N.45_1#0a0dbf630.blank?pid=bce36cc94&amp;color=0,0,0&amp;vpa=17&amp;vtp=1&amp;bbb=1&amp;hb=1"/>
              <p:cNvSpPr/>
              <p:nvPr/>
            </p:nvSpPr>
            <p:spPr>
              <a:xfrm>
                <a:off x="722377" y="931164"/>
                <a:ext cx="10749631" cy="13716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                   </a:t>
                </a: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</a:t>
                </a:r>
                <a:endParaRPr lang="en-US" altLang="zh-CN" sz="2000" b="1" i="0" smtClean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亲代细胞的染色体经过复制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（关键是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𝐃𝐍𝐀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的复制）之后，精确地平均分配到两个子细胞中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在细</a:t>
                </a:r>
                <a:endParaRPr lang="en-US" altLang="zh-CN" sz="2000" b="1" i="0" smtClean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胞的亲代和子代之间保持了遗传的稳定性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B_6_AN.45_1#0a0dbf630.blank?pid=bce36cc94&amp;color=0,0,0&amp;vpa=1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931164"/>
                <a:ext cx="10749631" cy="1371600"/>
              </a:xfrm>
              <a:prstGeom prst="rect">
                <a:avLst/>
              </a:prstGeom>
              <a:blipFill rotWithShape="1">
                <a:blip r:embed="rId2"/>
                <a:stretch>
                  <a:fillRect l="-4" t="-19" r="1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46_1#0a0dbf630?pid=bce36cc94&amp;color=0,0,0&amp;vtp=1&amp;bt=1&amp;bbb=1&amp;hb=1"/>
              <p:cNvSpPr/>
              <p:nvPr/>
            </p:nvSpPr>
            <p:spPr>
              <a:xfrm>
                <a:off x="722376" y="23495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此细胞分裂结束后，子细胞内染色体、核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的数目和亲代一致，含4条染色体，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个核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分子。有丝分裂的意义是将亲代细胞的染色体经过复制（关键是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的复制）之后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精确地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平均分配到两个子细胞中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，在细胞的亲代和子代之间保持了遗传的稳定性。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6" name="QB_6_AS.46_1#0a0dbf630?pid=bce36cc9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49500"/>
                <a:ext cx="10753344" cy="1384300"/>
              </a:xfrm>
              <a:prstGeom prst="rect">
                <a:avLst/>
              </a:prstGeom>
              <a:blipFill rotWithShape="1">
                <a:blip r:embed="rId3"/>
                <a:stretch>
                  <a:fillRect l="-4" r="-1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7_1#936c7bca5?sp=1&amp;pid=6dea73dbd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11.世界上首个体细胞克隆猴在我国诞生，这是科学家首次成功地克隆出非人灵长类动物。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可能发生如图所示的过程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5_BD.47_2#936c7bca5?pid=6dea73db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4136" y="2021528"/>
            <a:ext cx="5449824" cy="2651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48_1#59eed0652?pid=936c7bca5&amp;color=0,0,0&amp;mp=1&amp;vtp=1&amp;bt=1&amp;bbb=1&amp;hb=1"/>
              <p:cNvSpPr/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（1）假设细胞A内的染色体数为54条，则动物个体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的正常体细胞中的染色体数为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在有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丝分裂中期染色体数与核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分子数之比为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48_1#59eed0652?pid=936c7bca5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r="-939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49_1#59eed0652.blank?pid=936c7bca5&amp;color=0,0,0&amp;mp=1&amp;vpa=18&amp;vtp=1&amp;bbb=1"/>
          <p:cNvSpPr/>
          <p:nvPr/>
        </p:nvSpPr>
        <p:spPr>
          <a:xfrm>
            <a:off x="9909239" y="931164"/>
            <a:ext cx="498475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54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50_1#59eed0652.blank?pid=936c7bca5&amp;color=0,0,0&amp;mp=1&amp;vpa=19&amp;vtp=1&amp;bbb=1"/>
              <p:cNvSpPr/>
              <p:nvPr/>
            </p:nvSpPr>
            <p:spPr>
              <a:xfrm>
                <a:off x="5589651" y="1479486"/>
                <a:ext cx="544005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6_AN.50_1#59eed0652.blank?pid=936c7bca5&amp;color=0,0,0&amp;mp=1&amp;vpa=1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9651" y="1479486"/>
                <a:ext cx="544005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70" t="-180" r="35" b="1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51_1#59eed0652?pid=936c7bca5&amp;color=0,0,0&amp;vtp=1&amp;bbb=1&amp;hb=1"/>
              <p:cNvSpPr/>
              <p:nvPr/>
            </p:nvSpPr>
            <p:spPr>
              <a:xfrm>
                <a:off x="722376" y="18923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动物个体D是由重组细胞C发育而来，而重组细胞C中的染色体来源于细胞A，因此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动物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D的正常体细胞中的染色体数为54条。在有丝分裂中期，染色体数与核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分子数之比为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6_AS.51_1#59eed0652?pid=936c7bca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2300"/>
                <a:ext cx="10753344" cy="1384300"/>
              </a:xfrm>
              <a:prstGeom prst="rect">
                <a:avLst/>
              </a:prstGeom>
              <a:blipFill rotWithShape="1">
                <a:blip r:embed="rId3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2_1#e6f26e5e6?pid=936c7bca5&amp;color=0,0,0&amp;vtp=1&amp;bt=1&amp;bbb=1&amp;hb=1"/>
          <p:cNvSpPr/>
          <p:nvPr/>
        </p:nvSpPr>
        <p:spPr>
          <a:xfrm>
            <a:off x="722376" y="969264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（2）经过③过程产生了形态、结构、生理功能不同的细胞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原因是不同细胞中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的表达情况不同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。若细胞A发生过程②，细胞分裂加快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细胞周期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延长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 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缩短”或“不变”）。</a:t>
            </a:r>
            <a:endParaRPr lang="en-US" altLang="zh-CN" sz="2000" dirty="0"/>
          </a:p>
        </p:txBody>
      </p:sp>
      <p:sp>
        <p:nvSpPr>
          <p:cNvPr id="3" name="QB_6_AN.53_1#e6f26e5e6.blank?pid=936c7bca5&amp;color=0,0,0&amp;vpa=20&amp;vtp=1&amp;bbb=1&amp;hb=1"/>
          <p:cNvSpPr/>
          <p:nvPr/>
        </p:nvSpPr>
        <p:spPr>
          <a:xfrm>
            <a:off x="722377" y="93116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   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遗传信息</a:t>
            </a:r>
            <a:endParaRPr lang="en-US" altLang="zh-CN" sz="2000" b="1" i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或基因）</a:t>
            </a:r>
            <a:endParaRPr lang="en-US" altLang="zh-CN" sz="2000" dirty="0"/>
          </a:p>
        </p:txBody>
      </p:sp>
      <p:sp>
        <p:nvSpPr>
          <p:cNvPr id="4" name="QB_6_AN.54_1#e6f26e5e6.blank?pid=936c7bca5&amp;color=0,0,0&amp;vpa=21&amp;vtp=1&amp;bbb=1"/>
          <p:cNvSpPr/>
          <p:nvPr/>
        </p:nvSpPr>
        <p:spPr>
          <a:xfrm>
            <a:off x="9420289" y="138836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缩短</a:t>
            </a:r>
            <a:endParaRPr lang="en-US" altLang="zh-CN" sz="2000" dirty="0"/>
          </a:p>
        </p:txBody>
      </p:sp>
      <p:sp>
        <p:nvSpPr>
          <p:cNvPr id="5" name="QB_6_AS.55_1#e6f26e5e6?pid=936c7bca5&amp;color=0,0,0&amp;vtp=1&amp;bt=1&amp;bbb=1&amp;hb=1"/>
          <p:cNvSpPr/>
          <p:nvPr/>
        </p:nvSpPr>
        <p:spPr>
          <a:xfrm>
            <a:off x="722376" y="2395220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经过③过程产生了形态、结构、生理功能不同的细胞，即发生了细胞分化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细胞分化的原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因是遗传信息的表达情况不同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。若细胞A发生过程②（无限增殖）变成癌细胞，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与正常细胞相比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癌细胞分裂加快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，细胞周期缩短。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6_1#8c0ff1ab3?pid=936c7bca5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（3）通过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④⑤⑥⑦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过程可以说明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57_1#8c0ff1ab3.blank?pid=936c7bca5&amp;color=0,0,0&amp;vpa=22&amp;vtp=1&amp;bbb=1"/>
          <p:cNvSpPr/>
          <p:nvPr/>
        </p:nvSpPr>
        <p:spPr>
          <a:xfrm>
            <a:off x="4437126" y="931164"/>
            <a:ext cx="4756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已分化的动物体细胞的细胞核具有全能性</a:t>
            </a:r>
            <a:endParaRPr lang="en-US" altLang="zh-CN" sz="2000" dirty="0"/>
          </a:p>
        </p:txBody>
      </p:sp>
      <p:sp>
        <p:nvSpPr>
          <p:cNvPr id="4" name="QB_6_AS.58_1#8c0ff1ab3?pid=936c7bca5&amp;color=0,0,0&amp;vtp=1&amp;bt=1&amp;bbb=1&amp;hb=1"/>
          <p:cNvSpPr/>
          <p:nvPr/>
        </p:nvSpPr>
        <p:spPr>
          <a:xfrm>
            <a:off x="722376" y="1409573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④⑤⑥⑦过程为取出细胞A的细胞核，移植到去核的卵母细胞B中，形成重组细胞C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进而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发育形成动物个体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D，这说明已分化的动物体细胞的细胞核具有全能性。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799708878?pid=382d99695&amp;color=0,0,0&amp;vtp=1&amp;bt=1&amp;bbb=1"/>
          <p:cNvSpPr/>
          <p:nvPr/>
        </p:nvSpPr>
        <p:spPr>
          <a:xfrm>
            <a:off x="722376" y="969264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建议用时：40分钟</a:t>
            </a:r>
            <a:endParaRPr lang="en-US" altLang="zh-CN" sz="2000" dirty="0"/>
          </a:p>
        </p:txBody>
      </p:sp>
      <p:sp>
        <p:nvSpPr>
          <p:cNvPr id="3" name="QC_5_BD.1_1#aede4bdc7?pid=4ea12ad1f&amp;color=0,0,0&amp;vtp=1&amp;bbb=1"/>
          <p:cNvSpPr/>
          <p:nvPr/>
        </p:nvSpPr>
        <p:spPr>
          <a:xfrm>
            <a:off x="722376" y="1472218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［山西太原2025高一上月考］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下列关于观察植物细胞有丝分裂实验的叙述，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2_1#aede4bdc7.bracket?pid=4ea12ad1f&amp;color=0,0,0&amp;vpa=1&amp;vtp=1"/>
          <p:cNvSpPr/>
          <p:nvPr/>
        </p:nvSpPr>
        <p:spPr>
          <a:xfrm>
            <a:off x="10772839" y="1472218"/>
            <a:ext cx="385763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2#aede4bdc7.choices?pid=4ea12ad1f&amp;color=0,0,0&amp;vtp=1&amp;bbb=1&amp;hb=1"/>
              <p:cNvSpPr/>
              <p:nvPr/>
            </p:nvSpPr>
            <p:spPr>
              <a:xfrm>
                <a:off x="722376" y="1908971"/>
                <a:ext cx="10753344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A.用质量分数为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的盐酸和体积分数为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的酒精混合液解离根尖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目的是使组织中的细胞相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互分离开来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.解离后漂洗是为了洗去根尖上的解离液，防止解离过度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.制片时先将根尖弄碎，盖上盖玻片，再用拇指轻压可使细胞分散开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.看到一个前期细胞时，要注意观察它进入中期、后期、末期的过程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_2#aede4bdc7.choices?pid=4ea12ad1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08971"/>
                <a:ext cx="10753344" cy="2324100"/>
              </a:xfrm>
              <a:prstGeom prst="rect">
                <a:avLst/>
              </a:prstGeom>
              <a:blipFill rotWithShape="1">
                <a:blip r:embed="rId1"/>
                <a:stretch>
                  <a:fillRect l="-4" t="-7" r="-242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9_1#6b5fc3fe3?pid=936c7bca5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（4）①过程形成的细胞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细胞核发生的变化有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</a:t>
            </a:r>
            <a:endParaRPr lang="en-US" altLang="zh-CN" sz="20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60_1#6b5fc3fe3.blank?pid=936c7bca5&amp;color=0,0,0&amp;vpa=23&amp;vtp=1&amp;bbb=1&amp;hb=1"/>
          <p:cNvSpPr/>
          <p:nvPr/>
        </p:nvSpPr>
        <p:spPr>
          <a:xfrm>
            <a:off x="722377" y="93116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细胞核体积增大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，核膜内折，染色质收缩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染色</a:t>
            </a:r>
            <a:endParaRPr lang="en-US" altLang="zh-CN" sz="2000" b="1" i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加深</a:t>
            </a:r>
            <a:endParaRPr lang="en-US" altLang="zh-CN" sz="2000" dirty="0"/>
          </a:p>
        </p:txBody>
      </p:sp>
      <p:sp>
        <p:nvSpPr>
          <p:cNvPr id="4" name="QB_6_AS.61_1#6b5fc3fe3?pid=936c7bca5&amp;color=0,0,0&amp;vtp=1&amp;bt=1&amp;bbb=1&amp;hb=1"/>
          <p:cNvSpPr/>
          <p:nvPr/>
        </p:nvSpPr>
        <p:spPr>
          <a:xfrm>
            <a:off x="722376" y="193802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①过程为细胞衰老的过程，细胞衰老过程中细胞核体积增大，核膜内折，染色质收缩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染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色加深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2_1#64a89b023?pid=936c7bca5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（5）以前用于实验的动物主要是老鼠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猴比老鼠更适合用作研究人类疾病和进行药物实验的模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型动物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原因是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与普通猴相比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克隆猴作实验动物模型的优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点是</a:t>
            </a:r>
            <a:r>
              <a:rPr lang="en-US" altLang="zh-CN" sz="20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减少了对实验的干扰，实验结果更可信。</a:t>
            </a:r>
            <a:endParaRPr lang="en-US" altLang="zh-CN" sz="2000" dirty="0"/>
          </a:p>
        </p:txBody>
      </p:sp>
      <p:sp>
        <p:nvSpPr>
          <p:cNvPr id="3" name="QB_6_AN.63_1#64a89b023.blank?pid=936c7bca5&amp;color=0,0,0&amp;vpa=24&amp;vtp=1&amp;bbb=1"/>
          <p:cNvSpPr/>
          <p:nvPr/>
        </p:nvSpPr>
        <p:spPr>
          <a:xfrm>
            <a:off x="2509901" y="1391100"/>
            <a:ext cx="374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猴与人在进化上的亲缘关系更近</a:t>
            </a:r>
            <a:endParaRPr lang="en-US" altLang="zh-CN" sz="2000" dirty="0"/>
          </a:p>
        </p:txBody>
      </p:sp>
      <p:sp>
        <p:nvSpPr>
          <p:cNvPr id="4" name="QB_6_AN.64_1#64a89b023.blank?pid=936c7bca5&amp;color=0,0,0&amp;vpa=25&amp;vtp=1&amp;bbb=1"/>
          <p:cNvSpPr/>
          <p:nvPr/>
        </p:nvSpPr>
        <p:spPr>
          <a:xfrm>
            <a:off x="1239901" y="1848300"/>
            <a:ext cx="247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克隆猴遗传物质相同</a:t>
            </a:r>
            <a:endParaRPr lang="en-US" altLang="zh-CN" sz="2000" dirty="0"/>
          </a:p>
        </p:txBody>
      </p:sp>
      <p:sp>
        <p:nvSpPr>
          <p:cNvPr id="5" name="QB_6_AS.65_1#64a89b023?pid=936c7bca5&amp;color=0,0,0&amp;vtp=1&amp;bt=1&amp;bbb=1&amp;hb=1"/>
          <p:cNvSpPr/>
          <p:nvPr/>
        </p:nvSpPr>
        <p:spPr>
          <a:xfrm>
            <a:off x="722376" y="2397448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以前用于实验的动物主要是老鼠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猴比老鼠更适合用作研究人类疾病和进行药物实验的模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型动物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，其原因是猴与人在进化上的亲缘关系更近。与普通猴相比，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克隆猴是经无性生殖产生的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其作实验动物模型的优点是克隆猴遗传物质相同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，减少了对实验的干扰，实验结果更可信。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6_1#19f82f226?sp=1&amp;pid=6dea73dbd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［湖北武汉洪山高级中学2025高一上月考］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连续分裂的细胞染色体呈周期性变化（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如图甲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处于细胞周期不同时期的细胞核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含量也不同（如图乙）；为探究中药地黄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对肝癌细胞增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殖的影响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，用含不同浓度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Rg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的培养液培养肝癌细胞，结果如图丙所示。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66_1#19f82f226?sp=1&amp;pid=6dea73db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1382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66_3#19f82f226?iti=1&amp;htil=1&amp;pid=6dea73db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4792" y="2972504"/>
            <a:ext cx="1499616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5_BD.66_4#19f82f226?iti=2&amp;htil=1&amp;pid=6dea73db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1768" y="2643320"/>
            <a:ext cx="2185416" cy="191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O_5_BD.66_5#19f82f226?iti=3&amp;htil=1&amp;pid=6dea73dbd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5048" y="2478728"/>
            <a:ext cx="2578608" cy="20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O_5_BD.66_6#19f82f226?iti=1&amp;htil=1&amp;pid=6dea73dbd&amp;color=0,0,0&amp;vtp=1"/>
          <p:cNvSpPr/>
          <p:nvPr/>
        </p:nvSpPr>
        <p:spPr>
          <a:xfrm>
            <a:off x="2359025" y="4672272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O_5_BD.66_7#19f82f226?iti=2&amp;htil=1&amp;pid=6dea73dbd&amp;color=0,0,0&amp;vtp=1"/>
          <p:cNvSpPr/>
          <p:nvPr/>
        </p:nvSpPr>
        <p:spPr>
          <a:xfrm>
            <a:off x="5938901" y="4681416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8" name="QO_5_BD.66_8#19f82f226?iti=3&amp;htil=1&amp;pid=6dea73dbd&amp;color=0,0,0&amp;vtp=1"/>
          <p:cNvSpPr/>
          <p:nvPr/>
        </p:nvSpPr>
        <p:spPr>
          <a:xfrm>
            <a:off x="9518777" y="4681416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67_1#68f259273?pid=19f82f226&amp;color=0,0,0&amp;vtp=1&amp;bt=1&amp;bbb=1&amp;hb=1"/>
              <p:cNvSpPr/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肝癌细胞的细胞周期包括两个阶段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图甲中染色体呈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状态的细胞存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在于图乙所示的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填字母）细胞中，此时细胞中的染色体、染色单体和核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数目比为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67_1#68f259273?pid=19f82f22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r="-3159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68_1#68f259273.blank?pid=19f82f226&amp;color=0,0,0&amp;vpa=26&amp;vtp=1&amp;bbb=1"/>
          <p:cNvSpPr/>
          <p:nvPr/>
        </p:nvSpPr>
        <p:spPr>
          <a:xfrm>
            <a:off x="5453126" y="931164"/>
            <a:ext cx="221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分裂间期和分裂期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69_1#68f259273.blank?pid=19f82f226&amp;color=0,0,0&amp;vpa=27&amp;vtp=1&amp;bbb=1"/>
              <p:cNvSpPr/>
              <p:nvPr/>
            </p:nvSpPr>
            <p:spPr>
              <a:xfrm>
                <a:off x="2511488" y="1479486"/>
                <a:ext cx="252413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𝐜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6_AN.69_1#68f259273.blank?pid=19f82f226&amp;color=0,0,0&amp;vpa=2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1488" y="1479486"/>
                <a:ext cx="252413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25" t="-180" r="151" b="1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N.70_1#68f259273.blank?pid=19f82f226&amp;color=0,0,0&amp;vpa=28&amp;vtp=1&amp;bbb=1"/>
              <p:cNvSpPr/>
              <p:nvPr/>
            </p:nvSpPr>
            <p:spPr>
              <a:xfrm>
                <a:off x="10669652" y="1479486"/>
                <a:ext cx="805434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6_AN.70_1#68f259273.blank?pid=19f82f226&amp;color=0,0,0&amp;vpa=2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9652" y="1479486"/>
                <a:ext cx="805434" cy="317500"/>
              </a:xfrm>
              <a:prstGeom prst="rect">
                <a:avLst/>
              </a:prstGeom>
              <a:blipFill rotWithShape="1">
                <a:blip r:embed="rId3"/>
                <a:stretch>
                  <a:fillRect l="-47" t="-180" b="1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71_1#68f259273?pid=19f82f226&amp;color=0,0,0&amp;vtp=1&amp;bbb=1&amp;hb=1"/>
              <p:cNvSpPr/>
              <p:nvPr/>
            </p:nvSpPr>
            <p:spPr>
              <a:xfrm>
                <a:off x="722376" y="1892300"/>
                <a:ext cx="10753344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细胞周期分为两个阶段：分裂间期和分裂期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图甲中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b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表示染色体复制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发生在间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期）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d</m:t>
                        </m:r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表示前期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可表示中期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可表示后期、末期。图乙的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未复制的细胞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正在复制的细胞，对应间期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表示分裂期的细胞。图甲中呈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状态的细胞可出现在有丝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分裂中期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，属于图乙的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细胞（分裂期）；此时每条染色体上都含有姐妹染色单体，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所以染色体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染色单体和核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数目比为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6_AS.71_1#68f259273?pid=19f82f22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2300"/>
                <a:ext cx="10753344" cy="2324100"/>
              </a:xfrm>
              <a:prstGeom prst="rect">
                <a:avLst/>
              </a:prstGeom>
              <a:blipFill rotWithShape="1">
                <a:blip r:embed="rId4"/>
                <a:stretch>
                  <a:fillRect l="-4" r="-14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72_1#ffe52e805?pid=19f82f226&amp;color=0,0,0&amp;vtp=1&amp;bt=1&amp;bbb=1&amp;hb=1"/>
              <p:cNvSpPr/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（2）据图丙分析可得，地黄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对肝癌细胞增殖的影响是在一定范围内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</a:t>
                </a:r>
                <a:endParaRPr lang="en-US" altLang="zh-CN" sz="2000" i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72_1#ffe52e805?pid=19f82f22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r="-437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73_1#ffe52e805.blank?pid=19f82f226&amp;color=0,0,0&amp;vpa=29&amp;vtp=1&amp;bbb=1&amp;hb=1"/>
              <p:cNvSpPr/>
              <p:nvPr/>
            </p:nvSpPr>
            <p:spPr>
              <a:xfrm>
                <a:off x="722377" y="931164"/>
                <a:ext cx="10749631" cy="9144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     </a:t>
                </a: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地黄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𝐑𝐠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的浓度越</a:t>
                </a:r>
                <a:endParaRPr lang="en-US" altLang="zh-CN" sz="2000" b="1" i="0" smtClean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 smtClean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、处理时间越长，对肝癌细胞增殖的抑制作用越强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6_AN.73_1#ffe52e805.blank?pid=19f82f226&amp;color=0,0,0&amp;vpa=29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931164"/>
                <a:ext cx="10749631" cy="914400"/>
              </a:xfrm>
              <a:prstGeom prst="rect">
                <a:avLst/>
              </a:prstGeom>
              <a:blipFill rotWithShape="1">
                <a:blip r:embed="rId2"/>
                <a:stretch>
                  <a:fillRect l="-4" t="-28" r="1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74_1#ffe52e805?pid=19f82f226&amp;color=0,0,0&amp;vtp=1&amp;bt=1&amp;bbb=1&amp;hb=1"/>
              <p:cNvSpPr/>
              <p:nvPr/>
            </p:nvSpPr>
            <p:spPr>
              <a:xfrm>
                <a:off x="722376" y="18923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分析图丙可知，随着地黄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Rg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的浓度增加或培养时间增加，肝癌细胞增殖率均降低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即地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黄抑制了癌细胞的增殖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，且在一定范围内，地黄的浓度越高、处理时间越长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对肝癌细胞增殖的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抑制作用越强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6_AS.74_1#ffe52e805?pid=19f82f22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2300"/>
                <a:ext cx="10753344" cy="1384300"/>
              </a:xfrm>
              <a:prstGeom prst="rect">
                <a:avLst/>
              </a:prstGeom>
              <a:blipFill rotWithShape="1">
                <a:blip r:embed="rId3"/>
                <a:stretch>
                  <a:fillRect l="-4" r="-4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75_1#bdad3c238?sp=1&amp;pid=19f82f226&amp;color=0,0,0&amp;vtp=1&amp;bt=1&amp;bbb=1&amp;hb=1"/>
              <p:cNvSpPr/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（3）科研工作者发现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W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蛋白是调控细胞有丝分裂的关键蛋白，地黄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可通过影响其活性来影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响细胞周期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。研究人员将经同步化处理的某动物正常细胞群（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该细胞群处于同一细胞分裂时期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W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蛋白编码基因敲除的细胞群（该细胞群无法合成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蛋白）放入正常培养液中培养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一段时间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后采用特定方法对两组细胞的有丝分裂过程进行图像采集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，部分结果如图丁所示：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75_1#bdad3c238?sp=1&amp;pid=19f82f22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402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6_BD.75_2#bdad3c238?pid=19f82f22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432" y="2935928"/>
            <a:ext cx="5276088" cy="272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6_BD.75_3#bdad3c238?pid=19f82f226&amp;color=0,0,0&amp;vtp=1"/>
          <p:cNvSpPr/>
          <p:nvPr/>
        </p:nvSpPr>
        <p:spPr>
          <a:xfrm>
            <a:off x="722376" y="5793428"/>
            <a:ext cx="10753344" cy="4572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75_4#bdad3c238?pid=19f82f226&amp;color=0,0,0&amp;mp=1&amp;vtp=1&amp;bt=1&amp;bbb=1&amp;hb=1"/>
              <p:cNvSpPr/>
              <p:nvPr/>
            </p:nvSpPr>
            <p:spPr>
              <a:xfrm>
                <a:off x="722376" y="969264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由图可知，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时期细胞内染色体的主要行为变化是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</a:t>
                </a:r>
                <a:endParaRPr lang="en-US" altLang="zh-CN" sz="2000" i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蛋白对细胞周期的调控作用是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。综合上述研究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成果可得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，地黄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影响细胞周期的机制可能是</a:t>
                </a:r>
                <a:r>
                  <a:rPr lang="en-US" altLang="zh-CN" sz="20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填“促进”或“抑制”）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蛋白活性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调控细胞增殖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75_4#bdad3c238?pid=19f82f226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82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1004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76_1#bdad3c238.blank?pid=19f82f226&amp;color=0,0,0&amp;mp=1&amp;vpa=30&amp;vtp=1&amp;bbb=1&amp;hb=1"/>
          <p:cNvSpPr/>
          <p:nvPr/>
        </p:nvSpPr>
        <p:spPr>
          <a:xfrm>
            <a:off x="722377" y="93116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姐妹染色单体分开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成为两条子染色体并分别</a:t>
            </a:r>
            <a:endParaRPr lang="en-US" altLang="zh-CN" sz="2000" b="1" i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移向细胞两极</a:t>
            </a:r>
            <a:endParaRPr lang="en-US" altLang="zh-CN" sz="2000" dirty="0"/>
          </a:p>
        </p:txBody>
      </p:sp>
      <p:sp>
        <p:nvSpPr>
          <p:cNvPr id="4" name="QB_6_AN.77_1#bdad3c238.blank?pid=19f82f226&amp;color=0,0,0&amp;mp=1&amp;vpa=31&amp;vtp=1&amp;bbb=1"/>
          <p:cNvSpPr/>
          <p:nvPr/>
        </p:nvSpPr>
        <p:spPr>
          <a:xfrm>
            <a:off x="6172264" y="1388364"/>
            <a:ext cx="323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明显缩短前期到中期的时间</a:t>
            </a:r>
            <a:endParaRPr lang="en-US" altLang="zh-CN" sz="2000" dirty="0"/>
          </a:p>
        </p:txBody>
      </p:sp>
      <p:sp>
        <p:nvSpPr>
          <p:cNvPr id="5" name="QB_6_AN.78_1#bdad3c238.blank?pid=19f82f226&amp;color=0,0,0&amp;mp=1&amp;vpa=32&amp;vtp=1&amp;bbb=1"/>
          <p:cNvSpPr/>
          <p:nvPr/>
        </p:nvSpPr>
        <p:spPr>
          <a:xfrm>
            <a:off x="6050026" y="184556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抑制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79_1#bdad3c238?pid=19f82f226&amp;color=0,0,0&amp;vtp=1&amp;bt=1&amp;bbb=1&amp;hb=1"/>
              <p:cNvSpPr/>
              <p:nvPr/>
            </p:nvSpPr>
            <p:spPr>
              <a:xfrm>
                <a:off x="722376" y="2852420"/>
                <a:ext cx="10753344" cy="2781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由图丁可知，D时期（后期）细胞内染色体的主要行为变化是姐妹染色单体分开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成为两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条子染色体并移向细胞两极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；对照组从核膜破裂到中期开始时长为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中期开始到后期开始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时长为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，实验组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W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蛋白缺失组</a:t>
                </a:r>
                <a14:m>
                  <m:oMath xmlns:m="http://schemas.openxmlformats.org/officeDocument/2006/math">
                    <m:r>
                      <a:rPr lang="en-US" altLang="zh-CN" sz="2200" b="0" i="0" dirty="0" smtClean="0">
                        <a:solidFill>
                          <a:srgbClr val="639319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从核膜破裂到中期开始时长为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中期开始到后期开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始时长为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，故可推知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蛋白可明显缩短前期到中期的时间。综合上述研究成果可知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地黄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Rg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影响细胞周期的机制可能是地黄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Rg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能抑制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蛋白活性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进而延缓细胞从有丝分裂前期进入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，调控细胞增殖。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6" name="QB_6_AS.79_1#bdad3c238?pid=19f82f22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52420"/>
                <a:ext cx="10753344" cy="2781300"/>
              </a:xfrm>
              <a:prstGeom prst="rect">
                <a:avLst/>
              </a:prstGeom>
              <a:blipFill rotWithShape="1">
                <a:blip r:embed="rId2"/>
                <a:stretch>
                  <a:fillRect l="-4" r="-11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aede4bdc7?pid=4ea12ad1f&amp;color=0,0,0&amp;vtp=1&amp;bt=1&amp;bbb=1&amp;hb=1"/>
              <p:cNvSpPr/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用解离液（质量分数为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的盐酸和体积分数为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的酒精的混合液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解离根尖的目的是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使组织中的细胞相互分离开来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，A正确；解离后需要漂洗，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漂洗的目的是洗去根尖上的解离液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防止解离过度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，B正确；制片时用镊子将根尖弄碎，盖上盖玻片，然后用拇指轻压盖玻片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使细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胞分散开来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，C正确；解离后细胞已经死亡，因此不会观察到细胞有丝分裂的动态过程，D错误。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aede4bdc7?pid=4ea12ad1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821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072160a1a?sp=1&amp;pid=4ea12ad1f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［辽宁大连第二十三中学2025高一上月考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如图为某植物根尖细胞有丝分裂过程中染色质与染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色体规律性变化的模式图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下列相关判断正确的是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072160a1a.bracket?pid=4ea12ad1f&amp;color=0,0,0&amp;vpa=2&amp;vtp=1"/>
          <p:cNvSpPr/>
          <p:nvPr/>
        </p:nvSpPr>
        <p:spPr>
          <a:xfrm>
            <a:off x="6510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4_2#072160a1a?pid=4ea12ad1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1920" y="2021528"/>
            <a:ext cx="4325112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4_3#072160a1a.choices?pid=4ea12ad1f&amp;color=0,0,0&amp;vtp=1&amp;bbb=1"/>
              <p:cNvSpPr/>
              <p:nvPr/>
            </p:nvSpPr>
            <p:spPr>
              <a:xfrm>
                <a:off x="722376" y="32153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②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发生在间期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，此时染色体复制，染色体数目加倍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②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③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发生在前期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，此时核膜消失、核仁解体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④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⑤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发生在后期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，纺锤丝牵引导致着丝粒分裂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⑦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发生在末期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，染色质变成染色体，细胞中央出现细胞板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4_3#072160a1a.choices?pid=4ea12ad1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15328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072160a1a?pid=4ea12ad1f&amp;color=0,0,0&amp;mp=1&amp;vtp=1&amp;bt=1&amp;bbb=1&amp;hb=1"/>
              <p:cNvSpPr/>
              <p:nvPr/>
            </p:nvSpPr>
            <p:spPr>
              <a:xfrm>
                <a:off x="722376" y="972000"/>
                <a:ext cx="10753344" cy="2489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②</m:t>
                        </m:r>
                      </m:e>
                    </m:d>
                  </m:oMath>
                </a14:m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过程形成染色单体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，发生在分裂间期，染色体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复制，核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数目加倍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但染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色体数目不加倍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②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③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过程染色质丝螺旋缠绕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，缩短变粗，成为染色体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发生在有丝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分裂前期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，此时核膜消失、核仁解体，B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④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⑤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过程着丝粒分裂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，姐妹染色单体分开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为两条染色体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，发生在有丝分裂后期，着丝粒分裂不是纺锤丝牵引导致的，C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2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⑦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每条染色体逐渐变成细长而盘曲的染色质丝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，发生在有丝分裂末期，细胞中央出现细胞板，D错误。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072160a1a?pid=4ea12ad1f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489200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r="-3962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7_1#072160a1a?pid=4ea12ad1f&amp;color=0,0,0&amp;mp=1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易错警示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纺锤丝的作用是在细胞分裂过程中引导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（牵引）染色体运动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确保每个子细胞都能得到数目正确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的染色体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。有丝分裂后期着丝粒分裂，但这不是纺锤丝牵拉的结果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纺锤丝的作用是把已分开的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染色体拉向细胞两极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8_1#292a66238?htil=1&amp;pid=4ea12ad1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43362" y="1054296"/>
            <a:ext cx="2121408" cy="168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8_2#292a66238?htil=1&amp;sp=1&amp;pid=4ea12ad1f&amp;color=0,0,0&amp;vtp=1&amp;bt=1&amp;bbb=1&amp;hb=1"/>
          <p:cNvSpPr/>
          <p:nvPr/>
        </p:nvSpPr>
        <p:spPr>
          <a:xfrm>
            <a:off x="722376" y="972000"/>
            <a:ext cx="8494776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3.科学家利用植物组织培养技术将胡萝卜韧皮部细胞进行培养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由单个细胞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可以发育成完整的新植株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，如图所示。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9_1#292a66238.bracket?pid=4ea12ad1f&amp;color=0,0,0&amp;vpa=3&amp;vtp=1"/>
          <p:cNvSpPr/>
          <p:nvPr/>
        </p:nvSpPr>
        <p:spPr>
          <a:xfrm>
            <a:off x="7272401" y="1429200"/>
            <a:ext cx="3746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8_3#292a66238.choices?htil=1&amp;pid=4ea12ad1f&amp;color=0,0,0&amp;vtp=1&amp;bbb=1"/>
          <p:cNvSpPr/>
          <p:nvPr/>
        </p:nvSpPr>
        <p:spPr>
          <a:xfrm>
            <a:off x="722376" y="1932662"/>
            <a:ext cx="8494776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A.细胞团分化为胚状体的过程中遗传物质发生改变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.培育出的试管植物与原胡萝卜植株性状基本相同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.该实验证明了高度分化的植物细胞具有全能性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.以叶片作为材料进行组织培养也能形成新的植株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0_1#292a66238?pid=4ea12ad1f&amp;color=0,0,0&amp;mp=1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教材变式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本题是教材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P120“思考·讨论”的变式题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教材中通过阅读将胡萝卜韧皮部细胞培养成完整植株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的资料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，得出相应结论及推测胡萝卜细胞的全能性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本题考查对胡萝卜细胞培养成完整植株的过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程的分析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，包括发生的变化及细胞的全能性等，涉及知识点更多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考查学生对所学知识的迁移应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用能力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7414</Words>
  <Application>WPS 演示</Application>
  <PresentationFormat>宽屏</PresentationFormat>
  <Paragraphs>323</Paragraphs>
  <Slides>37</Slides>
  <Notes>38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58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宋体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6</cp:revision>
  <dcterms:created xsi:type="dcterms:W3CDTF">2025-05-08T08:13:00Z</dcterms:created>
  <dcterms:modified xsi:type="dcterms:W3CDTF">2025-05-19T02:27:06Z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0C34FA4859FB46ADA933D6DA090B36F3_12</vt:lpwstr>
  </property>
  <property fmtid="{D5CDD505-2E9C-101B-9397-08002B2CF9AE}" pid="3" name="KSOProductBuildVer">
    <vt:lpwstr>2052-12.1.0.20784</vt:lpwstr>
  </property>
</Properties>
</file>