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70" r:id="rId16"/>
    <p:sldId id="272" r:id="rId17"/>
    <p:sldId id="274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26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7977577f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专题2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细胞结构模式图综合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efdd0bee9fc1ba322d54#tid=681b32a2b9ac520009b9019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1_1#3dcb91a46?sp=1&amp;pid=d8a9d20e5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［北京西城区2024高一上期中］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如图是四类细胞的亚显微结构模式图，请据图回答：</a:t>
            </a:r>
            <a:endParaRPr lang="en-US" altLang="zh-CN" sz="2000" dirty="0"/>
          </a:p>
        </p:txBody>
      </p:sp>
      <p:pic>
        <p:nvPicPr>
          <p:cNvPr id="3" name="QO_4_BD.11_2#3dcb91a46?pid=d8a9d20e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4057" y="1493081"/>
            <a:ext cx="2660838" cy="2122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5_BD.12_1#facdcacbc?pid=3dcb91a46&amp;color=0,0,0&amp;vtp=1&amp;bbb=1&amp;hb=1"/>
          <p:cNvSpPr/>
          <p:nvPr/>
        </p:nvSpPr>
        <p:spPr>
          <a:xfrm>
            <a:off x="722376" y="3744541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（1）从结构上看，Ⅲ和Ⅱ相比较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最主要的区别是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与Ⅰ相比较，Ⅱ特有的结构有（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填名称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5" name="QB_5_AN.13_1#facdcacbc.blank?pid=3dcb91a46&amp;color=0,0,0&amp;vpa=4&amp;vtp=1&amp;bbb=1&amp;hb=1"/>
          <p:cNvSpPr/>
          <p:nvPr/>
        </p:nvSpPr>
        <p:spPr>
          <a:xfrm>
            <a:off x="722377" y="3706441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Ⅲ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没有由核膜包被（或以核膜为界限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的细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胞核</a:t>
            </a:r>
            <a:endParaRPr lang="en-US" altLang="zh-CN" sz="2000" dirty="0"/>
          </a:p>
        </p:txBody>
      </p:sp>
      <p:sp>
        <p:nvSpPr>
          <p:cNvPr id="6" name="QB_5_AN.14_1#facdcacbc.blank?pid=3dcb91a46&amp;color=0,0,0&amp;vpa=5&amp;vtp=1&amp;bbb=1"/>
          <p:cNvSpPr/>
          <p:nvPr/>
        </p:nvSpPr>
        <p:spPr>
          <a:xfrm>
            <a:off x="6192901" y="4163641"/>
            <a:ext cx="272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细胞壁、叶绿体、液泡</a:t>
            </a:r>
            <a:endParaRPr lang="en-US" altLang="zh-CN" sz="2000" dirty="0"/>
          </a:p>
        </p:txBody>
      </p:sp>
      <p:sp>
        <p:nvSpPr>
          <p:cNvPr id="7" name="QB_5_AS.15_1#facdcacbc?pid=3dcb91a46&amp;color=0,0,0&amp;vtp=1&amp;bbb=1&amp;hb=1"/>
          <p:cNvSpPr/>
          <p:nvPr/>
        </p:nvSpPr>
        <p:spPr>
          <a:xfrm>
            <a:off x="722376" y="4704661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据图分析，Ⅰ表示动物细胞，Ⅱ表示高等植物细胞，Ⅲ表示蓝细菌，Ⅳ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表示低等植物细胞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从结构上看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，Ⅲ和Ⅱ相比较，最主要的区别是Ⅲ没有由核膜包被（或以核膜为界限）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的细胞核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Ⅰ相比较，Ⅱ特有的结构有细胞壁、叶绿体、液泡。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6_1#44a97b6d0?pid=3dcb91a4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2）Ⅰ、Ⅱ、Ⅲ、Ⅳ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共有的具膜结构是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，共有的细胞器是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填名称）。</a:t>
            </a:r>
            <a:endParaRPr lang="en-US" altLang="zh-CN" sz="2000" dirty="0"/>
          </a:p>
        </p:txBody>
      </p:sp>
      <p:sp>
        <p:nvSpPr>
          <p:cNvPr id="3" name="QB_5_AN.17_1#44a97b6d0.blank?pid=3dcb91a46&amp;color=0,0,0&amp;vpa=6&amp;vtp=1&amp;bbb=1"/>
          <p:cNvSpPr/>
          <p:nvPr/>
        </p:nvSpPr>
        <p:spPr>
          <a:xfrm>
            <a:off x="5199126" y="931164"/>
            <a:ext cx="946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细胞膜</a:t>
            </a:r>
            <a:endParaRPr lang="en-US" altLang="zh-CN" sz="2000" dirty="0"/>
          </a:p>
        </p:txBody>
      </p:sp>
      <p:sp>
        <p:nvSpPr>
          <p:cNvPr id="4" name="QB_5_AN.18_1#44a97b6d0.blank?pid=3dcb91a46&amp;color=0,0,0&amp;vpa=7&amp;vtp=1&amp;bbb=1"/>
          <p:cNvSpPr/>
          <p:nvPr/>
        </p:nvSpPr>
        <p:spPr>
          <a:xfrm>
            <a:off x="8247126" y="931164"/>
            <a:ext cx="946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核糖体</a:t>
            </a:r>
            <a:endParaRPr lang="en-US" altLang="zh-CN" sz="2000" dirty="0"/>
          </a:p>
        </p:txBody>
      </p:sp>
      <p:sp>
        <p:nvSpPr>
          <p:cNvPr id="5" name="QB_5_AS.19_1#44a97b6d0?pid=3dcb91a46&amp;color=0,0,0&amp;vtp=1&amp;bt=1&amp;bbb=1"/>
          <p:cNvSpPr/>
          <p:nvPr/>
        </p:nvSpPr>
        <p:spPr>
          <a:xfrm>
            <a:off x="722376" y="1409573"/>
            <a:ext cx="10753344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spc="-10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10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Ⅰ、Ⅱ、Ⅲ、Ⅳ包括原核细胞和真核细胞，共有的具膜结构是细胞膜，共有的细胞器是核糖体。</a:t>
            </a:r>
            <a:endParaRPr lang="en-US" altLang="zh-CN" sz="2200" spc="-1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0_1#74259812c?pid=3dcb91a46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（3）图中结构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，其作用是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；根据结构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填序号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可以确定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Ⅳ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5_AN.21_1#74259812c.blank?pid=3dcb91a46&amp;color=0,0,0&amp;vpa=8&amp;vtp=1&amp;bbb=1"/>
          <p:cNvSpPr/>
          <p:nvPr/>
        </p:nvSpPr>
        <p:spPr>
          <a:xfrm>
            <a:off x="2913126" y="931164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中心体</a:t>
            </a:r>
            <a:endParaRPr lang="en-US" altLang="zh-CN" sz="2000" dirty="0"/>
          </a:p>
        </p:txBody>
      </p:sp>
      <p:sp>
        <p:nvSpPr>
          <p:cNvPr id="4" name="QB_5_AN.22_1#74259812c.blank?pid=3dcb91a46&amp;color=0,0,0&amp;vpa=9&amp;vtp=1&amp;bbb=1"/>
          <p:cNvSpPr/>
          <p:nvPr/>
        </p:nvSpPr>
        <p:spPr>
          <a:xfrm>
            <a:off x="5199126" y="931164"/>
            <a:ext cx="272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与细胞的有丝分裂有关</a:t>
            </a:r>
            <a:endParaRPr lang="en-US" altLang="zh-CN" sz="2000" dirty="0"/>
          </a:p>
        </p:txBody>
      </p:sp>
      <p:sp>
        <p:nvSpPr>
          <p:cNvPr id="5" name="QB_5_AN.23_1#74259812c.blank?pid=3dcb91a46&amp;color=0,0,0&amp;vpa=10&amp;vtp=1&amp;bbb=1"/>
          <p:cNvSpPr/>
          <p:nvPr/>
        </p:nvSpPr>
        <p:spPr>
          <a:xfrm>
            <a:off x="9263126" y="9311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③④</a:t>
            </a:r>
            <a:endParaRPr lang="en-US" altLang="zh-CN" sz="2000" dirty="0"/>
          </a:p>
        </p:txBody>
      </p:sp>
      <p:sp>
        <p:nvSpPr>
          <p:cNvPr id="6" name="QB_5_AN.24_1#74259812c.blank?pid=3dcb91a46&amp;color=0,0,0&amp;vpa=11&amp;vtp=1&amp;bbb=1"/>
          <p:cNvSpPr/>
          <p:nvPr/>
        </p:nvSpPr>
        <p:spPr>
          <a:xfrm>
            <a:off x="2255901" y="1388364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低等植物</a:t>
            </a:r>
            <a:endParaRPr lang="en-US" altLang="zh-CN" sz="2000" dirty="0"/>
          </a:p>
        </p:txBody>
      </p:sp>
      <p:sp>
        <p:nvSpPr>
          <p:cNvPr id="7" name="QB_5_AS.25_1#74259812c?pid=3dcb91a46&amp;color=0,0,0&amp;vtp=1&amp;bt=1&amp;bbb=1&amp;hb=1"/>
          <p:cNvSpPr/>
          <p:nvPr/>
        </p:nvSpPr>
        <p:spPr>
          <a:xfrm>
            <a:off x="722376" y="193802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据图可知，③表示中心体，其作用是与细胞的有丝分裂有关；根据Ⅳ中有④叶绿体和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心体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，可以确定Ⅳ是低等植物细胞。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6_1#d047c7d54?sp=1&amp;pid=3dcb91a46&amp;color=0,0,0&amp;vtp=1&amp;bt=1&amp;bbb=1"/>
          <p:cNvSpPr/>
          <p:nvPr/>
        </p:nvSpPr>
        <p:spPr>
          <a:xfrm>
            <a:off x="722376" y="969264"/>
            <a:ext cx="10753344" cy="92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图中能够进行光合作用的细胞是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其中以叶绿体为光合作用场所的细胞是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填序号）</a:t>
            </a:r>
            <a:endParaRPr lang="en-US" altLang="zh-CN" sz="2000" dirty="0"/>
          </a:p>
        </p:txBody>
      </p:sp>
      <p:sp>
        <p:nvSpPr>
          <p:cNvPr id="3" name="QB_5_AN.27_1#d047c7d54.blank?pid=3dcb91a46&amp;color=0,0,0&amp;vpa=12&amp;vtp=1&amp;bbb=1"/>
          <p:cNvSpPr/>
          <p:nvPr/>
        </p:nvSpPr>
        <p:spPr>
          <a:xfrm>
            <a:off x="4945126" y="931164"/>
            <a:ext cx="145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Ⅱ、Ⅲ和Ⅳ</a:t>
            </a:r>
            <a:endParaRPr lang="en-US" altLang="zh-CN" sz="2000" dirty="0"/>
          </a:p>
        </p:txBody>
      </p:sp>
      <p:sp>
        <p:nvSpPr>
          <p:cNvPr id="4" name="QB_5_AN.28_1#d047c7d54.blank?pid=3dcb91a46&amp;color=0,0,0&amp;vpa=13&amp;vtp=1&amp;bbb=1"/>
          <p:cNvSpPr/>
          <p:nvPr/>
        </p:nvSpPr>
        <p:spPr>
          <a:xfrm>
            <a:off x="5049901" y="1401064"/>
            <a:ext cx="946150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Ⅱ和Ⅳ</a:t>
            </a:r>
            <a:endParaRPr lang="en-US" altLang="zh-CN" sz="2000" dirty="0"/>
          </a:p>
        </p:txBody>
      </p:sp>
      <p:sp>
        <p:nvSpPr>
          <p:cNvPr id="5" name="QB_5_AS.29_1#d047c7d54?pid=3dcb91a46&amp;color=0,0,0&amp;vtp=1&amp;bt=1&amp;bbb=1&amp;hb=1"/>
          <p:cNvSpPr/>
          <p:nvPr/>
        </p:nvSpPr>
        <p:spPr>
          <a:xfrm>
            <a:off x="722376" y="193802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Ⅱ、Ⅳ含有叶绿体，Ⅲ含有叶绿素和藻蓝素，故这三种细胞都可以进行光合作用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以叶绿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体为光合作用场所的细胞是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Ⅱ和Ⅳ。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0_1#3bbaaf8c7?pid=3dcb91a46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（5）若图中的Ⅰ代表人的胰岛B细胞，则细胞核内的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可以通过核孔进入细胞质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与核糖体结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，指导胰岛素的合成，而细胞核内的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则不能通过核孔进入细胞质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以上说明核孔控制物质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进出细胞核具有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30_1#3bbaaf8c7?pid=3dcb91a4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679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31_1#3bbaaf8c7.blank?pid=3dcb91a46&amp;color=0,0,0&amp;vpa=14&amp;vtp=1&amp;bbb=1"/>
          <p:cNvSpPr/>
          <p:nvPr/>
        </p:nvSpPr>
        <p:spPr>
          <a:xfrm>
            <a:off x="2509901" y="1848300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选择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32_1#3bbaaf8c7?pid=3dcb91a46&amp;color=0,0,0&amp;vtp=1&amp;bt=1&amp;bbb=1&amp;hb=1"/>
              <p:cNvSpPr/>
              <p:nvPr/>
            </p:nvSpPr>
            <p:spPr>
              <a:xfrm>
                <a:off x="722376" y="2351728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可以通过核孔进入细胞质，细胞核内的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不能通过核孔进入细胞质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说明核孔控制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物质进出细胞核具有选择性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32_1#3bbaaf8c7?pid=3dcb91a4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51728"/>
                <a:ext cx="10753344" cy="965200"/>
              </a:xfrm>
              <a:prstGeom prst="rect">
                <a:avLst/>
              </a:prstGeom>
              <a:blipFill rotWithShape="1">
                <a:blip r:embed="rId2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8a9d20e5.fixed?pid=7977577f8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d8a9d20e5.fixed?pid=7977577f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细胞结构模式图综合</a:t>
            </a:r>
            <a:endParaRPr lang="en-US" altLang="zh-CN" sz="4400" dirty="0"/>
          </a:p>
        </p:txBody>
      </p:sp>
      <p:pic>
        <p:nvPicPr>
          <p:cNvPr id="4" name="C_3#d8a9d20e5.fixed?pid=7977577f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8a9d20e5.fixed?pid=7977577f8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_1#2f286d534?htil=1&amp;pid=d8a9d20e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99702" y="1054296"/>
            <a:ext cx="3538728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1_2#2f286d534?htil=1&amp;sp=1&amp;pid=d8a9d20e5&amp;color=0,0,0&amp;vtp=1&amp;bt=1&amp;bbb=1&amp;hb=1"/>
          <p:cNvSpPr/>
          <p:nvPr/>
        </p:nvSpPr>
        <p:spPr>
          <a:xfrm>
            <a:off x="722376" y="972000"/>
            <a:ext cx="7077456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［山东菏泽2025高一上月考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如图是某生物细胞核的结构模式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2_1#2f286d534.bracket?pid=d8a9d20e5&amp;color=0,0,0&amp;vpa=1&amp;vtp=1"/>
          <p:cNvSpPr/>
          <p:nvPr/>
        </p:nvSpPr>
        <p:spPr>
          <a:xfrm>
            <a:off x="3449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4_BD.1_3#2f286d534.choices?htil=1&amp;pid=d8a9d20e5&amp;color=0,0,0&amp;vtp=1&amp;bbb=1"/>
          <p:cNvSpPr/>
          <p:nvPr/>
        </p:nvSpPr>
        <p:spPr>
          <a:xfrm>
            <a:off x="722376" y="1932662"/>
            <a:ext cx="7077456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A.①是细胞代谢的中心，①越大则代谢越旺盛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.②在高等植物的成熟筛管细胞中呈细丝状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.若③为中心体，则可判断该生物一定是动物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.④对大分子物质进出细胞核具有选择性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2f286d534?pid=d8a9d20e5&amp;color=0,0,0&amp;mp=1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①是核仁，代谢旺盛的细胞，核仁一般较大，但细胞代谢的中心是细胞质，A错误；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染色质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，高等植物成熟筛管细胞中没有细胞核，也没有染色质，B错误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中心体也可存在于低等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植物细胞中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，C错误；④为核孔，对大分子物质进出细胞核具有选择性，D正确。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4cea7f5d4?sp=1&amp;pid=d8a9d20e5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［河北百师联盟2024高一上期末］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图中①～④表示某细胞的部分细胞器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下列有关叙述正确的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_1#4cea7f5d4.bracket?pid=d8a9d20e5&amp;color=0,0,0&amp;vpa=2&amp;vtp=1"/>
          <p:cNvSpPr/>
          <p:nvPr/>
        </p:nvSpPr>
        <p:spPr>
          <a:xfrm>
            <a:off x="1176401" y="14292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4_BD.4_2#4cea7f5d4?htil=2&amp;pid=d8a9d20e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00630" y="2021528"/>
            <a:ext cx="2670048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4_3#4cea7f5d4.choices?htil=2&amp;pid=d8a9d20e5&amp;color=0,0,0&amp;vtp=1&amp;bbb=1"/>
          <p:cNvSpPr/>
          <p:nvPr/>
        </p:nvSpPr>
        <p:spPr>
          <a:xfrm>
            <a:off x="722376" y="1932662"/>
            <a:ext cx="7946136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A.该图是在光学显微镜的高倍镜下看到的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.结构③是细胞内蛋白质合成和加工的场所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.动物细胞中存在结构②，它与细胞的有丝分裂有关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.图中具有膜结构的细胞器为①②③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_1#4cea7f5d4?pid=d8a9d20e5&amp;color=0,0,0&amp;mp=1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题图中能看到核糖体和中心体等，所以该图是在电子显微镜下看到的，A错误；结构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高尔基体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，不是细胞内蛋白质合成的场所，细胞内蛋白质合成的场所是核糖体，B错误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动物细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胞中存在结构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②（中心体），它与细胞的有丝分裂有关，C正确；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图中具有膜结构的细胞器为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，②是中心体，不具有膜结构，D错误。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7_1#4cea7f5d4?pid=d8a9d20e5&amp;color=0,0,0&amp;mp=1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关键点拨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光学显微镜下只能看到某些较大的细胞结构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，看不到更细微的结构，如线粒体的内膜、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核糖体等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因此图中能看到核糖体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、中心体等说明是利用电子显微镜看到的。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8_1#8c77ccab7?sp=1&amp;pid=d8a9d20e5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［辽宁沈阳五校2025高一上期末联考］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如图为某垂体细胞（可分泌生长激素，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一种分泌蛋白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的部分结构示意图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下列相关叙述错误的是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9_1#8c77ccab7.bracket?pid=d8a9d20e5&amp;color=0,0,0&amp;vpa=3&amp;vtp=1"/>
          <p:cNvSpPr/>
          <p:nvPr/>
        </p:nvSpPr>
        <p:spPr>
          <a:xfrm>
            <a:off x="5748401" y="1429200"/>
            <a:ext cx="3746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4_BD.8_2#8c77ccab7?htil=3&amp;pid=d8a9d20e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2516" y="2021528"/>
            <a:ext cx="2971800" cy="17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8_3#8c77ccab7.choices?htil=3&amp;pid=d8a9d20e5&amp;color=0,0,0&amp;vtp=1&amp;bbb=1"/>
              <p:cNvSpPr/>
              <p:nvPr/>
            </p:nvSpPr>
            <p:spPr>
              <a:xfrm>
                <a:off x="722376" y="1932662"/>
                <a:ext cx="7653528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A.生长激素分泌前后，③的膜面积变大，⑦的膜面积基本不变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使用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标记的亮氨酸可探究生长激素合成、分泌过程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.蛋白质的分类和包装发生于⑦，③⑦均可产生囊泡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.图示结构中属于生物膜系统中细胞器膜的是①③⑦的膜结构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8_3#8c77ccab7.choices?htil=3&amp;pid=d8a9d20e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7653528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5" t="-19" r="3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0_1#8c77ccab7?pid=d8a9d20e5&amp;color=0,0,0&amp;mp=1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生长激素分泌前后，③内质网的膜面积变小，⑦高尔基体的膜面积基本不变（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先增后减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错误；使用放射性同位素标记氨基酸，可探究分泌蛋白的合成、分泌过程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因此使用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标记的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亮氨酸可探究生长激素合成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、分泌过程，B正确；⑦高尔基体可以对来自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内质网的蛋白质进行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、分类和包装，③内质网和⑦高尔基体均可产生囊泡，C正确；①是线粒体、②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是细胞核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是内质网、④是核糖体、⑤是细胞膜、⑥是中心体、⑦是高尔基体，因此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图示结构属于生物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膜系统中细胞器膜的是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①③⑦的膜结构，D正确。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0_1#8c77ccab7?pid=d8a9d20e5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2185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1926</Words>
  <Application>WPS 演示</Application>
  <PresentationFormat>宽屏</PresentationFormat>
  <Paragraphs>111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2025-05-08T05:23:00Z</dcterms:created>
  <dcterms:modified xsi:type="dcterms:W3CDTF">2025-05-16T01:12:45Z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EC300773EACE4F8580D4A5D9CDF8648C_12</vt:lpwstr>
  </property>
  <property fmtid="{D5CDD505-2E9C-101B-9397-08002B2CF9AE}" pid="3" name="KSOProductBuildVer">
    <vt:lpwstr>2052-12.1.0.20784</vt:lpwstr>
  </property>
</Properties>
</file>