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6" r:id="rId23"/>
    <p:sldId id="278" r:id="rId24"/>
    <p:sldId id="280" r:id="rId25"/>
    <p:sldId id="282"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6" r:id="rId48"/>
    <p:sldId id="308" r:id="rId49"/>
    <p:sldId id="310" r:id="rId50"/>
    <p:sldId id="311" r:id="rId51"/>
    <p:sldId id="312" r:id="rId52"/>
    <p:sldId id="314" r:id="rId53"/>
    <p:sldId id="316" r:id="rId54"/>
    <p:sldId id="318" r:id="rId55"/>
    <p:sldId id="319" r:id="rId56"/>
    <p:sldId id="320" r:id="rId5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1" autoAdjust="0"/>
    <p:restoredTop sz="94610"/>
  </p:normalViewPr>
  <p:slideViewPr>
    <p:cSldViewPr snapToGrid="0" snapToObjects="1">
      <p:cViewPr varScale="1">
        <p:scale>
          <a:sx n="115" d="100"/>
          <a:sy n="115" d="100"/>
        </p:scale>
        <p:origin x="38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0" Type="http://schemas.openxmlformats.org/officeDocument/2006/relationships/tableStyles" Target="tableStyles.xml"/><Relationship Id="rId6" Type="http://schemas.openxmlformats.org/officeDocument/2006/relationships/slide" Target="slides/slide3.xml"/><Relationship Id="rId59" Type="http://schemas.openxmlformats.org/officeDocument/2006/relationships/viewProps" Target="viewProps.xml"/><Relationship Id="rId58" Type="http://schemas.openxmlformats.org/officeDocument/2006/relationships/presProps" Target="presProps.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d205ab90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对组成膜结构的磷脂分子认识不清</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13726955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细胞膜的功能</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680df7a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细胞膜的组成成分和结构的探索过程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5b9a24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流动镶嵌模型的基本内容</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205ab90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对组成膜结构的磷脂分子认识不清</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9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4.xml"/><Relationship Id="rId2" Type="http://schemas.openxmlformats.org/officeDocument/2006/relationships/image" Target="../media/image15.png"/><Relationship Id="rId1"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1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18.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5.xml"/><Relationship Id="rId2" Type="http://schemas.openxmlformats.org/officeDocument/2006/relationships/image" Target="../media/image20.jpe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16.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6.xml"/><Relationship Id="rId1" Type="http://schemas.openxmlformats.org/officeDocument/2006/relationships/image" Target="../media/image25.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9.xml"/><Relationship Id="rId2" Type="http://schemas.openxmlformats.org/officeDocument/2006/relationships/image" Target="../media/image27.png"/><Relationship Id="rId1" Type="http://schemas.openxmlformats.org/officeDocument/2006/relationships/image" Target="../media/image26.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28.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9.xml"/><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9.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9.xml"/><Relationship Id="rId1" Type="http://schemas.openxmlformats.org/officeDocument/2006/relationships/image" Target="../media/image3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9.xml"/><Relationship Id="rId2" Type="http://schemas.openxmlformats.org/officeDocument/2006/relationships/image" Target="../media/image39.png"/><Relationship Id="rId1" Type="http://schemas.openxmlformats.org/officeDocument/2006/relationships/image" Target="../media/image38.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9.xml"/><Relationship Id="rId1" Type="http://schemas.openxmlformats.org/officeDocument/2006/relationships/image" Target="../media/image40.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9.xml"/><Relationship Id="rId1" Type="http://schemas.openxmlformats.org/officeDocument/2006/relationships/image" Target="../media/image41.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9.xml"/><Relationship Id="rId1" Type="http://schemas.openxmlformats.org/officeDocument/2006/relationships/image" Target="../media/image42.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9.xml"/><Relationship Id="rId2" Type="http://schemas.openxmlformats.org/officeDocument/2006/relationships/image" Target="../media/image44.jpeg"/><Relationship Id="rId1" Type="http://schemas.openxmlformats.org/officeDocument/2006/relationships/image" Target="../media/image43.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3.xml"/><Relationship Id="rId4" Type="http://schemas.openxmlformats.org/officeDocument/2006/relationships/image" Target="../media/image12.pn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9.xml"/><Relationship Id="rId2" Type="http://schemas.openxmlformats.org/officeDocument/2006/relationships/image" Target="../media/image46.png"/><Relationship Id="rId1" Type="http://schemas.openxmlformats.org/officeDocument/2006/relationships/image" Target="../media/image45.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9.xml"/><Relationship Id="rId1" Type="http://schemas.openxmlformats.org/officeDocument/2006/relationships/image" Target="../media/image47.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3eea74dcd?pid=0680df7a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［黑龙江哈尔滨九中2025高一上月考］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对生物膜结构的探索经过了漫长的历程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3eea74dcd.bracket?pid=0680df7a7&amp;color=0,0,0&amp;vpa=4&amp;vtp=1"/>
          <p:cNvSpPr/>
          <p:nvPr/>
        </p:nvSpPr>
        <p:spPr>
          <a:xfrm>
            <a:off x="143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1_2#3eea74dcd.choices?pid=0680df7a7&amp;color=0,0,0&amp;vtp=1&amp;bbb=1&amp;hb=1"/>
          <p:cNvSpPr/>
          <p:nvPr/>
        </p:nvSpPr>
        <p:spPr>
          <a:xfrm>
            <a:off x="722376" y="1932662"/>
            <a:ext cx="1075334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A.脂溶性物质更容易通过细胞膜，推测细胞膜含有脂质成分</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.罗伯特森在电镜下看到了细胞膜的清晰结构，把细胞膜描述为静态的统一结构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.科学家用丙酮从蛙的红细胞中提取脂质，在空气—水界面上铺展成单分子层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测得单分子层面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积恰为红细胞表面积的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.小鼠细胞与人细胞融合实验是细胞膜具有流动性的证据之一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3eea74dcd?pid=0680df7a7&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根据相似相溶的原理，脂溶性物质更容易通过细胞膜，可推测细胞膜含有脂质成分，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；1959年，罗伯特森在电镜下看到细胞膜清晰的暗—亮—暗的三层结构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由此提出细胞膜是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—脂质—蛋白质三层结构构成的，他把细胞膜描述为静态的统一结构，B正确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用丙酮从哺乳动物成熟的红细胞中提取脂质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，在空气—水界面上铺展成单分子层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测得单分子层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面积恰为红细胞表面积的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2倍，C错误；1970年，科学家将小鼠细胞和人细胞融合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并用发绿色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荧光的染料标记小鼠细胞表面的蛋白质分子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用发红色荧光的染料标记人细胞表面的蛋白质分子</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这一实验以及相关的其他实验证据表明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，细胞膜具有流动性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故小鼠细胞与人细胞融合实验是细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胞膜具有流动性的证据之一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a8299a70e?sp=1&amp;pid=0680df7a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［河南部分校2025高一上联考］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在探究细胞膜结构的过程中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科学家进行了著名的人鼠细胞融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，具体过程如图所示。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a8299a70e.bracket?pid=0680df7a7&amp;color=0,0,0&amp;vpa=5&amp;vtp=1"/>
          <p:cNvSpPr/>
          <p:nvPr/>
        </p:nvSpPr>
        <p:spPr>
          <a:xfrm>
            <a:off x="6751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4_2#a8299a70e?pid=0680df7a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30752" y="2021528"/>
            <a:ext cx="4736592" cy="142646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4_3#a8299a70e.choices?pid=0680df7a7&amp;color=0,0,0&amp;vtp=1&amp;bbb=1"/>
              <p:cNvSpPr/>
              <p:nvPr/>
            </p:nvSpPr>
            <p:spPr>
              <a:xfrm>
                <a:off x="722376" y="35836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A.该实验所标记的膜蛋白不同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.若升高培养细胞的温度，则达到上述结果所用的时间可能短于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.若将去壁的植物细胞进行融合，则可能会出现与动物细胞融合相同的结果</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.最终红色和绿色两种荧光均匀分布说明细胞膜上的蛋白质均有流动性</a:t>
                </a:r>
                <a:endParaRPr lang="en-US" altLang="zh-CN" sz="2000" dirty="0"/>
              </a:p>
            </p:txBody>
          </p:sp>
        </mc:Choice>
        <mc:Fallback>
          <p:sp>
            <p:nvSpPr>
              <p:cNvPr id="5" name="QC_5_BD.14_3#a8299a70e.choices?pid=0680df7a7&amp;color=0,0,0&amp;vtp=1&amp;bbb=1"/>
              <p:cNvSpPr>
                <a:spLocks noRot="1" noChangeAspect="1" noMove="1" noResize="1" noEditPoints="1" noAdjustHandles="1" noChangeArrowheads="1" noChangeShapeType="1" noTextEdit="1"/>
              </p:cNvSpPr>
              <p:nvPr/>
            </p:nvSpPr>
            <p:spPr>
              <a:xfrm>
                <a:off x="722376" y="35836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a8299a70e?pid=0680df7a7&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该实验中标记的分别是人细胞膜蛋白与小鼠细胞膜蛋白，二者不同，标记荧光也不同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样才能与人细胞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、小鼠细胞表面的蛋白质分别结合，以对二者进行区分，A正确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若升高培养细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胞的温度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，则达到实验结果所用时间可能会短于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，但温度过高也可导致细胞死亡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不出现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荧光分布均匀的情况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，B正确；若将植物细胞去壁，得到原生质体，再进行融合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则可能会出现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与动物细胞融合相同的结果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最终红色和绿色两种荧光均匀分布说明细胞膜上的蛋白质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，但不能说明细胞膜上的蛋白质均有流动性，D错误。</a:t>
                </a:r>
                <a:endParaRPr lang="en-US" altLang="zh-CN" sz="2200" dirty="0"/>
              </a:p>
            </p:txBody>
          </p:sp>
        </mc:Choice>
        <mc:Fallback>
          <p:sp>
            <p:nvSpPr>
              <p:cNvPr id="2" name="QC_5_AS.16_1#a8299a70e?pid=0680df7a7&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384"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841214a09?sp=1&amp;pid=e5b9a24e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［辽宁辽南协作体2025高一上期中］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如图为某细胞膜的结构模型示意图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841214a09.bracket?pid=e5b9a24e8&amp;color=0,0,0&amp;vpa=6&amp;vtp=1"/>
          <p:cNvSpPr/>
          <p:nvPr/>
        </p:nvSpPr>
        <p:spPr>
          <a:xfrm>
            <a:off x="1163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7_2#841214a09?pid=e5b9a24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88536" y="2021528"/>
            <a:ext cx="3621024" cy="9784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7_3#841214a09.choices?pid=e5b9a24e8&amp;color=0,0,0&amp;vtp=1&amp;bbb=1"/>
          <p:cNvSpPr/>
          <p:nvPr/>
        </p:nvSpPr>
        <p:spPr>
          <a:xfrm>
            <a:off x="722376" y="31391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A.图中②是磷脂分子的头部，具有疏水性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.由图可知细胞膜主要由脂肪、蛋白质和糖类组成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.图中③在细胞膜中均匀分布，其含量和种类越多，膜的功能越复杂</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.④只分布在细胞膜的外侧，与细胞间的信息交流有关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9_1#841214a09?pid=e5b9a24e8&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，①表示糖类，②表示磷脂分子的头部，③表示蛋白质，④表示糖蛋白，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脂双分子层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，⑥表示磷脂分子的尾部。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0_1#841214a09?pid=e5b9a24e8&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图中②是磷脂分子的头部，具有亲水性，A错误；细胞膜主要由磷脂和蛋白质组成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还有少量的糖类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，B错误；图中③表示蛋白质，功能越复杂的细胞膜，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蛋白质的种类和数量越多</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但其在细胞膜中的分布是不均匀的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，C错误；④为糖蛋白，只分布在细胞膜的外侧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与细胞间的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信息交流有关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1_1#8f0bd7fab?htil=2&amp;pid=e5b9a24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05747" y="1054296"/>
            <a:ext cx="2834640" cy="21854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21_2#8f0bd7fab?htil=2&amp;sp=1&amp;pid=e5b9a24e8&amp;color=0,0,0&amp;vtp=1&amp;bt=1&amp;bbb=1&amp;hb=1"/>
          <p:cNvSpPr/>
          <p:nvPr/>
        </p:nvSpPr>
        <p:spPr>
          <a:xfrm>
            <a:off x="722376" y="972000"/>
            <a:ext cx="77815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7.冷冻后的细胞膜断层如图所示，脂质双分子层内表面布满“坑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2_1#8f0bd7fab.bracket?pid=e5b9a24e8&amp;color=0,0,0&amp;vpa=7&amp;vtp=1"/>
          <p:cNvSpPr/>
          <p:nvPr/>
        </p:nvSpPr>
        <p:spPr>
          <a:xfrm>
            <a:off x="3970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21_3#8f0bd7fab.choices?htil=2&amp;pid=e5b9a24e8&amp;color=0,0,0&amp;vtp=1&amp;bbb=1"/>
          <p:cNvSpPr/>
          <p:nvPr/>
        </p:nvSpPr>
        <p:spPr>
          <a:xfrm>
            <a:off x="722376" y="1932662"/>
            <a:ext cx="77815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A.“丘”代表蛋白质，“坑”是它们留下的孔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.①分布在细胞膜内外侧，与细胞间的识别有关</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.②的一端亲水，一端疏水</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.“丘”的种类和数量与细胞膜功能的复杂程度密切相关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3_1#8f0bd7fab?pid=e5b9a24e8&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分析题图可知，“丘”代表蛋白质，“坑”是它们留下的孔，A正确；①为糖蛋白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在细胞膜外侧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，与细胞间的识别有关，B错误；②是磷脂分子，其“头部”亲水，“尾部”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疏水</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正确；蛋白质在细胞膜行使功能方面起着重要作用，“丘”为蛋白质，“丘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的种类和数量与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细胞膜功能的复杂程度密切相关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4_1#de32681d8?sp=1&amp;pid=e5b9a24e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［四川成都五中2025高一上期中］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如图表示细胞膜的结构，据此回答下列问题（在［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中填数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O_5_BD.24_1#de32681d8?sp=1&amp;pid=e5b9a24e8&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1175" b="49"/>
                </a:stretch>
              </a:blipFill>
            </p:spPr>
            <p:txBody>
              <a:bodyPr/>
              <a:lstStyle/>
              <a:p>
                <a:r>
                  <a:rPr lang="zh-CN" altLang="en-US">
                    <a:noFill/>
                  </a:rPr>
                  <a:t> </a:t>
                </a:r>
              </a:p>
            </p:txBody>
          </p:sp>
        </mc:Fallback>
      </mc:AlternateContent>
      <p:pic>
        <p:nvPicPr>
          <p:cNvPr id="3" name="QO_5_BD.24_2#de32681d8?pid=e5b9a24e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608576" y="2021528"/>
            <a:ext cx="2980944" cy="15453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25_1#1755c498f?pid=de32681d8&amp;color=0,0,0&amp;vtp=1&amp;bbb=1&amp;hb=1"/>
          <p:cNvSpPr/>
          <p:nvPr/>
        </p:nvSpPr>
        <p:spPr>
          <a:xfrm>
            <a:off x="722376" y="369792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细胞膜的这种结构模型被称为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该模型的基本支架是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26_1#1755c498f.blank?pid=de32681d8&amp;color=0,0,0&amp;vpa=8&amp;vtp=1&amp;bbb=1"/>
          <p:cNvSpPr/>
          <p:nvPr/>
        </p:nvSpPr>
        <p:spPr>
          <a:xfrm>
            <a:off x="4691126" y="3659828"/>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流动镶嵌模型</a:t>
            </a:r>
            <a:endParaRPr lang="en-US" altLang="zh-CN" sz="2000" dirty="0"/>
          </a:p>
        </p:txBody>
      </p:sp>
      <p:sp>
        <p:nvSpPr>
          <p:cNvPr id="6" name="QB_6_AN.27_1#1755c498f.blank?pid=de32681d8&amp;color=0,0,0&amp;vpa=9&amp;vtp=1"/>
          <p:cNvSpPr/>
          <p:nvPr/>
        </p:nvSpPr>
        <p:spPr>
          <a:xfrm>
            <a:off x="9263126" y="3659828"/>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dirty="0"/>
          </a:p>
        </p:txBody>
      </p:sp>
      <p:sp>
        <p:nvSpPr>
          <p:cNvPr id="7" name="QB_6_AN.28_1#1755c498f.blank?pid=de32681d8&amp;color=0,0,0&amp;vpa=10&amp;vtp=1&amp;bbb=1&amp;hb=1"/>
          <p:cNvSpPr/>
          <p:nvPr/>
        </p:nvSpPr>
        <p:spPr>
          <a:xfrm>
            <a:off x="722377" y="3659828"/>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磷脂双分</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子层</a:t>
            </a:r>
            <a:endParaRPr lang="en-US" altLang="zh-CN" sz="2000" dirty="0"/>
          </a:p>
        </p:txBody>
      </p:sp>
      <p:sp>
        <p:nvSpPr>
          <p:cNvPr id="8" name="QB_6_AS.29_1#1755c498f?pid=de32681d8&amp;color=0,0,0&amp;vtp=1&amp;bt=1&amp;bbb=1"/>
          <p:cNvSpPr/>
          <p:nvPr/>
        </p:nvSpPr>
        <p:spPr>
          <a:xfrm>
            <a:off x="722376" y="4658048"/>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图示为细胞膜的流动镶嵌模型，该模型的基本支架是磷脂双分子层，即图中的③。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332e1f7e.fixed?pid=39f050d1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7332e1f7e.fixed?pid=39f050d1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细胞膜的结构和功能</a:t>
            </a:r>
            <a:endParaRPr lang="en-US" altLang="zh-CN" sz="4400" dirty="0"/>
          </a:p>
        </p:txBody>
      </p:sp>
      <p:pic>
        <p:nvPicPr>
          <p:cNvPr id="4" name="C_3#7332e1f7e.fixed?pid=39f050d1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332e1f7e.fixed?pid=39f050d1b&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0_1#b3eb9ae05?pid=de32681d8&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（2）将沙门氏菌（原核生物）的磷脂分子在空气—水界面上铺展成单分子层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测得单分子层的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面积是该菌表面积的两倍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1_1#b3eb9ae05.blank?pid=de32681d8&amp;color=0,0,0&amp;vpa=11&amp;vtp=1&amp;bbb=1&amp;hb=1"/>
          <p:cNvSpPr/>
          <p:nvPr/>
        </p:nvSpPr>
        <p:spPr>
          <a:xfrm>
            <a:off x="722377" y="1391100"/>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该菌仅有细胞膜这一膜结构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且磷脂分子在细胞膜中呈双层</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排布</a:t>
            </a:r>
            <a:endParaRPr lang="en-US" altLang="zh-CN" sz="2000" dirty="0"/>
          </a:p>
        </p:txBody>
      </p:sp>
      <p:sp>
        <p:nvSpPr>
          <p:cNvPr id="4" name="QB_6_AS.32_1#b3eb9ae05?pid=de32681d8&amp;color=0,0,0&amp;vtp=1&amp;bt=1&amp;bbb=1&amp;hb=1"/>
          <p:cNvSpPr/>
          <p:nvPr/>
        </p:nvSpPr>
        <p:spPr>
          <a:xfrm>
            <a:off x="722376" y="239744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沙门氏菌是原核生物，只有细胞膜，没有其他膜结构，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且磷脂双分子层是膜的基本支架</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，将沙门氏菌的磷脂分子铺在空气—水界面上，测得的单分子层的面积是该菌表面积的两倍。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3_1#aa48faff5?pid=de32681d8&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变形虫的变形运动体现了细胞膜具有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4_1#aa48faff5.blank?pid=de32681d8&amp;color=0,0,0&amp;vpa=12&amp;vtp=1&amp;bbb=1"/>
          <p:cNvSpPr/>
          <p:nvPr/>
        </p:nvSpPr>
        <p:spPr>
          <a:xfrm>
            <a:off x="5453126" y="93116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（一定的）流动性</a:t>
            </a:r>
            <a:endParaRPr lang="en-US" altLang="zh-CN" sz="2000" dirty="0"/>
          </a:p>
        </p:txBody>
      </p:sp>
      <p:sp>
        <p:nvSpPr>
          <p:cNvPr id="4" name="QB_6_AN.35_1#aa48faff5.blank?pid=de32681d8&amp;color=0,0,0&amp;vpa=13&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组成细</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胞膜的磷脂分子和大多数蛋白质分子是可以运动的</a:t>
            </a:r>
            <a:endParaRPr lang="en-US" altLang="zh-CN" sz="2000" dirty="0"/>
          </a:p>
        </p:txBody>
      </p:sp>
      <p:sp>
        <p:nvSpPr>
          <p:cNvPr id="5" name="QB_6_AS.36_1#aa48faff5?pid=de32681d8&amp;color=0,0,0&amp;vtp=1&amp;bt=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变形虫是单细胞生物，其变形运动体现了细胞膜具有一定的流动性的结构特性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组成细胞膜的磷脂分子和大多数蛋白质分子是可以运动的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c239fb927?pid=de32681d8&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该结构的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填“上方”或“下方”）是细胞膜的外侧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判断的理由是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8_1#c239fb927.blank?pid=de32681d8&amp;color=0,0,0&amp;vpa=14&amp;vtp=1&amp;bbb=1"/>
          <p:cNvSpPr/>
          <p:nvPr/>
        </p:nvSpPr>
        <p:spPr>
          <a:xfrm>
            <a:off x="3675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上方</a:t>
            </a:r>
            <a:endParaRPr lang="en-US" altLang="zh-CN" sz="2000" dirty="0"/>
          </a:p>
        </p:txBody>
      </p:sp>
      <p:sp>
        <p:nvSpPr>
          <p:cNvPr id="4" name="QB_6_AN.39_1#c239fb927.blank?pid=de32681d8&amp;color=0,0,0&amp;vpa=15&amp;vtp=1&amp;bbb=1"/>
          <p:cNvSpPr/>
          <p:nvPr/>
        </p:nvSpPr>
        <p:spPr>
          <a:xfrm>
            <a:off x="731901" y="1388364"/>
            <a:ext cx="7042150" cy="457200"/>
          </a:xfrm>
          <a:prstGeom prst="rect">
            <a:avLst/>
          </a:prstGeom>
          <a:noFill/>
        </p:spPr>
        <p:txBody>
          <a:bodyPr wrap="none" lIns="0" tIns="0" rIns="0" bIns="0" rtlCol="0" anchor="t"/>
          <a:lstStyle/>
          <a:p>
            <a:pPr algn="ct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该结构的上方有糖蛋白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，糖蛋白的糖类分子位于细胞膜的外侧</a:t>
            </a:r>
            <a:endParaRPr lang="en-US" altLang="zh-CN" sz="2000" dirty="0"/>
          </a:p>
        </p:txBody>
      </p:sp>
      <p:sp>
        <p:nvSpPr>
          <p:cNvPr id="5" name="QB_6_AS.40_1#c239fb927?pid=de32681d8&amp;color=0,0,0&amp;vtp=1&amp;bt=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细胞膜上的糖蛋白与细胞膜的识别功能有关，糖蛋白的糖类分子分布于细胞膜的外侧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图示结构的上方是细胞膜的外侧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_1#b6294219e?pid=de32681d8&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（5）细胞膜功能的复杂程度与图中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的种类和数量有关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2_1#b6294219e.blank?pid=de32681d8&amp;color=0,0,0&amp;vpa=16&amp;vtp=1"/>
          <p:cNvSpPr/>
          <p:nvPr/>
        </p:nvSpPr>
        <p:spPr>
          <a:xfrm>
            <a:off x="5072126" y="931164"/>
            <a:ext cx="43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p>
        </p:txBody>
      </p:sp>
      <p:sp>
        <p:nvSpPr>
          <p:cNvPr id="4" name="QB_6_AN.43_1#b6294219e.blank?pid=de32681d8&amp;color=0,0,0&amp;vpa=17&amp;vtp=1&amp;bbb=1"/>
          <p:cNvSpPr/>
          <p:nvPr/>
        </p:nvSpPr>
        <p:spPr>
          <a:xfrm>
            <a:off x="5834126" y="931164"/>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2000" dirty="0"/>
          </a:p>
        </p:txBody>
      </p:sp>
      <p:sp>
        <p:nvSpPr>
          <p:cNvPr id="5" name="QB_6_AS.44_1#b6294219e?pid=de32681d8&amp;color=0,0,0&amp;vtp=1&amp;bt=1&amp;bbb=1"/>
          <p:cNvSpPr/>
          <p:nvPr/>
        </p:nvSpPr>
        <p:spPr>
          <a:xfrm>
            <a:off x="722376" y="140957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②蛋白质是生命活动的主要承担者，细胞膜功能的复杂程度与蛋白质的种类和数量有关。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_1#81d82d0b3?pid=d205ab90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若将细胞膜的磷脂提取后放入盛有水的容器中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下列能正确反映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其在空气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水界面分布的图是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6_1#81d82d0b3.bracket?pid=d205ab90e&amp;color=0,0,0&amp;vpa=18&amp;vtp=1"/>
          <p:cNvSpPr/>
          <p:nvPr/>
        </p:nvSpPr>
        <p:spPr>
          <a:xfrm>
            <a:off x="4245039"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45_2#81d82d0b3.choices?pid=d205ab90e&amp;color=0,0,0&amp;vtp=1&amp;bbb=1"/>
          <p:cNvSpPr/>
          <p:nvPr/>
        </p:nvSpPr>
        <p:spPr>
          <a:xfrm>
            <a:off x="722377" y="1894528"/>
            <a:ext cx="10749630" cy="1536700"/>
          </a:xfrm>
          <a:prstGeom prst="rect">
            <a:avLst/>
          </a:prstGeom>
          <a:noFill/>
        </p:spPr>
        <p:txBody>
          <a:bodyPr wrap="none" lIns="0" tIns="0" rIns="0" bIns="0" rtlCol="0" anchor="t"/>
          <a:lstStyle/>
          <a:p>
            <a:pPr marL="0" marR="0" lvl="0" indent="0" defTabSz="914400" eaLnBrk="1" fontAlgn="auto" latinLnBrk="1" hangingPunct="1">
              <a:lnSpc>
                <a:spcPts val="12100"/>
              </a:lnSpc>
              <a:spcBef>
                <a:spcPts val="0"/>
              </a:spcBef>
              <a:spcAft>
                <a:spcPts val="0"/>
              </a:spcAft>
              <a:buClrTx/>
              <a:buSzTx/>
              <a:buNone/>
              <a:tabLst>
                <a:tab pos="3246120" algn="l"/>
                <a:tab pos="5819140" algn="l"/>
                <a:tab pos="83540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57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6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63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68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5" name="QC_6_BD.45_2#81d82d0b3.choice_image?pid=d205ab90e&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7425" y="2141416"/>
            <a:ext cx="2258568" cy="130759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6_BD.45_2#81d82d0b3.choice_image?pid=d205ab90e&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213195" y="2059120"/>
            <a:ext cx="1609344" cy="138988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6_BD.45_2#81d82d0b3.choice_image?pid=d205ab90e&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87040" y="2013400"/>
            <a:ext cx="1572768" cy="143560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6_BD.45_2#81d82d0b3.choice_image?pid=d205ab90e&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325135" y="2077408"/>
            <a:ext cx="1636776" cy="137160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7_1#81d82d0b3?pid=d205ab90e&amp;color=0,0,0&amp;mp=1&amp;vtp=1&amp;bt=1&amp;bbb=1&amp;hb=1"/>
          <p:cNvSpPr/>
          <p:nvPr/>
        </p:nvSpPr>
        <p:spPr>
          <a:xfrm>
            <a:off x="722376" y="9720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由于磷脂分子具有亲水性头部和疏水性尾部，因此，磷脂分子在空气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水界面上呈现出头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部朝向水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、尾部朝向空气的分布，A符合题意。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8_1#75389a550?sp=1&amp;pid=d205ab90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［山东师大附中2025高一上期中］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脂质体（如图）可用作药物的运载体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通过对其修饰可以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使其对特定细胞发挥作用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9_1#75389a550.bracket?pid=d205ab90e&amp;color=0,0,0&amp;vpa=19&amp;vtp=1"/>
          <p:cNvSpPr/>
          <p:nvPr/>
        </p:nvSpPr>
        <p:spPr>
          <a:xfrm>
            <a:off x="6002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48_2#75389a550?htil=3&amp;pid=d205ab90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56922" y="2021528"/>
            <a:ext cx="2816352" cy="15087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6_BD.48_3#75389a550.choices?htil=3&amp;pid=d205ab90e&amp;color=0,0,0&amp;vtp=1&amp;bbb=1"/>
          <p:cNvSpPr/>
          <p:nvPr/>
        </p:nvSpPr>
        <p:spPr>
          <a:xfrm>
            <a:off x="722376" y="1932662"/>
            <a:ext cx="779983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A.脂质体到达细胞后可以通过与细胞膜发生融合进入细胞</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.脂质体与细胞膜的成分完全相同，有助于脂质体和细胞膜融合</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.适当地提高温度，可以加快脂质体膜的流动性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.药物A是水溶性物质，药物B是脂溶性物质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0_1#75389a550?pid=d205ab90e&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细胞膜的主要成分包括脂质和蛋白质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脂质体到达细胞后可以通过与细胞膜发生融合进入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，A正确；细胞膜主要是由磷脂分子和蛋白质分子构成的，而脂质体主要由磷脂分子组成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；脂质体与细胞膜一样，均具有流动性，而细胞膜的流动性与温度有关，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故适当地提高温度</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可以加快脂质体的流动性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，C正确；由图可知，磷脂分子头部亲水，尾部疏水，故药物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是水溶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，药物B是脂溶性物质，D正确。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51_1#75389a550?pid=d205ab90e&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正确认识磷脂的结构是解答该类题目的关键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。磷脂是组成生物膜的主要成分之一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磷脂分子的一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端为亲水的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“头部”，另一端为疏水（亲油）的“尾部”。因此，在水环境中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多个磷脂分子会</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自发地形成尾部向内相对分布的双分子层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bcd93392.fixed?pid=39f050d1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3bcd93392.fixed?pid=39f050d1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细胞膜的结构和功能</a:t>
            </a:r>
            <a:endParaRPr lang="en-US" altLang="zh-CN" sz="4400" dirty="0"/>
          </a:p>
        </p:txBody>
      </p:sp>
      <p:pic>
        <p:nvPicPr>
          <p:cNvPr id="4" name="C_3#3bcd93392.fixed?pid=39f050d1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bcd93392.fixed?pid=39f050d1b&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14ac92e92?pid=137269553&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［天津和平区2025高一上期中］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下列关于细胞膜的功能的叙述，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14ac92e92.bracket?pid=137269553&amp;color=0,0,0&amp;vpa=1&amp;vtp=1"/>
          <p:cNvSpPr/>
          <p:nvPr/>
        </p:nvSpPr>
        <p:spPr>
          <a:xfrm>
            <a:off x="9261539" y="969264"/>
            <a:ext cx="357188"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14ac92e92.choices?pid=137269553&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A.受精作用体现了细胞膜信息交流的功能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.细胞间的信息交流都需要细胞膜上的受体协助</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.台盼蓝不能使活细胞着色，说明细胞膜能控制物质进出细胞</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.细胞膜能将细胞与外界环境分隔开，保障了细胞内部环境的相对稳定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2_1#73ddf53fd?pid=3bcd93392&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最新研究发现，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内皮素在皮肤中分布不均是造成色斑的主要原因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内皮素拮抗剂进入皮肤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，可以和黑色素细胞膜上的受体结合，使内皮素失去作用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材料能够说明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3_1#73ddf53fd.bracket?pid=3bcd93392&amp;color=0,0,0&amp;vpa=20&amp;vtp=1"/>
          <p:cNvSpPr/>
          <p:nvPr/>
        </p:nvSpPr>
        <p:spPr>
          <a:xfrm>
            <a:off x="1671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52_2#73ddf53fd.choices?pid=3bcd93392&amp;color=0,0,0&amp;vtp=1&amp;bbb=1"/>
          <p:cNvSpPr/>
          <p:nvPr/>
        </p:nvSpPr>
        <p:spPr>
          <a:xfrm>
            <a:off x="722376" y="23898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主要由脂质和蛋白质组成</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.将细胞与外界环境分隔开</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严格控制物质进出细胞</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.具有信息交流的功能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4_1#73ddf53fd?pid=3bcd93392&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根据题干信息“内皮素拮抗剂进入皮肤，可以和黑色素细胞膜的受体结合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使内皮素失去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”，可知内皮素只有与细胞膜上相应的受体结合后才能发挥作用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说明细胞膜具有信息交流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5_1#6f6c01215?sp=1&amp;pid=3bcd93392&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鼠细胞融合实验中用带有不同荧光染料的抗体标记两种细胞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的膜蛋白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，一段时间后两种膜蛋白能在杂种细胞膜上均匀分布形成嵌合体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如图是相关实验结果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的记录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据此不能得出的结论是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6_1#6f6c01215.bracket?pid=3bcd93392&amp;color=0,0,0&amp;vpa=21&amp;vtp=1"/>
          <p:cNvSpPr/>
          <p:nvPr/>
        </p:nvSpPr>
        <p:spPr>
          <a:xfrm>
            <a:off x="4465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5_2#6f6c01215?pid=3bcd9339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92624" y="2478728"/>
            <a:ext cx="2203704" cy="220370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55_3#6f6c01215.choices?pid=3bcd93392&amp;color=0,0,0&amp;vtp=1&amp;bbb=1"/>
              <p:cNvSpPr/>
              <p:nvPr/>
            </p:nvSpPr>
            <p:spPr>
              <a:xfrm>
                <a:off x="722376" y="48155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A.温度超过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细胞膜流动性开始增强</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.该实验证明膜蛋白能够运动</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温度对膜蛋白的运动有影响</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.融合时间越长形成嵌合体的百分比越大</a:t>
                </a:r>
                <a:endParaRPr lang="en-US" altLang="zh-CN" sz="2000" dirty="0"/>
              </a:p>
            </p:txBody>
          </p:sp>
        </mc:Choice>
        <mc:Fallback>
          <p:sp>
            <p:nvSpPr>
              <p:cNvPr id="5" name="QC_4_BD.55_3#6f6c01215.choices?pid=3bcd93392&amp;color=0,0,0&amp;vtp=1&amp;bbb=1"/>
              <p:cNvSpPr>
                <a:spLocks noRot="1" noChangeAspect="1" noMove="1" noResize="1" noEditPoints="1" noAdjustHandles="1" noChangeArrowheads="1" noChangeShapeType="1" noTextEdit="1"/>
              </p:cNvSpPr>
              <p:nvPr/>
            </p:nvSpPr>
            <p:spPr>
              <a:xfrm>
                <a:off x="722376" y="4815528"/>
                <a:ext cx="10753344" cy="927100"/>
              </a:xfrm>
              <a:prstGeom prst="rect">
                <a:avLst/>
              </a:prstGeom>
              <a:blipFill rotWithShape="1">
                <a:blip r:embed="rId2"/>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7_1#6f6c01215?pid=3bcd93392&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图中曲线表明温度超过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，形成嵌合体的百分比迅速升高，说明细胞膜流动性增强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度对膜蛋白的运动有影响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，A、B、C不符合题意。本实验的自变量是温度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由题干及题图信息无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法判断融合时间与形成嵌合体的百分比之间的关系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，D符合题意。</a:t>
                </a:r>
                <a:endParaRPr lang="en-US" altLang="zh-CN" sz="2200" dirty="0"/>
              </a:p>
            </p:txBody>
          </p:sp>
        </mc:Choice>
        <mc:Fallback>
          <p:sp>
            <p:nvSpPr>
              <p:cNvPr id="2" name="QC_4_AS.57_1#6f6c01215?pid=3bcd93392&amp;color=0,0,0&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402"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8_1#9d1859919?pid=3bcd93392&amp;color=0,0,0&amp;vtp=1&amp;bt=1&amp;bbb=1&amp;hb=1"/>
          <p:cNvSpPr/>
          <p:nvPr/>
        </p:nvSpPr>
        <p:spPr>
          <a:xfrm>
            <a:off x="722377" y="972000"/>
            <a:ext cx="10749631"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［福建龙岩2024高一上期中］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下图表示磷脂分子构成的脂质体，它可以作为药物（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图中用</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900" b="0"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）的运载体，将药物运送到特定的细胞发挥作用。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4_BD.58_1#9d1859919?pid=3bcd93392&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1098119" y="1095444"/>
            <a:ext cx="219456" cy="2103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4_AN.59_1#9d1859919.bracket?pid=3bcd93392&amp;color=0,0,0&amp;vpa=22&amp;vtp=1"/>
          <p:cNvSpPr/>
          <p:nvPr/>
        </p:nvSpPr>
        <p:spPr>
          <a:xfrm>
            <a:off x="9545702"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5" name="QC_4_BD.58_3#9d1859919?iti=4&amp;htil=1&amp;pid=3bcd9339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569464" y="2021528"/>
            <a:ext cx="1682496" cy="121615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4_BD.58_4#9d1859919?iti=5&amp;htil=1&amp;pid=3bcd9339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64424" y="2021528"/>
            <a:ext cx="1645920" cy="12161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4_BD.58_5#9d1859919?iti=4&amp;htil=1&amp;pid=3bcd93392&amp;color=0,0,0&amp;vtp=1&amp;bbb=1"/>
          <p:cNvSpPr/>
          <p:nvPr/>
        </p:nvSpPr>
        <p:spPr>
          <a:xfrm>
            <a:off x="3185287" y="3364680"/>
            <a:ext cx="4508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endParaRPr lang="en-US" altLang="zh-CN" sz="2000" dirty="0"/>
          </a:p>
        </p:txBody>
      </p:sp>
      <p:sp>
        <p:nvSpPr>
          <p:cNvPr id="8" name="QC_4_BD.58_6#9d1859919?iti=5&amp;htil=1&amp;pid=3bcd93392&amp;color=0,0,0&amp;vtp=1&amp;bbb=1"/>
          <p:cNvSpPr/>
          <p:nvPr/>
        </p:nvSpPr>
        <p:spPr>
          <a:xfrm>
            <a:off x="8550846" y="3364680"/>
            <a:ext cx="4730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endParaRPr lang="en-US" altLang="zh-CN" sz="2000" dirty="0"/>
          </a:p>
        </p:txBody>
      </p:sp>
      <p:sp>
        <p:nvSpPr>
          <p:cNvPr id="9" name="QC_4_BD.58_7#9d1859919.choices?pid=3bcd93392&amp;color=0,0,0&amp;vtp=1&amp;bbb=1"/>
          <p:cNvSpPr/>
          <p:nvPr/>
        </p:nvSpPr>
        <p:spPr>
          <a:xfrm>
            <a:off x="722376" y="3863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A.当脂质体与特定细胞接触时，图a的药物可利用细胞膜的结构特点进入细胞内</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.图a中是水溶性的药物，图b中是脂溶性的药物</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.若要让携带药物的脂质体对特定细胞起作用，可在脂质体上镶嵌某种蛋白质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.脂质体的形成与磷脂分子在结构上具有一定的流动性的特点直接相关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60_1#9d1859919?pid=3bcd93392&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P46“拓展应用”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教材中题目是以问答题的形式考查脂质体的特点及应</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，有一定的开放性；本题以选择题形式考查脂质体的特点及应用，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并与细胞膜的结构相联系</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内容更加综合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，考查了学生对相关知识的迁移应用能力。</a:t>
                </a:r>
                <a:endParaRPr lang="en-US" altLang="zh-CN" sz="2000" dirty="0"/>
              </a:p>
            </p:txBody>
          </p:sp>
        </mc:Choice>
        <mc:Fallback>
          <p:sp>
            <p:nvSpPr>
              <p:cNvPr id="2" name="QC_4_EX.60_1#9d1859919?pid=3bcd93392&amp;color=0,0,0&amp;mp=1&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40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1_1#9d1859919?pid=3bcd93392&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当脂质体与特定细胞接触时，脂质体与细胞膜发生融合，图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的药物可利用细胞膜的流动性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进入细胞内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，A正确。图a药物被亲水性头部包围，水溶性药物可稳定存在；图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药物被疏水性尾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部包围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，疏水的脂溶性药物可稳定存在，B正确。在脂质体上镶嵌某种蛋白质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可起到特异性识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，这样携带药物的脂质体就可被特定的细胞识别而发挥作用，C正确。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脂质体的形成</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与磷脂的头部具有亲水性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、尾部具有疏水性的结构特性直接相关，D错误。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62_1#b5d19ae5e?sp=1&amp;pid=3bcd93392&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［重庆名校联盟2024高一上联考］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哺乳动物细胞膜具有不同类型的磷脂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PI</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磷脂均由亲水性的头部和疏水性的尾部组成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在细胞膜内外侧含量占比有较大差异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极性头部空间占位较小，二者在磷脂双分子层的不等比分布可影响脂双层的曲度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表为人体红细胞膜中几种磷脂分布的百分比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62_1#b5d19ae5e?sp=1&amp;pid=3bcd93392&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3224" b="2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3" name="QC_4_BD.62_2#b5d19ae5e?colgroup=13,4,4,4,4,4&amp;pid=3bcd93392&amp;color=0,0,0&amp;vtp=1&amp;bbb=1"/>
              <p:cNvGraphicFramePr>
                <a:graphicFrameLocks noGrp="1"/>
              </p:cNvGraphicFramePr>
              <p:nvPr/>
            </p:nvGraphicFramePr>
            <p:xfrm>
              <a:off x="722376" y="2935928"/>
              <a:ext cx="10680192" cy="1379220"/>
            </p:xfrm>
            <a:graphic>
              <a:graphicData uri="http://schemas.openxmlformats.org/drawingml/2006/table">
                <a:tbl>
                  <a:tblPr/>
                  <a:tblGrid>
                    <a:gridCol w="3730752"/>
                    <a:gridCol w="1389888"/>
                    <a:gridCol w="1389888"/>
                    <a:gridCol w="1389888"/>
                    <a:gridCol w="1389888"/>
                    <a:gridCol w="1389888"/>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PI</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侧的含量/%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侧的含量/%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3" name="QC_4_BD.62_2#b5d19ae5e?colgroup=13,4,4,4,4,4&amp;pid=3bcd93392&amp;color=0,0,0&amp;vtp=1&amp;bbb=1"/>
              <p:cNvGraphicFramePr>
                <a:graphicFrameLocks noGrp="1"/>
              </p:cNvGraphicFramePr>
              <p:nvPr/>
            </p:nvGraphicFramePr>
            <p:xfrm>
              <a:off x="722376" y="2935928"/>
              <a:ext cx="10680192" cy="1379220"/>
            </p:xfrm>
            <a:graphic>
              <a:graphicData uri="http://schemas.openxmlformats.org/drawingml/2006/table">
                <a:tbl>
                  <a:tblPr/>
                  <a:tblGrid>
                    <a:gridCol w="3730752"/>
                    <a:gridCol w="1389888"/>
                    <a:gridCol w="1389888"/>
                    <a:gridCol w="1389888"/>
                    <a:gridCol w="1389888"/>
                    <a:gridCol w="1389888"/>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AN.63_1#b5d19ae5e.bracket?pid=3bcd93392&amp;color=0,0,0&amp;vpa=23&amp;vtp=1"/>
          <p:cNvSpPr/>
          <p:nvPr/>
        </p:nvSpPr>
        <p:spPr>
          <a:xfrm>
            <a:off x="8542401" y="23436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62_3#b5d19ae5e.choices?pid=3bcd93392&amp;color=0,0,0&amp;vtp=1&amp;bbb=1"/>
              <p:cNvSpPr/>
              <p:nvPr/>
            </p:nvSpPr>
            <p:spPr>
              <a:xfrm>
                <a:off x="722376" y="44472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A.磷脂双分子层构成了细胞膜的基本支架</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.磷脂分子可以侧向自由移动是细胞膜具有一定流动性的原因之一</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.据表分析可知，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侧是细胞膜的外侧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.磷脂的不对称分布还与膜蛋白的分布有关</a:t>
                </a:r>
                <a:endParaRPr lang="en-US" altLang="zh-CN" sz="2000" dirty="0"/>
              </a:p>
            </p:txBody>
          </p:sp>
        </mc:Choice>
        <mc:Fallback>
          <p:sp>
            <p:nvSpPr>
              <p:cNvPr id="5" name="QC_4_BD.62_3#b5d19ae5e.choices?pid=3bcd93392&amp;color=0,0,0&amp;vtp=1&amp;bbb=1"/>
              <p:cNvSpPr>
                <a:spLocks noRot="1" noChangeAspect="1" noMove="1" noResize="1" noEditPoints="1" noAdjustHandles="1" noChangeArrowheads="1" noChangeShapeType="1" noTextEdit="1"/>
              </p:cNvSpPr>
              <p:nvPr/>
            </p:nvSpPr>
            <p:spPr>
              <a:xfrm>
                <a:off x="722376" y="44472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64_1#b5d19ae5e?pid=3bcd93392&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极性头部空间占位较小</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二者在磷脂双分子层的不等比分布可影响脂双层的</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曲度</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主要分布在细胞膜内侧，</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主要分布在细胞膜外侧；分析表格数据可知，细胞膜</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侧为细胞膜外侧，</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侧为细胞膜内侧。</a:t>
                </a:r>
                <a:endParaRPr lang="en-US" altLang="zh-CN" sz="2000" spc="-50" dirty="0"/>
              </a:p>
            </p:txBody>
          </p:sp>
        </mc:Choice>
        <mc:Fallback>
          <p:sp>
            <p:nvSpPr>
              <p:cNvPr id="2" name="QC_4_EX.64_1#b5d19ae5e?pid=3bcd93392&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1045"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5_1#b5d19ae5e?pid=3bcd93392&amp;color=0,0,0&amp;vtp=1&amp;bt=1&amp;bbb=1&amp;hb=1"/>
              <p:cNvSpPr/>
              <p:nvPr/>
            </p:nvSpPr>
            <p:spPr>
              <a:xfrm>
                <a:off x="722376" y="972000"/>
                <a:ext cx="10753344" cy="32258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流动镶嵌模型认为，细胞膜主要是由磷脂分子和蛋白质分子构成的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磷脂双分子层是膜的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基本支架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，A正确；细胞膜具有流动性，主要表现为构成膜的磷脂分子可以侧向自由移动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的蛋白质大多也能运动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，B正确；细胞膜内侧的磷脂分子层较外侧的磷脂分子层曲度大，与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极性头部空间占位较小，故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含量较多的一侧为细胞膜内侧，即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侧为细胞膜内侧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为细胞膜外侧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，C错误；细胞膜上的蛋白质分子有的镶嵌在磷脂双分子层表面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有的部分或全部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嵌入磷脂双分子层中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，有的贯穿于整个磷脂双分子层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膜蛋白的分布在一定程度上造成了磷脂的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不对称分布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65_1#b5d19ae5e?pid=3bcd93392&amp;color=0,0,0&amp;vtp=1&amp;bt=1&amp;bbb=1&amp;hb=1"/>
              <p:cNvSpPr>
                <a:spLocks noRot="1" noChangeAspect="1" noMove="1" noResize="1" noEditPoints="1" noAdjustHandles="1" noChangeArrowheads="1" noChangeShapeType="1" noTextEdit="1"/>
              </p:cNvSpPr>
              <p:nvPr/>
            </p:nvSpPr>
            <p:spPr>
              <a:xfrm>
                <a:off x="722376" y="972000"/>
                <a:ext cx="10753344" cy="3225800"/>
              </a:xfrm>
              <a:prstGeom prst="rect">
                <a:avLst/>
              </a:prstGeom>
              <a:blipFill rotWithShape="1">
                <a:blip r:embed="rId1"/>
                <a:stretch>
                  <a:fillRect l="-4" t="-14" r="-40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14ac92e92?pid=137269553&amp;color=0,0,0&amp;mp=1&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受精作用的过程涉及精子和卵细胞的相互识别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因此体现了细胞膜进行细胞间信息交流的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，A正确；细胞间的信息交流不都需要细胞膜上的受体协助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如高等植物细胞间的信息交流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通过专门的通道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——胞间连丝实现，B错误；台盼蓝不能透过活细胞的细胞膜进入细胞内部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胞不会着色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，而死细胞的细胞膜失去控制物质进出的功能，台盼蓝会进入细胞，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使死细胞着色</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，台盼蓝不能使活细胞着色，说明细胞膜能控制物质进出细胞，C正确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细胞膜将细胞与外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界环境分隔开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，保障了细胞内部环境的相对稳定，D正确。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66_1#818ff8248?pid=3bcd93392&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［广西三新学术联盟2024高一上联考］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某冠状病毒外有包膜结构，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包膜主要来源于宿主细胞膜</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包膜上含有病毒自身的糖蛋白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，该糖蛋白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可以与人体某些细胞表面的蛋白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使病毒的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包膜与宿主细胞膜融合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，进而侵入宿主细胞。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66_1#818ff8248?pid=3bcd93392&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2356" b="33"/>
                </a:stretch>
              </a:blipFill>
            </p:spPr>
            <p:txBody>
              <a:bodyPr/>
              <a:lstStyle/>
              <a:p>
                <a:r>
                  <a:rPr lang="zh-CN" altLang="en-US">
                    <a:noFill/>
                  </a:rPr>
                  <a:t> </a:t>
                </a:r>
              </a:p>
            </p:txBody>
          </p:sp>
        </mc:Fallback>
      </mc:AlternateContent>
      <p:sp>
        <p:nvSpPr>
          <p:cNvPr id="3" name="QC_4_AN.67_1#818ff8248.bracket?pid=3bcd93392&amp;color=0,0,0&amp;vpa=24&amp;vtp=1"/>
          <p:cNvSpPr/>
          <p:nvPr/>
        </p:nvSpPr>
        <p:spPr>
          <a:xfrm>
            <a:off x="8783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4_BD.66_2#818ff8248.choices?pid=3bcd93392&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A.该冠状病毒外包膜的基本支架为磷脂双分子层</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.该冠状病毒进入细胞的过程依赖细胞膜的流动性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.高温变性的病毒蛋白质与双缩脲试剂会发生紫色反应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与受体蛋白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的结合过程体现了细胞膜可以进行细胞间的信息交流</a:t>
                </a:r>
                <a:endParaRPr lang="en-US" altLang="zh-CN" sz="2000" dirty="0"/>
              </a:p>
            </p:txBody>
          </p:sp>
        </mc:Choice>
        <mc:Fallback>
          <p:sp>
            <p:nvSpPr>
              <p:cNvPr id="4" name="QC_4_BD.66_2#818ff8248.choices?pid=3bcd93392&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8_1#818ff8248?pid=3bcd93392&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该冠状病毒外的包膜主要来源于宿主细胞膜，因此其成分与宿主细胞膜相似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基本支架为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磷脂双分子层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，A正确；该冠状病毒进入细胞需要经过其包膜与宿主细胞膜的融合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依赖细胞膜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，B正确；高温变性不会使蛋白质肽键断裂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故高温变性的病毒蛋白质能与双缩脲试剂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发生紫色反应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，C正确；病毒没有细胞结构，其糖蛋白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与受体细胞表面蛋白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结合过程不能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体现细胞膜可以进行细胞间的信息交流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68_1#818ff8248?pid=3bcd93392&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9_1#66b5dbe27?sp=1&amp;pid=3bcd93392&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［安徽合肥一六八中学2025高一上期中］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如图为细胞膜的亚显微结构示意图，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代表膜蛋白的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一个区段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，2与细胞间的信息传递功能相关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细胞膜上的某些膜蛋白通过自身的半胱氨酸共价结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合到脂肪酸分子上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，脂肪酸可以插入脂双层中进一步加强膜蛋白与脂双层的结合力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69_2#66b5dbe27?pid=3bcd9339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58184" y="2935928"/>
            <a:ext cx="4663440" cy="263347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0_1#208203890?pid=66b5dbe27&amp;color=0,0,0&amp;mp=1&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（1）图中膜蛋白的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区段位于磷脂双分子层的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填“疏水”或“亲水”）区域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区段所在的蛋白质中含有348个氨基酸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则该蛋白质含有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个肽键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71_1#208203890.blank?pid=66b5dbe27&amp;color=0,0,0&amp;mp=1&amp;vpa=25&amp;vtp=1&amp;bbb=1"/>
          <p:cNvSpPr/>
          <p:nvPr/>
        </p:nvSpPr>
        <p:spPr>
          <a:xfrm>
            <a:off x="5856351"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疏水</a:t>
            </a:r>
            <a:endParaRPr lang="en-US" altLang="zh-CN" sz="2000" dirty="0"/>
          </a:p>
        </p:txBody>
      </p:sp>
      <p:sp>
        <p:nvSpPr>
          <p:cNvPr id="4" name="QB_5_AN.72_1#208203890.blank?pid=66b5dbe27&amp;color=0,0,0&amp;mp=1&amp;vpa=26&amp;vtp=1&amp;bbb=1"/>
          <p:cNvSpPr/>
          <p:nvPr/>
        </p:nvSpPr>
        <p:spPr>
          <a:xfrm>
            <a:off x="7132701" y="1388364"/>
            <a:ext cx="655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347</a:t>
            </a:r>
            <a:endParaRPr lang="en-US" altLang="zh-CN" sz="2000" dirty="0"/>
          </a:p>
        </p:txBody>
      </p:sp>
      <mc:AlternateContent xmlns:mc="http://schemas.openxmlformats.org/markup-compatibility/2006">
        <mc:Choice xmlns:a14="http://schemas.microsoft.com/office/drawing/2010/main" Requires="a14">
          <p:sp>
            <p:nvSpPr>
              <p:cNvPr id="5" name="QB_5_AS.73_1#208203890?pid=66b5dbe27&amp;color=0,0,0&amp;vtp=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图中膜蛋白的1区段位于磷脂双分子层的内部，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该区域是磷脂分子疏水性的尾部聚集区域</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因此该区段位于疏水区域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；研究发现1区段所在的蛋白质中含有348个氨基酸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且为一条链状蛋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，则该蛋白质含有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347</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（个）肽键。</a:t>
                </a:r>
                <a:endParaRPr lang="en-US" altLang="zh-CN" sz="2200" dirty="0"/>
              </a:p>
            </p:txBody>
          </p:sp>
        </mc:Choice>
        <mc:Fallback>
          <p:sp>
            <p:nvSpPr>
              <p:cNvPr id="5" name="QB_5_AS.73_1#208203890?pid=66b5dbe27&amp;color=0,0,0&amp;vtp=1&amp;bbb=1&amp;hb=1"/>
              <p:cNvSpPr>
                <a:spLocks noRot="1" noChangeAspect="1" noMove="1" noResize="1" noEditPoints="1" noAdjustHandles="1" noChangeArrowheads="1" noChangeShapeType="1" noTextEdit="1"/>
              </p:cNvSpPr>
              <p:nvPr/>
            </p:nvSpPr>
            <p:spPr>
              <a:xfrm>
                <a:off x="722376" y="1938020"/>
                <a:ext cx="10753344" cy="1384300"/>
              </a:xfrm>
              <a:prstGeom prst="rect">
                <a:avLst/>
              </a:prstGeom>
              <a:blipFill rotWithShape="1">
                <a:blip r:embed="rId1"/>
                <a:stretch>
                  <a:fillRect l="-4" r="-12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4_1#da701456c?pid=66b5dbe27&amp;color=0,0,0&amp;vtp=1&amp;bt=1&amp;bbb=1"/>
          <p:cNvSpPr/>
          <p:nvPr/>
        </p:nvSpPr>
        <p:spPr>
          <a:xfrm>
            <a:off x="722376" y="969264"/>
            <a:ext cx="10833100"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可以与细胞膜上的蛋白质结合形成</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，也可以与细胞膜上的磷脂结合形成</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75_1#da701456c.blank?pid=66b5dbe27&amp;color=0,0,0&amp;vpa=27&amp;vtp=1&amp;bbb=1"/>
          <p:cNvSpPr/>
          <p:nvPr/>
        </p:nvSpPr>
        <p:spPr>
          <a:xfrm>
            <a:off x="5348351" y="931164"/>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糖蛋白</a:t>
            </a:r>
            <a:endParaRPr lang="en-US" altLang="zh-CN" sz="2000" dirty="0"/>
          </a:p>
        </p:txBody>
      </p:sp>
      <p:sp>
        <p:nvSpPr>
          <p:cNvPr id="4" name="QB_5_AN.76_1#da701456c.blank?pid=66b5dbe27&amp;color=0,0,0&amp;vpa=28&amp;vtp=1&amp;bbb=1"/>
          <p:cNvSpPr/>
          <p:nvPr/>
        </p:nvSpPr>
        <p:spPr>
          <a:xfrm>
            <a:off x="10428351" y="931164"/>
            <a:ext cx="69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糖脂</a:t>
            </a:r>
            <a:endParaRPr lang="en-US" altLang="zh-CN" sz="2000" dirty="0"/>
          </a:p>
        </p:txBody>
      </p:sp>
      <p:sp>
        <p:nvSpPr>
          <p:cNvPr id="5" name="QB_5_AS.77_1#da701456c?pid=66b5dbe27&amp;color=0,0,0&amp;vtp=1&amp;bt=1&amp;bbb=1&amp;hb=1"/>
          <p:cNvSpPr/>
          <p:nvPr/>
        </p:nvSpPr>
        <p:spPr>
          <a:xfrm>
            <a:off x="722376" y="1409573"/>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2为多糖，其可以与细胞膜上的蛋白质结合形成糖蛋白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也可以与细胞膜上的磷脂结合形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成糖脂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，它们位于细胞膜外侧，对细胞起着保护、润滑的作用，另外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糖蛋白还与细胞间的信息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交流有关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8_1#81fb5061d?pid=66b5dbe27&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（3）细胞膜上与半胱氨酸共价结合的脂肪酸一般是不饱和脂肪酸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则该脂肪酸多出现在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填“动物”或“植物”）脂肪中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脂肪在动物内脏器官周围具有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79_1#81fb5061d.blank?pid=66b5dbe27&amp;color=0,0,0&amp;vpa=29&amp;vtp=1&amp;bbb=1"/>
          <p:cNvSpPr/>
          <p:nvPr/>
        </p:nvSpPr>
        <p:spPr>
          <a:xfrm>
            <a:off x="10533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a:t>
            </a:r>
            <a:endParaRPr lang="en-US" altLang="zh-CN" sz="2000" dirty="0"/>
          </a:p>
        </p:txBody>
      </p:sp>
      <p:sp>
        <p:nvSpPr>
          <p:cNvPr id="4" name="QB_5_AN.80_1#81fb5061d.blank?pid=66b5dbe27&amp;color=0,0,0&amp;vpa=30&amp;vtp=1&amp;bbb=1"/>
          <p:cNvSpPr/>
          <p:nvPr/>
        </p:nvSpPr>
        <p:spPr>
          <a:xfrm>
            <a:off x="8097901" y="13883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缓冲</a:t>
            </a:r>
            <a:endParaRPr lang="en-US" altLang="zh-CN" sz="2000" dirty="0"/>
          </a:p>
        </p:txBody>
      </p:sp>
      <p:sp>
        <p:nvSpPr>
          <p:cNvPr id="5" name="QB_5_AN.81_1#81fb5061d.blank?pid=66b5dbe27&amp;color=0,0,0&amp;vpa=31&amp;vtp=1&amp;bbb=1"/>
          <p:cNvSpPr/>
          <p:nvPr/>
        </p:nvSpPr>
        <p:spPr>
          <a:xfrm>
            <a:off x="9113901" y="13883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减压</a:t>
            </a:r>
            <a:endParaRPr lang="en-US" altLang="zh-CN" sz="2000" dirty="0"/>
          </a:p>
        </p:txBody>
      </p:sp>
      <p:sp>
        <p:nvSpPr>
          <p:cNvPr id="6" name="QB_5_AS.82_1#81fb5061d?pid=66b5dbe27&amp;color=0,0,0&amp;vtp=1&amp;bt=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不饱和脂肪酸多出现在植物脂肪中，因此植物油脂在常温下为液态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脂肪在动物内脏器官</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周围具有缓冲和减压的作用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，可以保护内脏器官，另外脂肪还具有保温的作用。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3_1#66a6ef126?pid=66b5dbe27&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（4）膜蛋白A能将某种特定的营养物质转运进入细胞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则该营养物质运输的方向是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填“A侧到B侧”或“B侧到A侧”）。</a:t>
            </a:r>
            <a:endParaRPr lang="en-US" altLang="zh-CN" sz="2000" dirty="0"/>
          </a:p>
        </p:txBody>
      </p:sp>
      <p:sp>
        <p:nvSpPr>
          <p:cNvPr id="3" name="QB_5_AN.84_1#66a6ef126.blank?pid=66b5dbe27&amp;color=0,0,0&amp;vpa=32&amp;vtp=1&amp;bbb=1"/>
          <p:cNvSpPr/>
          <p:nvPr/>
        </p:nvSpPr>
        <p:spPr>
          <a:xfrm>
            <a:off x="9963214" y="931164"/>
            <a:ext cx="13096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B侧到A侧</a:t>
            </a:r>
            <a:endParaRPr lang="en-US" altLang="zh-CN" sz="2000" dirty="0"/>
          </a:p>
        </p:txBody>
      </p:sp>
      <p:sp>
        <p:nvSpPr>
          <p:cNvPr id="4" name="QB_5_AS.85_1#66a6ef126?pid=66b5dbe27&amp;color=0,0,0&amp;vtp=1&amp;bt=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膜蛋白A能将某种特定的营养物质转运进入细胞，则该营养物质运输的方向是B侧到A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B侧有糖蛋白，为细胞外侧。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86_1#cacac198c?sp=1&amp;pid=3bcd93392&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研究者用荧光染料对细胞膜上某些分子进行处理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并使膜发出荧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。再用高强度激光照射细胞膜的某区域，使其瞬间被“漂白”，即荧光消失。随后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该漂白区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域荧光逐渐恢复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，如图1。检测该区域荧光强度随时间的变化，绘制得到荧光漂白恢复曲线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2。请回答问题：</a:t>
            </a:r>
            <a:endParaRPr lang="en-US" altLang="zh-CN" sz="2000" dirty="0"/>
          </a:p>
        </p:txBody>
      </p:sp>
      <p:pic>
        <p:nvPicPr>
          <p:cNvPr id="3" name="QO_4_BD.86_3#cacac198c?iti=6&amp;htil=1&amp;pid=3bcd9339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28216" y="3576008"/>
            <a:ext cx="3364992" cy="139903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4_BD.86_4#cacac198c?iti=7&amp;htil=1&amp;pid=3bcd9339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43216" y="2935928"/>
            <a:ext cx="2688336" cy="20391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4_BD.86_5#cacac198c?iti=6&amp;htil=1&amp;pid=3bcd93392&amp;color=0,0,0&amp;vtp=1&amp;bbb=1"/>
          <p:cNvSpPr/>
          <p:nvPr/>
        </p:nvSpPr>
        <p:spPr>
          <a:xfrm>
            <a:off x="3180524" y="510204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86_6#cacac198c?iti=7&amp;htil=1&amp;pid=3bcd93392&amp;color=0,0,0&amp;vtp=1&amp;bbb=1"/>
          <p:cNvSpPr/>
          <p:nvPr/>
        </p:nvSpPr>
        <p:spPr>
          <a:xfrm>
            <a:off x="8557197" y="510204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7_1#ce702b148?pid=cacac198c&amp;color=0,0,0&amp;mp=1&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细胞膜以</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为基本支架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，此外还含有蛋白质等成分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实验中通常对膜蛋白进</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行荧光标记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88_1#ce702b148.blank?pid=cacac198c&amp;color=0,0,0&amp;mp=1&amp;vpa=33&amp;vtp=1&amp;bbb=1"/>
          <p:cNvSpPr/>
          <p:nvPr/>
        </p:nvSpPr>
        <p:spPr>
          <a:xfrm>
            <a:off x="2405126" y="931164"/>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磷脂双分子层</a:t>
            </a:r>
            <a:endParaRPr lang="en-US" altLang="zh-CN" sz="2000" dirty="0"/>
          </a:p>
        </p:txBody>
      </p:sp>
      <p:sp>
        <p:nvSpPr>
          <p:cNvPr id="4" name="QB_5_AS.89_1#ce702b148?pid=cacac198c&amp;color=0,0,0&amp;vtp=1&amp;bbb=1"/>
          <p:cNvSpPr/>
          <p:nvPr/>
        </p:nvSpPr>
        <p:spPr>
          <a:xfrm>
            <a:off x="722376" y="1938020"/>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细胞膜以磷脂双分子层为基本支架，此外还含有蛋白质和糖类等成分。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90_1#66a647796?sp=1&amp;pid=cacac198c&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（2）细胞膜上被漂白区域的荧光得以恢复，推测其可能的原因：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被漂白区域内细胞膜成分分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子带有的荧光染料的荧光会</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②被漂白区域内外的细胞膜成分分子</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91_1#66a647796.blank?pid=cacac198c&amp;color=0,0,0&amp;vpa=34&amp;vtp=1&amp;bbb=1"/>
          <p:cNvSpPr/>
          <p:nvPr/>
        </p:nvSpPr>
        <p:spPr>
          <a:xfrm>
            <a:off x="3779901" y="1391100"/>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自行恢复</a:t>
            </a:r>
            <a:endParaRPr lang="en-US" altLang="zh-CN" sz="2000" dirty="0"/>
          </a:p>
        </p:txBody>
      </p:sp>
      <p:sp>
        <p:nvSpPr>
          <p:cNvPr id="4" name="QB_5_AN.92_1#66a647796.blank?pid=cacac198c&amp;color=0,0,0&amp;vpa=35&amp;vtp=1&amp;bbb=1"/>
          <p:cNvSpPr/>
          <p:nvPr/>
        </p:nvSpPr>
        <p:spPr>
          <a:xfrm>
            <a:off x="4795901" y="1861000"/>
            <a:ext cx="12001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位置互换</a:t>
            </a:r>
            <a:endParaRPr lang="en-US" altLang="zh-CN" sz="2000" dirty="0"/>
          </a:p>
        </p:txBody>
      </p:sp>
      <p:sp>
        <p:nvSpPr>
          <p:cNvPr id="5" name="QB_5_AS.93_1#66a647796?pid=cacac198c&amp;color=0,0,0&amp;vtp=1&amp;bt=1&amp;bbb=1&amp;hb=1"/>
          <p:cNvSpPr/>
          <p:nvPr/>
        </p:nvSpPr>
        <p:spPr>
          <a:xfrm>
            <a:off x="722376" y="23974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细胞膜上被漂白区域的荧光得以恢复，可能的原因：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被漂白区域内细胞膜成分分子上带</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有的荧光染料的荧光会自行恢复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；②细胞膜具有一定的流动性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被漂白区域内外的细胞膜成分分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子发生了位置互换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3140d2287?sp=1&amp;pid=137269553&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下图表示细胞间进行信息交流的三种方式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3140d2287.bracket?pid=137269553&amp;color=0,0,0&amp;vpa=2&amp;vtp=1"/>
          <p:cNvSpPr/>
          <p:nvPr/>
        </p:nvSpPr>
        <p:spPr>
          <a:xfrm>
            <a:off x="922401" y="1426464"/>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_3#3140d2287?iti=1&amp;htil=1&amp;pid=13726955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27632" y="2019300"/>
            <a:ext cx="1764792" cy="150876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4_4#3140d2287?iti=2&amp;htil=1&amp;pid=13726955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12664" y="2503932"/>
            <a:ext cx="1572768" cy="102412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5_BD.4_5#3140d2287?iti=3&amp;htil=1&amp;pid=13726955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025128" y="2156460"/>
            <a:ext cx="1307592" cy="1380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5_BD.4_6#3140d2287?iti=1&amp;htil=1&amp;pid=137269553&amp;color=0,0,0&amp;vtp=1"/>
          <p:cNvSpPr/>
          <p:nvPr/>
        </p:nvSpPr>
        <p:spPr>
          <a:xfrm>
            <a:off x="2354453" y="365506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8" name="QC_5_BD.4_7#3140d2287?iti=2&amp;htil=1&amp;pid=137269553&amp;color=0,0,0&amp;vtp=1"/>
          <p:cNvSpPr/>
          <p:nvPr/>
        </p:nvSpPr>
        <p:spPr>
          <a:xfrm>
            <a:off x="5943473" y="365506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9" name="QC_5_BD.4_8#3140d2287?iti=3&amp;htil=1&amp;pid=137269553&amp;color=0,0,0&amp;vtp=1"/>
          <p:cNvSpPr/>
          <p:nvPr/>
        </p:nvSpPr>
        <p:spPr>
          <a:xfrm>
            <a:off x="9523349" y="3664204"/>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mc:AlternateContent xmlns:mc="http://schemas.openxmlformats.org/markup-compatibility/2006">
        <mc:Choice xmlns:a14="http://schemas.microsoft.com/office/drawing/2010/main" Requires="a14">
          <p:sp>
            <p:nvSpPr>
              <p:cNvPr id="10" name="QC_5_BD.4_9#3140d2287.choices?pid=137269553&amp;color=0,0,0&amp;vtp=1&amp;bbb=1"/>
              <p:cNvSpPr/>
              <p:nvPr/>
            </p:nvSpPr>
            <p:spPr>
              <a:xfrm>
                <a:off x="722376" y="4165634"/>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A.图甲可表示激素经血液运输，并在靶细胞发挥作用的过程</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.图乙可表示精子和卵细胞识别的过程</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表示胞间连丝，只能传递信息不能运输物质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.细胞间的信息交流使细胞之间协作更加有序，形成一个整体完成各项生命活动</a:t>
                </a:r>
                <a:endParaRPr lang="en-US" altLang="zh-CN" sz="2000" dirty="0"/>
              </a:p>
            </p:txBody>
          </p:sp>
        </mc:Choice>
        <mc:Fallback>
          <p:sp>
            <p:nvSpPr>
              <p:cNvPr id="10" name="QC_5_BD.4_9#3140d2287.choices?pid=137269553&amp;color=0,0,0&amp;vtp=1&amp;bbb=1"/>
              <p:cNvSpPr>
                <a:spLocks noRot="1" noChangeAspect="1" noMove="1" noResize="1" noEditPoints="1" noAdjustHandles="1" noChangeArrowheads="1" noChangeShapeType="1" noTextEdit="1"/>
              </p:cNvSpPr>
              <p:nvPr/>
            </p:nvSpPr>
            <p:spPr>
              <a:xfrm>
                <a:off x="722376" y="4165634"/>
                <a:ext cx="10753344" cy="1866900"/>
              </a:xfrm>
              <a:prstGeom prst="rect">
                <a:avLst/>
              </a:prstGeom>
              <a:blipFill rotWithShape="1">
                <a:blip r:embed="rId4"/>
                <a:stretch>
                  <a:fillRect l="-4" t="-2" b="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94_1#03df6e306?pid=cacac198c&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（3）研究发现如果用特定方法去除细胞膜中的胆固醇，膜结构上蛋白质分子停泊的“平台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，漂白区域荧光恢复的时间缩短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说明胆固醇对膜中分子运动具有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该结果支持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上述的推测</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填“①”或“②”）。</a:t>
            </a:r>
            <a:endParaRPr lang="en-US" altLang="zh-CN" sz="2000" dirty="0"/>
          </a:p>
        </p:txBody>
      </p:sp>
      <p:sp>
        <p:nvSpPr>
          <p:cNvPr id="3" name="QB_5_AN.95_1#03df6e306.blank?pid=cacac198c&amp;color=0,0,0&amp;vpa=36&amp;vtp=1&amp;bbb=1"/>
          <p:cNvSpPr/>
          <p:nvPr/>
        </p:nvSpPr>
        <p:spPr>
          <a:xfrm>
            <a:off x="8605901"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限制</a:t>
            </a:r>
            <a:endParaRPr lang="en-US" altLang="zh-CN" sz="2000" dirty="0"/>
          </a:p>
        </p:txBody>
      </p:sp>
      <p:sp>
        <p:nvSpPr>
          <p:cNvPr id="4" name="QB_5_AN.96_1#03df6e306.blank?pid=cacac198c&amp;color=0,0,0&amp;vpa=37&amp;vtp=1"/>
          <p:cNvSpPr/>
          <p:nvPr/>
        </p:nvSpPr>
        <p:spPr>
          <a:xfrm>
            <a:off x="2001901" y="1848300"/>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p>
        </p:txBody>
      </p:sp>
      <p:sp>
        <p:nvSpPr>
          <p:cNvPr id="5" name="QB_5_AS.97_1#03df6e306?pid=cacac198c&amp;color=0,0,0&amp;vtp=1&amp;bt=1&amp;bbb=1&amp;hb=1"/>
          <p:cNvSpPr/>
          <p:nvPr/>
        </p:nvSpPr>
        <p:spPr>
          <a:xfrm>
            <a:off x="722376" y="23974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去除细胞膜中的胆固醇，使膜结构上蛋白质分子停泊的“平台”被拆解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则蛋白质分子运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动加快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，漂白区域荧光恢复所需的时间缩短，这说明胆固醇对膜中分子的运动具有限制作用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项研究结果说明细胞膜具有一定的流动性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，该结果支持推测②。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98_1#9768f906a?pid=cacac198c&amp;color=0,0,0&amp;vtp=1&amp;bt=1&amp;bbb=1&amp;hb=1"/>
              <p:cNvSpPr/>
              <p:nvPr/>
            </p:nvSpPr>
            <p:spPr>
              <a:xfrm>
                <a:off x="722376" y="972000"/>
                <a:ext cx="1075334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（4）由图2可知最终恢复的荧光强度比初始强度低，推测其可能的原因：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荧光染料的荧光强度</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会随着时间流逝自主</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漂白区域外某些被荧光染料标记的分子处于</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证明推测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的成立，可以设计一个对照组，该组用荧光染料对细胞膜进行相同的处理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再对细胞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膜上某一区域进行高强度激光照射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预期结果是发现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区域相对荧光强度</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98_1#9768f906a?pid=cacac198c&amp;color=0,0,0&amp;vtp=1&amp;bt=1&amp;bbb=1&amp;hb=1"/>
              <p:cNvSpPr>
                <a:spLocks noRot="1" noChangeAspect="1" noMove="1" noResize="1" noEditPoints="1" noAdjustHandles="1" noChangeArrowheads="1" noChangeShapeType="1" noTextEdit="1"/>
              </p:cNvSpPr>
              <p:nvPr/>
            </p:nvSpPr>
            <p:spPr>
              <a:xfrm>
                <a:off x="722376" y="972000"/>
                <a:ext cx="10753344" cy="2286000"/>
              </a:xfrm>
              <a:prstGeom prst="rect">
                <a:avLst/>
              </a:prstGeom>
              <a:blipFill rotWithShape="1">
                <a:blip r:embed="rId1"/>
                <a:stretch>
                  <a:fillRect l="-4" t="-20" r="-1128" b="20"/>
                </a:stretch>
              </a:blipFill>
            </p:spPr>
            <p:txBody>
              <a:bodyPr/>
              <a:lstStyle/>
              <a:p>
                <a:r>
                  <a:rPr lang="zh-CN" altLang="en-US">
                    <a:noFill/>
                  </a:rPr>
                  <a:t> </a:t>
                </a:r>
              </a:p>
            </p:txBody>
          </p:sp>
        </mc:Fallback>
      </mc:AlternateContent>
      <p:sp>
        <p:nvSpPr>
          <p:cNvPr id="3" name="QB_5_AN.99_1#9768f906a.blank?pid=cacac198c&amp;color=0,0,0&amp;vpa=38&amp;vtp=1&amp;bbb=1"/>
          <p:cNvSpPr/>
          <p:nvPr/>
        </p:nvSpPr>
        <p:spPr>
          <a:xfrm>
            <a:off x="3017901"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4" name="QB_5_AN.100_1#9768f906a.blank?pid=cacac198c&amp;color=0,0,0&amp;vpa=39&amp;vtp=1&amp;bbb=1"/>
          <p:cNvSpPr/>
          <p:nvPr/>
        </p:nvSpPr>
        <p:spPr>
          <a:xfrm>
            <a:off x="9061514"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静止</a:t>
            </a:r>
            <a:endParaRPr lang="en-US" altLang="zh-CN" sz="2000" dirty="0"/>
          </a:p>
        </p:txBody>
      </p:sp>
      <p:sp>
        <p:nvSpPr>
          <p:cNvPr id="5" name="QB_5_AN.101_1#9768f906a.blank?pid=cacac198c&amp;color=0,0,0&amp;vpa=40&amp;vtp=1&amp;bbb=1"/>
          <p:cNvSpPr/>
          <p:nvPr/>
        </p:nvSpPr>
        <p:spPr>
          <a:xfrm>
            <a:off x="5303901" y="2305500"/>
            <a:ext cx="297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限制细胞膜上分子的运动</a:t>
            </a:r>
            <a:endParaRPr lang="en-US" altLang="zh-CN" sz="2000" dirty="0"/>
          </a:p>
        </p:txBody>
      </p:sp>
      <p:sp>
        <p:nvSpPr>
          <p:cNvPr id="6" name="QB_5_AN.102_1#9768f906a.blank?pid=cacac198c&amp;color=0,0,0&amp;vpa=41&amp;vtp=1&amp;bbb=1"/>
          <p:cNvSpPr/>
          <p:nvPr/>
        </p:nvSpPr>
        <p:spPr>
          <a:xfrm>
            <a:off x="2763901" y="2762700"/>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比初始强度低</a:t>
            </a:r>
            <a:endParaRPr lang="en-US" altLang="zh-CN" sz="2000" dirty="0"/>
          </a:p>
        </p:txBody>
      </p:sp>
      <mc:AlternateContent xmlns:mc="http://schemas.openxmlformats.org/markup-compatibility/2006">
        <mc:Choice xmlns:a14="http://schemas.microsoft.com/office/drawing/2010/main" Requires="a14">
          <p:sp>
            <p:nvSpPr>
              <p:cNvPr id="7" name="QB_5_AS.103_1#9768f906a?pid=cacac198c&amp;color=0,0,0&amp;vtp=1&amp;bt=1&amp;bbb=1&amp;hb=1"/>
              <p:cNvSpPr/>
              <p:nvPr/>
            </p:nvSpPr>
            <p:spPr>
              <a:xfrm>
                <a:off x="722376" y="3311848"/>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漂白区域最终恢复的荧光强度比初始强度低，可能是因为随着时间流逝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荧光染料的荧光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强度会自主下降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，或漂白区域外某些被荧光染料标记的分子处于静止状态。为证明推测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被漂白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区域内细胞膜成分分子带有的荧光染料的荧光会下降这一说法的成立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对照组细胞膜用荧光染料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进行相同处理后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，应对细胞膜上的某一区域用高强度激光照射，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同时限制细胞膜上分子的运动</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的影响，预期结果是漂白区域最终恢复的荧光强度比初始强度低。</a:t>
                </a:r>
                <a:endParaRPr lang="en-US" altLang="zh-CN" sz="2200" dirty="0"/>
              </a:p>
            </p:txBody>
          </p:sp>
        </mc:Choice>
        <mc:Fallback>
          <p:sp>
            <p:nvSpPr>
              <p:cNvPr id="7" name="QB_5_AS.103_1#9768f906a?pid=cacac198c&amp;color=0,0,0&amp;vtp=1&amp;bt=1&amp;bbb=1&amp;hb=1"/>
              <p:cNvSpPr>
                <a:spLocks noRot="1" noChangeAspect="1" noMove="1" noResize="1" noEditPoints="1" noAdjustHandles="1" noChangeArrowheads="1" noChangeShapeType="1" noTextEdit="1"/>
              </p:cNvSpPr>
              <p:nvPr/>
            </p:nvSpPr>
            <p:spPr>
              <a:xfrm>
                <a:off x="722376" y="3311848"/>
                <a:ext cx="10753344" cy="2298700"/>
              </a:xfrm>
              <a:prstGeom prst="rect">
                <a:avLst/>
              </a:prstGeom>
              <a:blipFill rotWithShape="1">
                <a:blip r:embed="rId2"/>
                <a:stretch>
                  <a:fillRect l="-4" t="-14" r="-40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4" end="4"/>
                                            </p:txEl>
                                          </p:spTgt>
                                        </p:tgtEl>
                                        <p:attrNameLst>
                                          <p:attrName>style.visibility</p:attrName>
                                        </p:attrNameLst>
                                      </p:cBhvr>
                                      <p:to>
                                        <p:strVal val="visible"/>
                                      </p:to>
                                    </p:set>
                                    <p:animEffect transition="in" filter="fade">
                                      <p:cBhvr>
                                        <p:cTn id="54"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4_1#99cbb018b?sp=1&amp;pid=d0fd99e71&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［山西三晋卓越联盟2025高一上月考］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图示为在流动镶嵌模型基础上提出来的脂筏模型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是一种相对稳定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、分子排列较紧密的结构。①②为存在于细胞膜上的两种脂质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5_1#99cbb018b.bracket?pid=d0fd99e71&amp;color=0,0,0&amp;vpa=42&amp;vtp=1"/>
          <p:cNvSpPr/>
          <p:nvPr/>
        </p:nvSpPr>
        <p:spPr>
          <a:xfrm>
            <a:off x="1176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04_2#99cbb018b?htil=6&amp;pid=d0fd99e7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03889" y="2478728"/>
            <a:ext cx="3813048" cy="18013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04_3#99cbb018b.choices?htil=6&amp;pid=d0fd99e71&amp;color=0,0,0&amp;vtp=1&amp;bbb=1"/>
          <p:cNvSpPr/>
          <p:nvPr/>
        </p:nvSpPr>
        <p:spPr>
          <a:xfrm>
            <a:off x="722376" y="2389862"/>
            <a:ext cx="68031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A.A侧代表的是细胞膜的内侧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.①②的流动性决定了细胞膜的结构特点</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.脂筏结构的存在会降低细胞膜的流动性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.脂筏模型与细胞膜的流动镶嵌模型都属于物理模型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6_1#99cbb018b?pid=d0fd99e71&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图示B侧具有糖被，是细胞膜的外侧，A侧代表的是细胞膜的内侧，A正确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构成膜的磷脂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分子能运动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，膜中的蛋白质大多也能运动，①为磷脂分子，④为蛋白质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决定了细胞膜具有流动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性的结构特点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，B错误；根据题干中“脂筏是一种相对稳定、分子排列较紧密的结构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中脂筏区域存在较多胆固醇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，可知脂筏会降低细胞膜的流动性，C正确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脂筏模型与细胞膜的流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动镶嵌模型都属于人为构建的物理模型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3140d2287?pid=137269553&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图甲可表示激素经血液运输，并在靶细胞发挥作用的过程，是细胞间间接交流信息，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；图乙表示的是细胞间直接接触进行信息交流，可表示精子和卵细胞识别的过程，B正确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示胞间连丝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，高等植物细胞可通过胞间连丝运输物质和传递信息，C错误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细胞是生命活动的基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本单位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，细胞间信息交流使细胞之间协作更加有序，形成一个整体完成各项生命活动，D正确。</a:t>
                </a:r>
                <a:endParaRPr lang="en-US" altLang="zh-CN" sz="2200" dirty="0"/>
              </a:p>
            </p:txBody>
          </p:sp>
        </mc:Choice>
        <mc:Fallback>
          <p:sp>
            <p:nvSpPr>
              <p:cNvPr id="2" name="QC_5_AS.6_1#3140d2287?pid=137269553&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1051"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06187c8bf?pid=0680df7a7&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3.下列关于生物膜成分的探索历程的说法,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06187c8bf.bracket?pid=0680df7a7&amp;color=0,0,0&amp;vpa=3&amp;vtp=1"/>
          <p:cNvSpPr/>
          <p:nvPr/>
        </p:nvSpPr>
        <p:spPr>
          <a:xfrm>
            <a:off x="6783451"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7_2#06187c8bf.choices?pid=0680df7a7&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A.欧文顿通过对膜成分的提取和鉴定,认识到细胞膜是由脂质组成的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.科学家通过提取人的红细胞中的脂质实验，得出结论:膜的脂质分子是双层排布的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.英国学者丹尼利和戴维森研究了细胞膜的张力，推测细胞膜可能还附有蛋白质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.在建立生物膜结构模型的过程中,实验技术起了关键的推动作用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06187c8bf?pid=0680df7a7&amp;color=0,0,0&amp;mp=1&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欧文顿通过对植物细胞的通透性进行实验，发现溶于脂质的物质更容易通过细胞膜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提出细胞膜是由脂质组成的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，A错误；科学家用丙酮从人的红细胞中提取脂质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测得单层分子的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面积是红细胞表面积的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2倍，由此得出膜的脂质分子是双层排布的结论，B正确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丹尼利和戴维森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利用细胞表面张力明显低于油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—水界面的表面张力，得到细胞膜中除含有脂质外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可能还附有蛋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白质的结论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，C正确；新的技术手段不断运用于生物膜的研究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在建立生物膜结构模型的过程中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起了关键的推动作用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0_1#06187c8bf?pid=0680df7a7&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欧文顿在植物细胞通透性的实验中发现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，凡是可以溶于脂质的物质</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比不能溶于脂质的物质更容易</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通过细胞膜</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，于是他推测细胞膜是由脂质组成的，但他没有对膜成分进行提取、鉴定和化学分析。</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9098</Words>
  <Application>WPS 演示</Application>
  <PresentationFormat>宽屏</PresentationFormat>
  <Paragraphs>477</Paragraphs>
  <Slides>54</Slides>
  <Notes>54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54</vt:i4>
      </vt:variant>
    </vt:vector>
  </HeadingPairs>
  <TitlesOfParts>
    <vt:vector size="7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2025-05-08T06:13:00Z</dcterms:created>
  <dcterms:modified xsi:type="dcterms:W3CDTF">2025-05-16T01:10:36Z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07A3B3BFBC4B4A15B2B75959489566EB_12</vt:lpwstr>
  </property>
  <property fmtid="{D5CDD505-2E9C-101B-9397-08002B2CF9AE}" pid="3" name="KSOProductBuildVer">
    <vt:lpwstr>2052-12.1.0.20784</vt:lpwstr>
  </property>
</Properties>
</file>